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700210"/>
          </a:xfrm>
        </p:spPr>
        <p:txBody>
          <a:bodyPr>
            <a:noAutofit/>
          </a:bodyPr>
          <a:lstStyle/>
          <a:p>
            <a:r>
              <a:rPr lang="ru-RU" sz="6600" dirty="0" smtClean="0"/>
              <a:t>Инклюзивное   образование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6215106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	Инклюзивное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i="1" dirty="0" smtClean="0"/>
              <a:t>франц. inclusif – включающий в </a:t>
            </a:r>
            <a:endParaRPr lang="ru-RU" i="1" dirty="0" smtClean="0"/>
          </a:p>
          <a:p>
            <a:pPr algn="just">
              <a:buNone/>
            </a:pPr>
            <a:r>
              <a:rPr lang="ru-RU" i="1" dirty="0" smtClean="0"/>
              <a:t>себя, от лат. include </a:t>
            </a:r>
            <a:r>
              <a:rPr lang="ru-RU" dirty="0" smtClean="0"/>
              <a:t>– </a:t>
            </a:r>
            <a:r>
              <a:rPr lang="ru-RU" i="1" dirty="0" smtClean="0"/>
              <a:t>заключаю, включаю</a:t>
            </a:r>
            <a:r>
              <a:rPr lang="ru-RU" dirty="0" smtClean="0"/>
              <a:t>) или </a:t>
            </a:r>
          </a:p>
          <a:p>
            <a:pPr algn="just">
              <a:buNone/>
            </a:pPr>
            <a:r>
              <a:rPr lang="ru-RU" dirty="0" smtClean="0"/>
              <a:t>включенное образование – термин, используемый </a:t>
            </a:r>
          </a:p>
          <a:p>
            <a:pPr algn="just">
              <a:buNone/>
            </a:pPr>
            <a:r>
              <a:rPr lang="ru-RU" dirty="0" smtClean="0"/>
              <a:t>для описания процесса обучения детей с особыми </a:t>
            </a:r>
          </a:p>
          <a:p>
            <a:pPr algn="just">
              <a:buNone/>
            </a:pPr>
            <a:r>
              <a:rPr lang="ru-RU" dirty="0" smtClean="0"/>
              <a:t>потребностями в общеобразовательных школах.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xn----ctbbmrjqhagwdnh2e5c.xn--p1ai/wp-content/uploads/2015/12/main-1024x5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22553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Принципы инклюзивного образования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500" dirty="0" smtClean="0"/>
              <a:t>Ценность человека не зависит от его способностей и достижений.</a:t>
            </a:r>
          </a:p>
          <a:p>
            <a:pPr algn="just"/>
            <a:r>
              <a:rPr lang="ru-RU" sz="3500" dirty="0" smtClean="0"/>
              <a:t>Каждый человек способен чувствовать и думать.</a:t>
            </a:r>
          </a:p>
          <a:p>
            <a:pPr algn="just"/>
            <a:r>
              <a:rPr lang="ru-RU" sz="3500" dirty="0" smtClean="0"/>
              <a:t>Каждый человек имеет право на общение и на то, чтобы быть услышанным.</a:t>
            </a:r>
          </a:p>
          <a:p>
            <a:pPr algn="just"/>
            <a:r>
              <a:rPr lang="ru-RU" sz="3500" dirty="0" smtClean="0"/>
              <a:t>Все люди нуждаются друг в друге.</a:t>
            </a:r>
          </a:p>
          <a:p>
            <a:pPr algn="just"/>
            <a:r>
              <a:rPr lang="ru-RU" sz="3500" dirty="0" smtClean="0"/>
              <a:t>Все люди нуждаются в поддержке и дружбе ровесников.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09507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 России полмиллиона детей-инвалидов.</a:t>
            </a:r>
          </a:p>
          <a:p>
            <a:pPr algn="just">
              <a:buNone/>
            </a:pPr>
            <a:r>
              <a:rPr lang="ru-RU" dirty="0" smtClean="0"/>
              <a:t>Примерно 134 тысячи учатся в обычных школах. </a:t>
            </a:r>
          </a:p>
          <a:p>
            <a:pPr algn="just">
              <a:buNone/>
            </a:pPr>
            <a:r>
              <a:rPr lang="ru-RU" dirty="0" smtClean="0"/>
              <a:t>Еще около 140 тысяч учеников имеют </a:t>
            </a:r>
          </a:p>
          <a:p>
            <a:pPr algn="just">
              <a:buNone/>
            </a:pPr>
            <a:r>
              <a:rPr lang="ru-RU" dirty="0" smtClean="0"/>
              <a:t>ограниченные возможности здоровья и тоже ходят </a:t>
            </a:r>
          </a:p>
          <a:p>
            <a:pPr algn="just">
              <a:buNone/>
            </a:pPr>
            <a:r>
              <a:rPr lang="ru-RU" dirty="0" smtClean="0"/>
              <a:t>в массовую школу.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club.mon.gov.ru/media/photos/orig/1c7b/2fc9/3dd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71810"/>
            <a:ext cx="4143404" cy="3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ios.ru/sites/nios.ru/files/56-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3810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Игра   вслепую</a:t>
            </a:r>
            <a:endParaRPr lang="ru-RU" sz="4000" dirty="0"/>
          </a:p>
        </p:txBody>
      </p:sp>
      <p:pic>
        <p:nvPicPr>
          <p:cNvPr id="4" name="Picture 2" descr="C:\Documents and Settings\Инна\Мои документы\НОУ\Шайхисламова\ФОТО\1_659a52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4198173" cy="2798782"/>
          </a:xfrm>
          <a:prstGeom prst="rect">
            <a:avLst/>
          </a:prstGeom>
          <a:noFill/>
        </p:spPr>
      </p:pic>
      <p:pic>
        <p:nvPicPr>
          <p:cNvPr id="2050" name="Picture 2" descr="C:\Documents and Settings\Инна\Мои документы\НОУ\Шайхисламова\ФОТО\3_5ce96b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653" y="1285861"/>
            <a:ext cx="3757627" cy="2505084"/>
          </a:xfrm>
          <a:prstGeom prst="rect">
            <a:avLst/>
          </a:prstGeom>
          <a:noFill/>
        </p:spPr>
      </p:pic>
      <p:pic>
        <p:nvPicPr>
          <p:cNvPr id="2051" name="Picture 3" descr="C:\Documents and Settings\Инна\Мои документы\НОУ\Шайхисламова\ФОТО\6_e8ca01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024317"/>
            <a:ext cx="3714776" cy="2476517"/>
          </a:xfrm>
          <a:prstGeom prst="rect">
            <a:avLst/>
          </a:prstGeom>
          <a:noFill/>
        </p:spPr>
      </p:pic>
      <p:pic>
        <p:nvPicPr>
          <p:cNvPr id="2052" name="Picture 4" descr="C:\Documents and Settings\Инна\Мои документы\НОУ\Шайхисламова\ФОТО\7_efb58c1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285860"/>
            <a:ext cx="3357586" cy="223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400" dirty="0" smtClean="0"/>
              <a:t>Омский театр актеров с синдромом Дауна стал триумфатором международного фестиваля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t.superomsk.ru/images/public/news/d148d9ca9c0812a918c2b9ece46ed0c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6357982" cy="402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Дружественным общество является 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случае, если: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Дети-инвалиды воспринимаются как обычные дети.</a:t>
            </a:r>
          </a:p>
          <a:p>
            <a:pPr algn="just"/>
            <a:r>
              <a:rPr lang="ru-RU" dirty="0" smtClean="0"/>
              <a:t>Существуют </a:t>
            </a:r>
            <a:r>
              <a:rPr lang="ru-RU" dirty="0" smtClean="0"/>
              <a:t>равные возможности для «обычных» людей  и инвалидов (возможность свободно передвигаться, путешествовать, получать образование, профессию, устроиться на работу).</a:t>
            </a:r>
          </a:p>
          <a:p>
            <a:pPr algn="just"/>
            <a:r>
              <a:rPr lang="ru-RU" dirty="0" smtClean="0"/>
              <a:t>Отсутствует агрессия по отношению к этим детям – люди относятся с пониманием, готовы оказать поддержку и проявить заботу о них.</a:t>
            </a:r>
          </a:p>
          <a:p>
            <a:pPr algn="just"/>
            <a:r>
              <a:rPr lang="ru-RU" dirty="0" smtClean="0"/>
              <a:t>Доминирующим чувством </a:t>
            </a:r>
            <a:r>
              <a:rPr lang="ru-RU" dirty="0" smtClean="0"/>
              <a:t>по </a:t>
            </a:r>
            <a:r>
              <a:rPr lang="ru-RU" dirty="0" smtClean="0"/>
              <a:t>отношению к инвалидам является уважение, а не жалость.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rspektiva-inva.ru/userfiles/education/images/deti-doljni-ychitsya-vmest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04"/>
            <a:ext cx="464347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adiovera.ru/wp-content/uploads/2014/05/ANIMATION-30-TV.Still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071810"/>
            <a:ext cx="5940425" cy="348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vkazinfo.net/images/news/1490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860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elapdi.org/wp-content/gallery/uchitsya-vmeste/sk_05_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3090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153</Words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Инклюзивное   образование</vt:lpstr>
      <vt:lpstr>Слайд 2</vt:lpstr>
      <vt:lpstr>Принципы инклюзивного образования</vt:lpstr>
      <vt:lpstr>Слайд 4</vt:lpstr>
      <vt:lpstr>Игра   вслепую</vt:lpstr>
      <vt:lpstr> Омский театр актеров с синдромом Дауна стал триумфатором международного фестиваля </vt:lpstr>
      <vt:lpstr>Дружественным общество является  в том случае, если: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Инна</cp:lastModifiedBy>
  <cp:revision>38</cp:revision>
  <dcterms:modified xsi:type="dcterms:W3CDTF">2016-01-26T09:45:38Z</dcterms:modified>
</cp:coreProperties>
</file>