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302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9" autoAdjust="0"/>
    <p:restoredTop sz="89418" autoAdjust="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00037-3719-415A-903E-A3AB7B48EC1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E3062-CCC3-4679-BCCC-93F469DE21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E3062-CCC3-4679-BCCC-93F469DE211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E3062-CCC3-4679-BCCC-93F469DE2114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&#1082;&#1088;&#1086;&#1089;&#1089;&#1074;&#1086;&#1088;&#1076;.xlsx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476672"/>
            <a:ext cx="7772400" cy="3172334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ЗИМНИЕ КАНИКУЛЫ</a:t>
            </a:r>
            <a:endParaRPr lang="ru-RU" sz="6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84031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Занятие дает представление детям о зимних каникулах, празднике Рождества; развивает внимание, мышление, память, фонематический слух,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воображение.</a:t>
            </a:r>
          </a:p>
          <a:p>
            <a:pPr algn="l"/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Презентацию подготовила </a:t>
            </a:r>
          </a:p>
          <a:p>
            <a:pPr algn="l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учитель начальных классов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Жосткова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Т.Ю.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Program Files\Microsoft Office\MEDIA\CAGCAT10\j018329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928670"/>
            <a:ext cx="1723644" cy="1848917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8394113">
            <a:off x="7629870" y="5130015"/>
            <a:ext cx="899192" cy="896943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8961240">
            <a:off x="1004803" y="4615380"/>
            <a:ext cx="859764" cy="857613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723178">
            <a:off x="4160342" y="4757338"/>
            <a:ext cx="834078" cy="8106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5864" y="714356"/>
            <a:ext cx="647659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Прозрачен, как стекло, но не вставишь в окно.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 descr="C:\Program Files\Microsoft Office\CLIPART\PUB60COR\J019614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5" y="2928934"/>
            <a:ext cx="3403812" cy="3500462"/>
          </a:xfrm>
          <a:prstGeom prst="rect">
            <a:avLst/>
          </a:prstGeom>
          <a:noFill/>
        </p:spPr>
      </p:pic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429388" y="6000768"/>
            <a:ext cx="1042416" cy="428628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4" action="ppaction://hlinksldjump" highlightClick="1"/>
          </p:cNvPr>
          <p:cNvSpPr/>
          <p:nvPr/>
        </p:nvSpPr>
        <p:spPr>
          <a:xfrm>
            <a:off x="7715272" y="6000768"/>
            <a:ext cx="104241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1357298"/>
            <a:ext cx="4714908" cy="414340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МОЛОДЕЦ!</a:t>
            </a:r>
          </a:p>
          <a:p>
            <a:pPr algn="ctr"/>
            <a:endParaRPr lang="ru-RU" sz="54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ЛЕД!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86710" y="6000768"/>
            <a:ext cx="1042416" cy="5423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Program Files\Microsoft Office\CLIPART\PUB60COR\SO0020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571480"/>
            <a:ext cx="3571900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857232"/>
            <a:ext cx="647659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042416" cy="4286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074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786058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1857365"/>
            <a:ext cx="6715172" cy="43901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У нас под крышей белый гвоздь висит. Солнце взойдет - гвоздь упадет.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074" name="Picture 2" descr="C:\Program Files\Microsoft Office\CLIPART\PUB60COR\NA01361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3143272" cy="2571768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715272" y="6072206"/>
            <a:ext cx="1042416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назад 4">
            <a:hlinkClick r:id="rId4" action="ppaction://hlinksldjump" highlightClick="1"/>
          </p:cNvPr>
          <p:cNvSpPr/>
          <p:nvPr/>
        </p:nvSpPr>
        <p:spPr>
          <a:xfrm>
            <a:off x="6572264" y="6072206"/>
            <a:ext cx="1042416" cy="357190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4" y="1214422"/>
            <a:ext cx="633372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TriangleInverted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cross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Правильно!</a:t>
            </a:r>
          </a:p>
          <a:p>
            <a:pPr algn="ctr"/>
            <a:endParaRPr lang="ru-RU" sz="5400" b="1" dirty="0" smtClean="0">
              <a:ln/>
              <a:solidFill>
                <a:schemeClr val="accent3"/>
              </a:solidFill>
            </a:endParaRPr>
          </a:p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 Сосулька!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15272" y="6000768"/>
            <a:ext cx="104241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074" name="Picture 2" descr="C:\Program Files\Microsoft Office\CLIPART\PUB60COR\J021521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714620"/>
            <a:ext cx="285752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9847" y="2967335"/>
            <a:ext cx="14118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9847" y="714356"/>
            <a:ext cx="626967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НЕВЕРНО!</a:t>
            </a:r>
          </a:p>
          <a:p>
            <a:pPr algn="ctr"/>
            <a:endParaRPr lang="ru-RU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ДУМАЙ!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Управляющая кнопка: назад 6">
            <a:hlinkClick r:id="rId2" action="ppaction://hlinksldjump" highlightClick="1"/>
          </p:cNvPr>
          <p:cNvSpPr/>
          <p:nvPr/>
        </p:nvSpPr>
        <p:spPr>
          <a:xfrm>
            <a:off x="7715272" y="6000768"/>
            <a:ext cx="1042416" cy="4286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098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000372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71480"/>
            <a:ext cx="754672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Гуляю в поле, летаю на воле, кручу, бурчу, завываю, знать ничего не желаю</a:t>
            </a: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вдоль  села пробегаю, сугробы наметаю.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098" name="Picture 2" descr="C:\Program Files\Microsoft Office\CLIPART\PUB60COR\J015717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857760"/>
            <a:ext cx="3178185" cy="1563687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715272" y="5929330"/>
            <a:ext cx="970978" cy="5000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Управляющая кнопка: назад 6">
            <a:hlinkClick r:id="rId4" action="ppaction://hlinksldjump" highlightClick="1"/>
          </p:cNvPr>
          <p:cNvSpPr/>
          <p:nvPr/>
        </p:nvSpPr>
        <p:spPr>
          <a:xfrm flipV="1">
            <a:off x="6500826" y="5929330"/>
            <a:ext cx="1000132" cy="500066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857232"/>
            <a:ext cx="54050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Угадал!</a:t>
            </a:r>
          </a:p>
          <a:p>
            <a:pPr algn="ctr"/>
            <a:endParaRPr lang="ru-RU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Метель.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04241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8" name="Picture 4" descr="C:\Program Files\Microsoft Office\CLIPART\PUB60COR\J019614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071810"/>
            <a:ext cx="3357586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928670"/>
            <a:ext cx="604797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786710" y="5929330"/>
            <a:ext cx="857256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122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928934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5864" y="500042"/>
            <a:ext cx="6476598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Есть один такой цветок, не вплетешь его в </a:t>
            </a:r>
            <a:r>
              <a:rPr lang="ru-RU" sz="48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венок.На</a:t>
            </a:r>
            <a:r>
              <a:rPr lang="ru-RU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него подуй слегка – был цветок – и нет цветка. 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7715272" y="5857892"/>
            <a:ext cx="104241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 flipV="1">
            <a:off x="6357950" y="5857892"/>
            <a:ext cx="1071570" cy="500064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60438" y="642938"/>
            <a:ext cx="8183562" cy="10509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Прочитайте тему сегодняшнего занятия, используя стрелки.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428728" y="2285992"/>
            <a:ext cx="642942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2071670" y="2357430"/>
            <a:ext cx="500066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643174" y="2428868"/>
            <a:ext cx="642942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286116" y="2500306"/>
            <a:ext cx="500066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786182" y="2500306"/>
            <a:ext cx="500066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714876" y="3429000"/>
            <a:ext cx="571504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357818" y="3929066"/>
            <a:ext cx="78581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H="1">
            <a:off x="6215074" y="4000504"/>
            <a:ext cx="428628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rot="5400000">
            <a:off x="6143636" y="4643446"/>
            <a:ext cx="642942" cy="3571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0800000">
            <a:off x="5429256" y="5214950"/>
            <a:ext cx="78581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rot="10800000" flipV="1">
            <a:off x="4786314" y="5214950"/>
            <a:ext cx="571504" cy="4286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16200000" flipV="1">
            <a:off x="4286248" y="5072074"/>
            <a:ext cx="500066" cy="50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1142976" y="2285992"/>
            <a:ext cx="1428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З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1571604" y="1500174"/>
            <a:ext cx="10001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071670" y="2714620"/>
            <a:ext cx="11430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м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2571736" y="1571612"/>
            <a:ext cx="13573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/>
                <a:solidFill>
                  <a:schemeClr val="accent3"/>
                </a:solidFill>
                <a:effectLst/>
              </a:rPr>
              <a:t>н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071802" y="2786058"/>
            <a:ext cx="13573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и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428992" y="1714488"/>
            <a:ext cx="164307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е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2571736" y="2786058"/>
            <a:ext cx="41434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к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857356" y="3643314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857752" y="3000372"/>
            <a:ext cx="25717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н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071934" y="5000636"/>
            <a:ext cx="46434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к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929190" y="3857627"/>
            <a:ext cx="42148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 rot="10800000" flipV="1">
            <a:off x="4929190" y="3334276"/>
            <a:ext cx="1000132" cy="18092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43174" y="5286388"/>
            <a:ext cx="43577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л</a:t>
            </a:r>
            <a:endParaRPr lang="ru-RU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10800000" flipV="1">
            <a:off x="2071670" y="4304786"/>
            <a:ext cx="42148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ы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2050" name="Picture 2" descr="C:\Program Files\Microsoft Office\CLIPART\PUB60COR\AG00158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4214818"/>
            <a:ext cx="928694" cy="1928826"/>
          </a:xfrm>
          <a:prstGeom prst="rect">
            <a:avLst/>
          </a:prstGeom>
          <a:noFill/>
        </p:spPr>
      </p:pic>
      <p:sp>
        <p:nvSpPr>
          <p:cNvPr id="2051" name="Tree"/>
          <p:cNvSpPr>
            <a:spLocks noEditPoints="1" noChangeArrowheads="1"/>
          </p:cNvSpPr>
          <p:nvPr/>
        </p:nvSpPr>
        <p:spPr bwMode="auto">
          <a:xfrm>
            <a:off x="642910" y="4500570"/>
            <a:ext cx="1809750" cy="1738312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1" grpId="0"/>
      <p:bldP spid="82" grpId="0"/>
      <p:bldP spid="83" grpId="0"/>
      <p:bldP spid="86" grpId="0"/>
      <p:bldP spid="87" grpId="0"/>
      <p:bldP spid="23" grpId="0"/>
      <p:bldP spid="26" grpId="0"/>
      <p:bldP spid="27" grpId="0"/>
      <p:bldP spid="28" grpId="0"/>
      <p:bldP spid="29" grpId="0"/>
      <p:bldP spid="30" grpId="0"/>
      <p:bldP spid="205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857232"/>
            <a:ext cx="62622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Правильно! Снежинка.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5122" name="Picture 2" descr="C:\Program Files\Microsoft Office\CLIPART\PUB60COR\NA00523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714620"/>
            <a:ext cx="4071966" cy="3429024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715272" y="5929330"/>
            <a:ext cx="104241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5865" y="1000108"/>
            <a:ext cx="626228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643834" y="6000768"/>
            <a:ext cx="1042416" cy="4286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000372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71481"/>
            <a:ext cx="700092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 не снег, и не лед, а серебром деревья уберет.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170" name="Picture 2" descr="C:\Program Files\Microsoft Office\CLIPART\PUB60COR\J028292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571876"/>
            <a:ext cx="7143800" cy="2857520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786710" y="6143644"/>
            <a:ext cx="1042416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rId4" action="ppaction://hlinksldjump" highlightClick="1"/>
          </p:cNvPr>
          <p:cNvSpPr/>
          <p:nvPr/>
        </p:nvSpPr>
        <p:spPr>
          <a:xfrm>
            <a:off x="6643702" y="6143644"/>
            <a:ext cx="1042416" cy="357190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857232"/>
            <a:ext cx="392909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Угадал!</a:t>
            </a:r>
          </a:p>
          <a:p>
            <a:pPr algn="ctr"/>
            <a:endParaRPr lang="ru-RU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ru-RU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Иней.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858148" y="6000768"/>
            <a:ext cx="85725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Program Files\Microsoft Office\CLIPART\PUB60COR\SO0295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357166"/>
            <a:ext cx="3643338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3" y="928670"/>
            <a:ext cx="50720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643834" y="5857892"/>
            <a:ext cx="1042416" cy="52120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857496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4" y="642918"/>
            <a:ext cx="6119408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rgbClr val="FF0000"/>
                </a:solidFill>
                <a:effectLst/>
              </a:rPr>
              <a:t>Живу я посреди двора, где играет детвора, нос- морковка, глазки – угольки, на голове ведро, из веток две руки.</a:t>
            </a:r>
            <a:endParaRPr lang="ru-RU" sz="44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15272" y="6000768"/>
            <a:ext cx="104241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500826" y="6000768"/>
            <a:ext cx="1042416" cy="428628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571480"/>
            <a:ext cx="48577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Правильно! Снеговик!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8194" name="Picture 2" descr="C:\Program Files\Microsoft Office\CLIPART\PUB60COR\SO00257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6413" y="2500306"/>
            <a:ext cx="3049587" cy="3857652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715272" y="6000768"/>
            <a:ext cx="104241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714356"/>
            <a:ext cx="576221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042416" cy="4286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4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000372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5865" y="571481"/>
            <a:ext cx="6619474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Назовите-ка, ребятки, месяц в этой вот загадке: дни его всех дней короче, всех ночей длиннее ночи; на поля и на луга до весны легли </a:t>
            </a:r>
            <a:r>
              <a:rPr lang="ru-RU" sz="3600" b="1" cap="none" spc="0" dirty="0" err="1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снега.Только</a:t>
            </a:r>
            <a:r>
              <a:rPr lang="ru-RU" sz="3600" b="1" cap="none" spc="0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месяц наш пройдет, мы встречаем Новый год!</a:t>
            </a:r>
            <a:endParaRPr lang="ru-RU" sz="3600" b="1" cap="none" spc="0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643834" y="6072206"/>
            <a:ext cx="1042416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6500826" y="6072206"/>
            <a:ext cx="1042416" cy="428604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643050"/>
            <a:ext cx="735811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Правильно! Декабрь.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6" name="Picture 2" descr="C:\Program Files\Microsoft Office\CLIPART\PUB60COR\AG00176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857496"/>
            <a:ext cx="1928826" cy="3214710"/>
          </a:xfrm>
          <a:prstGeom prst="rect">
            <a:avLst/>
          </a:prstGeom>
          <a:noFill/>
        </p:spPr>
      </p:pic>
      <p:pic>
        <p:nvPicPr>
          <p:cNvPr id="6147" name="Picture 3" descr="C:\Program Files\Microsoft Office\CLIPART\PUB60COR\J030487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428604"/>
            <a:ext cx="1825625" cy="1855787"/>
          </a:xfrm>
          <a:prstGeom prst="rect">
            <a:avLst/>
          </a:prstGeom>
          <a:noFill/>
        </p:spPr>
      </p:pic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7643834" y="5929330"/>
            <a:ext cx="104241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 useBgFill="1"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Зимние каникулы проходят в атмосфере череды праздников: Новый год, Рождество, Старый Новый </a:t>
            </a:r>
            <a:r>
              <a:rPr lang="ru-RU" smtClean="0"/>
              <a:t>год. И </a:t>
            </a:r>
            <a:r>
              <a:rPr lang="ru-RU" dirty="0" smtClean="0"/>
              <a:t>королевой этих дней является елка.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i="1" dirty="0" smtClean="0">
                <a:solidFill>
                  <a:srgbClr val="002060"/>
                </a:solidFill>
              </a:rPr>
              <a:t>Сосчитайте, сколько треугольников, наложенных друг на друга, составляют эту елочку?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572132" y="4286256"/>
            <a:ext cx="2857520" cy="135732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572132" y="3286124"/>
            <a:ext cx="2928958" cy="1785950"/>
          </a:xfrm>
          <a:prstGeom prst="triangle">
            <a:avLst>
              <a:gd name="adj" fmla="val 5141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572132" y="2786058"/>
            <a:ext cx="2857520" cy="171451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5572132" y="2428868"/>
            <a:ext cx="2928958" cy="1571636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572132" y="2000240"/>
            <a:ext cx="2918092" cy="135732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572132" y="1714488"/>
            <a:ext cx="2928958" cy="107157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5865" y="1142984"/>
            <a:ext cx="561934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643834" y="6143644"/>
            <a:ext cx="1042416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000372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2038" algn="just"/>
            <a:endParaRPr lang="ru-RU" dirty="0" smtClean="0">
              <a:latin typeface="Arial Black" pitchFamily="34" charset="0"/>
            </a:endParaRPr>
          </a:p>
          <a:p>
            <a:pPr marL="2332038" algn="just"/>
            <a:r>
              <a:rPr lang="ru-RU" dirty="0" smtClean="0">
                <a:latin typeface="Arial Black" pitchFamily="34" charset="0"/>
              </a:rPr>
              <a:t>Что за праздник Новый год, всем известно. А вот  о Рождестве  я вам немного расскажу.</a:t>
            </a:r>
          </a:p>
          <a:p>
            <a:pPr marL="2332038" algn="just"/>
            <a:r>
              <a:rPr lang="ru-RU" dirty="0" smtClean="0">
                <a:latin typeface="Arial Black" pitchFamily="34" charset="0"/>
              </a:rPr>
              <a:t>Существует легенда о том, как Бог-отец послал на землю своего сына Иисуса Христа для того, чтобы спасти всех людей от гибели. Земное рождение Иисуса Христа это и есть Рождество Христово, светлый и радостный праздник всех христиан. С этого момента на земле наступило время надежд на спасение и новую, счастливую жизнь.</a:t>
            </a:r>
          </a:p>
          <a:p>
            <a:pPr marL="2332038" algn="just"/>
            <a:r>
              <a:rPr lang="ru-RU" dirty="0" smtClean="0">
                <a:latin typeface="Arial Black" pitchFamily="34" charset="0"/>
              </a:rPr>
              <a:t>С праздником Рождества Христова связано много традиций и обычаев. Например, обязательно наряжали елку, а на верхушке ее укрепляли звезду- символ Вифлеемской звезды, ведь по преданию, перед рождением Спасителя на небе города Вифлеема появилась особенная светлая звезда. </a:t>
            </a:r>
          </a:p>
          <a:p>
            <a:pPr marL="2332038" algn="just"/>
            <a:endParaRPr lang="ru-RU" dirty="0" smtClean="0">
              <a:latin typeface="Arial Black" pitchFamily="34" charset="0"/>
            </a:endParaRPr>
          </a:p>
          <a:p>
            <a:pPr marL="2332038" algn="just"/>
            <a:endParaRPr lang="ru-RU" dirty="0">
              <a:latin typeface="Arial Black" pitchFamily="34" charset="0"/>
            </a:endParaRPr>
          </a:p>
        </p:txBody>
      </p:sp>
      <p:pic>
        <p:nvPicPr>
          <p:cNvPr id="1026" name="Picture 2" descr="C:\Program Files\Microsoft Office\CLIPART\PUB60COR\J018858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14356"/>
            <a:ext cx="2643206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7858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Еще в ночь перед Рождеством принято гадать.</a:t>
            </a:r>
          </a:p>
          <a:p>
            <a:r>
              <a:rPr lang="ru-RU" sz="2000" b="1" dirty="0" smtClean="0"/>
              <a:t> Считается, что эта ночь поможет предсказать будущее.</a:t>
            </a:r>
          </a:p>
          <a:p>
            <a:r>
              <a:rPr lang="ru-RU" sz="2000" b="1" dirty="0" smtClean="0"/>
              <a:t>Существуют также  и рождественские приметы, связанные с природными явлениями. Например, если на Рождество идет снег – к хорошему урожаю. Если метель метет- пчелы будут хорошо роиться.</a:t>
            </a:r>
          </a:p>
          <a:p>
            <a:r>
              <a:rPr lang="ru-RU" sz="2000" b="1" dirty="0" smtClean="0"/>
              <a:t>Рождественскими вечерами рассказывались сказки.</a:t>
            </a:r>
          </a:p>
          <a:p>
            <a:r>
              <a:rPr lang="ru-RU" sz="2000" b="1" dirty="0" smtClean="0"/>
              <a:t>Предлагаю вашему вниманию викторину по сказкам, действие в которых происходит зимой. </a:t>
            </a:r>
            <a:endParaRPr lang="ru-RU" sz="2000" b="1" dirty="0"/>
          </a:p>
        </p:txBody>
      </p:sp>
      <p:pic>
        <p:nvPicPr>
          <p:cNvPr id="2051" name="Picture 3" descr="C:\Program Files\Microsoft Office\CLIPART\PUB60COR\NA00391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14818"/>
            <a:ext cx="4524375" cy="2339974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CLIPART\PUB60COR\J018786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429132"/>
            <a:ext cx="1363663" cy="1895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7286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i="1" dirty="0" smtClean="0">
                <a:solidFill>
                  <a:schemeClr val="accent2">
                    <a:lumMod val="75000"/>
                  </a:schemeClr>
                </a:solidFill>
              </a:rPr>
              <a:t>«В одной маленькой деревушке жила злая и скупая женщина с дочкой и падчерицей. Дочку она любила, а падчерица ничем ей угодить не могла… Потому, может, и довелось ей однажды увидеть все двенадцать месяцев сразу.» </a:t>
            </a:r>
          </a:p>
          <a:p>
            <a:pPr algn="just">
              <a:buNone/>
            </a:pPr>
            <a:endParaRPr lang="ru-RU" sz="32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5000636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С.Маршак. </a:t>
            </a:r>
            <a:br>
              <a:rPr lang="ru-RU" sz="3600" dirty="0" smtClean="0">
                <a:solidFill>
                  <a:srgbClr val="006600"/>
                </a:solidFill>
              </a:rPr>
            </a:br>
            <a:r>
              <a:rPr lang="ru-RU" sz="3600" dirty="0" smtClean="0">
                <a:solidFill>
                  <a:srgbClr val="006600"/>
                </a:solidFill>
              </a:rPr>
              <a:t>«Двенадцать месяцев».</a:t>
            </a:r>
            <a:endParaRPr lang="ru-RU" sz="36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357694"/>
            <a:ext cx="818388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Русская народная сказка «Лисичка-сестричка и серый волк».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rgbClr val="0070C0"/>
                </a:solidFill>
              </a:rPr>
              <a:t>   «Вот лисичка-сестричка сидит да</a:t>
            </a:r>
          </a:p>
          <a:p>
            <a:pPr algn="ctr"/>
            <a:r>
              <a:rPr lang="ru-RU" sz="3600" i="1" dirty="0" smtClean="0">
                <a:solidFill>
                  <a:srgbClr val="0070C0"/>
                </a:solidFill>
              </a:rPr>
              <a:t>  потихоньку и говорит: «Битый</a:t>
            </a:r>
          </a:p>
          <a:p>
            <a:pPr algn="ctr"/>
            <a:r>
              <a:rPr lang="ru-RU" sz="3600" i="1" dirty="0" smtClean="0">
                <a:solidFill>
                  <a:srgbClr val="0070C0"/>
                </a:solidFill>
              </a:rPr>
              <a:t>  небитого везет.»</a:t>
            </a:r>
            <a:endParaRPr lang="ru-RU" sz="36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572008"/>
            <a:ext cx="8183880" cy="11430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Г.Х.Андерсен.  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«Снежная королева».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600" i="1" dirty="0" smtClean="0">
                <a:solidFill>
                  <a:srgbClr val="002060"/>
                </a:solidFill>
              </a:rPr>
              <a:t>«Это была высокая, статная, величавая женщина в ослепительно белой шубе и шапке из чистого снега. Мальчик сразу узнал ее.»</a:t>
            </a:r>
            <a:endParaRPr lang="ru-RU" sz="36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643446"/>
            <a:ext cx="8183880" cy="11430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Русская народная сказка «</a:t>
            </a:r>
            <a:r>
              <a:rPr lang="ru-RU" dirty="0" err="1" smtClean="0"/>
              <a:t>Морозко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C00000"/>
                </a:solidFill>
              </a:rPr>
              <a:t>«Тепло ли тебе, красавица?»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Не хочется Насте старика огорчать.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«Тепло, тепло, батюшка», - шепчет, а у самой зуб на зуб не попадает».</a:t>
            </a:r>
            <a:endParaRPr lang="ru-RU" sz="32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143380"/>
            <a:ext cx="8183880" cy="1571636"/>
          </a:xfrm>
        </p:spPr>
        <p:txBody>
          <a:bodyPr>
            <a:normAutofit/>
          </a:bodyPr>
          <a:lstStyle/>
          <a:p>
            <a:r>
              <a:rPr lang="ru-RU" dirty="0" smtClean="0"/>
              <a:t>Русская народная сказка</a:t>
            </a:r>
            <a:br>
              <a:rPr lang="ru-RU" dirty="0" smtClean="0"/>
            </a:br>
            <a:r>
              <a:rPr lang="ru-RU" dirty="0" smtClean="0"/>
              <a:t>«По щучьему велению».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</a:rPr>
              <a:t>«Идут ведра по деревне, народ</a:t>
            </a:r>
          </a:p>
          <a:p>
            <a:pPr algn="ctr"/>
            <a:r>
              <a:rPr lang="ru-RU" sz="4000" i="1" dirty="0" smtClean="0">
                <a:solidFill>
                  <a:srgbClr val="C00000"/>
                </a:solidFill>
              </a:rPr>
              <a:t> дивится, а Емеля идет сзади,</a:t>
            </a:r>
          </a:p>
          <a:p>
            <a:pPr algn="ctr"/>
            <a:r>
              <a:rPr lang="ru-RU" sz="4000" i="1" dirty="0" smtClean="0">
                <a:solidFill>
                  <a:srgbClr val="C00000"/>
                </a:solidFill>
              </a:rPr>
              <a:t> посмеивается».</a:t>
            </a:r>
          </a:p>
          <a:p>
            <a:pPr algn="ctr"/>
            <a:endParaRPr lang="ru-RU" sz="40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143380"/>
            <a:ext cx="8183880" cy="1571636"/>
          </a:xfrm>
        </p:spPr>
        <p:txBody>
          <a:bodyPr>
            <a:normAutofit/>
          </a:bodyPr>
          <a:lstStyle/>
          <a:p>
            <a:r>
              <a:rPr lang="ru-RU" dirty="0" smtClean="0"/>
              <a:t>В.Одоевский.</a:t>
            </a:r>
            <a:br>
              <a:rPr lang="ru-RU" dirty="0" smtClean="0"/>
            </a:br>
            <a:r>
              <a:rPr lang="ru-RU" dirty="0" smtClean="0"/>
              <a:t>«Мороз Иванович».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chemeClr val="accent2">
                    <a:lumMod val="75000"/>
                  </a:schemeClr>
                </a:solidFill>
              </a:rPr>
              <a:t> «Рукодельница идет дальше. Смотрит: перед ней сидит старик … седой-седой, сидит он на ледяной скамеечке да снежные комочки ест; тряхнет головой – от волос иней сыплется; духом дохнет – валит пар густой». </a:t>
            </a:r>
            <a:endParaRPr lang="ru-RU" sz="32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500570"/>
            <a:ext cx="8183880" cy="1214446"/>
          </a:xfrm>
        </p:spPr>
        <p:txBody>
          <a:bodyPr>
            <a:normAutofit/>
          </a:bodyPr>
          <a:lstStyle/>
          <a:p>
            <a:r>
              <a:rPr lang="ru-RU" dirty="0" smtClean="0"/>
              <a:t>Русская народная сказка</a:t>
            </a:r>
            <a:br>
              <a:rPr lang="ru-RU" dirty="0" smtClean="0"/>
            </a:br>
            <a:r>
              <a:rPr lang="ru-RU" dirty="0" smtClean="0"/>
              <a:t>«Два мороза».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 «Мне бы лучше за мужиком погнаться. Его скорее дойму: полушубок старый, заплатанный, шапка вся в дырах, на ногах кроме </a:t>
            </a:r>
            <a:r>
              <a:rPr lang="ru-RU" sz="3200" dirty="0" err="1" smtClean="0">
                <a:solidFill>
                  <a:schemeClr val="accent3">
                    <a:lumMod val="75000"/>
                  </a:schemeClr>
                </a:solidFill>
              </a:rPr>
              <a:t>лаптишек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 ничего нет. А ты, братец, как посильнее меня, за барином беги.»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28680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2"/>
                </a:solidFill>
              </a:rPr>
              <a:t>А теперь – разминка!</a:t>
            </a:r>
          </a:p>
          <a:p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sz="4000" i="1" dirty="0" smtClean="0">
                <a:solidFill>
                  <a:srgbClr val="002060"/>
                </a:solidFill>
              </a:rPr>
              <a:t>Одеяло белое</a:t>
            </a:r>
          </a:p>
          <a:p>
            <a:pPr>
              <a:lnSpc>
                <a:spcPct val="150000"/>
              </a:lnSpc>
            </a:pPr>
            <a:r>
              <a:rPr lang="ru-RU" sz="4000" i="1" dirty="0" smtClean="0">
                <a:solidFill>
                  <a:srgbClr val="002060"/>
                </a:solidFill>
              </a:rPr>
              <a:t>Не руками сделано,</a:t>
            </a:r>
          </a:p>
          <a:p>
            <a:pPr>
              <a:lnSpc>
                <a:spcPct val="150000"/>
              </a:lnSpc>
            </a:pPr>
            <a:r>
              <a:rPr lang="ru-RU" sz="4000" i="1" dirty="0" smtClean="0">
                <a:solidFill>
                  <a:srgbClr val="002060"/>
                </a:solidFill>
              </a:rPr>
              <a:t>Не ткалось, не кроилось, </a:t>
            </a:r>
          </a:p>
          <a:p>
            <a:pPr>
              <a:lnSpc>
                <a:spcPct val="150000"/>
              </a:lnSpc>
            </a:pPr>
            <a:r>
              <a:rPr lang="ru-RU" sz="4000" i="1" dirty="0" smtClean="0">
                <a:solidFill>
                  <a:srgbClr val="002060"/>
                </a:solidFill>
              </a:rPr>
              <a:t>С неба на землю свалилось. </a:t>
            </a:r>
          </a:p>
          <a:p>
            <a:endParaRPr lang="ru-RU" sz="44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Program Files\Microsoft Office\CLIPART\PUB60COR\AN00853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285860"/>
            <a:ext cx="2389185" cy="2000264"/>
          </a:xfrm>
          <a:prstGeom prst="rect">
            <a:avLst/>
          </a:prstGeom>
          <a:noFill/>
        </p:spPr>
      </p:pic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6858016" y="5857892"/>
            <a:ext cx="928694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rId4" action="ppaction://hlinksldjump" highlightClick="1"/>
          </p:cNvPr>
          <p:cNvSpPr/>
          <p:nvPr/>
        </p:nvSpPr>
        <p:spPr>
          <a:xfrm>
            <a:off x="5857884" y="5857892"/>
            <a:ext cx="785818" cy="357190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00438"/>
            <a:ext cx="8183880" cy="2143140"/>
          </a:xfrm>
        </p:spPr>
        <p:txBody>
          <a:bodyPr>
            <a:normAutofit/>
          </a:bodyPr>
          <a:lstStyle/>
          <a:p>
            <a:r>
              <a:rPr lang="ru-RU" dirty="0" smtClean="0"/>
              <a:t>Русская народная сказка</a:t>
            </a:r>
            <a:br>
              <a:rPr lang="ru-RU" dirty="0" smtClean="0"/>
            </a:br>
            <a:r>
              <a:rPr lang="ru-RU" dirty="0" smtClean="0"/>
              <a:t>«Снегурочка».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4400" i="1" dirty="0" smtClean="0">
                <a:solidFill>
                  <a:schemeClr val="accent5">
                    <a:lumMod val="75000"/>
                  </a:schemeClr>
                </a:solidFill>
              </a:rPr>
              <a:t>«Принесла бабка в решете снега. Толкли, толкли они снег и </a:t>
            </a:r>
            <a:r>
              <a:rPr lang="ru-RU" sz="4400" i="1" dirty="0" err="1" smtClean="0">
                <a:solidFill>
                  <a:schemeClr val="accent5">
                    <a:lumMod val="75000"/>
                  </a:schemeClr>
                </a:solidFill>
              </a:rPr>
              <a:t>вытолкли</a:t>
            </a:r>
            <a:r>
              <a:rPr lang="ru-RU" sz="4400" i="1" dirty="0" smtClean="0">
                <a:solidFill>
                  <a:schemeClr val="accent5">
                    <a:lumMod val="75000"/>
                  </a:schemeClr>
                </a:solidFill>
              </a:rPr>
              <a:t> девушку.»</a:t>
            </a:r>
            <a:endParaRPr lang="ru-RU" sz="44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929066"/>
            <a:ext cx="8183880" cy="1714512"/>
          </a:xfrm>
        </p:spPr>
        <p:txBody>
          <a:bodyPr>
            <a:normAutofit/>
          </a:bodyPr>
          <a:lstStyle/>
          <a:p>
            <a:r>
              <a:rPr lang="ru-RU" dirty="0" smtClean="0"/>
              <a:t>Русская народная сказка</a:t>
            </a:r>
            <a:br>
              <a:rPr lang="ru-RU" dirty="0" smtClean="0"/>
            </a:br>
            <a:r>
              <a:rPr lang="ru-RU" dirty="0" smtClean="0"/>
              <a:t>«Лиса да заяц».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rgbClr val="006600"/>
                </a:solidFill>
              </a:rPr>
              <a:t>«Жили-были лиса да заяц. У лисы избушка ледяная, а у зайца лубяная.»</a:t>
            </a:r>
            <a:endParaRPr lang="ru-RU" sz="4400" i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256"/>
            <a:ext cx="8183880" cy="1357322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Бр.Гримм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«Госпожа Метелица».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chemeClr val="accent5">
                    <a:lumMod val="75000"/>
                  </a:schemeClr>
                </a:solidFill>
              </a:rPr>
              <a:t>«Перину и подушки она так сильно взбивала, что перья, словно хлопья снега, летели во все стороны.»</a:t>
            </a:r>
            <a:endParaRPr lang="ru-RU" sz="44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857496"/>
            <a:ext cx="8183880" cy="3177544"/>
          </a:xfrm>
        </p:spPr>
        <p:txBody>
          <a:bodyPr numCol="2"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</a:t>
            </a:r>
            <a:br>
              <a:rPr lang="ru-RU" dirty="0" smtClean="0"/>
            </a:br>
            <a:r>
              <a:rPr lang="ru-RU" dirty="0" smtClean="0"/>
              <a:t>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47002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3200" dirty="0" smtClean="0"/>
              <a:t> </a:t>
            </a:r>
            <a:r>
              <a:rPr lang="ru-RU" sz="3600" dirty="0" smtClean="0"/>
              <a:t>А сейчас такое </a:t>
            </a:r>
            <a:r>
              <a:rPr lang="ru-RU" sz="3600" i="1" dirty="0" smtClean="0">
                <a:solidFill>
                  <a:srgbClr val="FF0000"/>
                </a:solidFill>
              </a:rPr>
              <a:t>задание</a:t>
            </a:r>
            <a:r>
              <a:rPr lang="ru-RU" sz="3600" dirty="0" smtClean="0"/>
              <a:t>: я буду называть по звукам слова на новогоднюю тему. А вы попробуйте узнать их.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3500438"/>
            <a:ext cx="2590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2"/>
                </a:solidFill>
              </a:rPr>
              <a:t>Снегурочка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4357694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2"/>
                </a:solidFill>
              </a:rPr>
              <a:t>Елка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5214950"/>
            <a:ext cx="2393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2"/>
                </a:solidFill>
              </a:rPr>
              <a:t>Дед Мороз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6380" y="3857628"/>
            <a:ext cx="1973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2"/>
                </a:solidFill>
              </a:rPr>
              <a:t>Подарки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4786322"/>
            <a:ext cx="2435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2"/>
                </a:solidFill>
              </a:rPr>
              <a:t>Рождество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5429265"/>
            <a:ext cx="1691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2"/>
                </a:solidFill>
              </a:rPr>
              <a:t>Хоровод</a:t>
            </a:r>
            <a:endParaRPr lang="ru-RU" sz="2400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286124"/>
            <a:ext cx="8183880" cy="2748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Задание: в хороводе вокруг елки собрались разнообразные сказочные персонажи. Узнайте их по трем словам.(разгадайте </a:t>
            </a:r>
            <a:r>
              <a:rPr lang="ru-RU" dirty="0" smtClean="0">
                <a:hlinkClick r:id="rId2" action="ppaction://hlinkfile"/>
              </a:rPr>
              <a:t>кроссворд)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/>
              <a:t>    Каждый ребенок во время зимних каникул обязательно посетит хотя бы одно новогоднее представление, а значит, примет участие в хороводе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9" y="357166"/>
            <a:ext cx="750099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 algn="ctr">
              <a:tabLst>
                <a:tab pos="7897813" algn="l"/>
              </a:tabLst>
            </a:pPr>
            <a:r>
              <a:rPr lang="ru-RU" sz="2400" dirty="0" smtClean="0"/>
              <a:t>   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Представьте себе, что вам предложили поработать художниками и попросили сделать иллюстрацию к словам песенки:</a:t>
            </a:r>
          </a:p>
          <a:p>
            <a:pPr marL="536575" indent="-536575" algn="ctr">
              <a:tabLst>
                <a:tab pos="7897813" algn="l"/>
              </a:tabLst>
            </a:pPr>
            <a:endParaRPr lang="ru-RU" sz="2400" dirty="0" smtClean="0"/>
          </a:p>
          <a:p>
            <a:pPr marL="536575" indent="-536575" algn="ctr">
              <a:tabLst>
                <a:tab pos="7897813" algn="l"/>
              </a:tabLst>
            </a:pPr>
            <a:r>
              <a:rPr lang="ru-RU" sz="2800" i="1" dirty="0" smtClean="0">
                <a:solidFill>
                  <a:srgbClr val="00B050"/>
                </a:solidFill>
              </a:rPr>
              <a:t>Если были бы у елочки ножки,</a:t>
            </a:r>
          </a:p>
          <a:p>
            <a:pPr marL="536575" indent="-536575" algn="ctr">
              <a:tabLst>
                <a:tab pos="7897813" algn="l"/>
              </a:tabLst>
            </a:pPr>
            <a:r>
              <a:rPr lang="ru-RU" sz="2800" i="1" dirty="0" smtClean="0">
                <a:solidFill>
                  <a:srgbClr val="00B050"/>
                </a:solidFill>
              </a:rPr>
              <a:t>Побежала бы она по дорожке.</a:t>
            </a:r>
          </a:p>
          <a:p>
            <a:pPr marL="536575" indent="-536575" algn="ctr">
              <a:tabLst>
                <a:tab pos="7897813" algn="l"/>
              </a:tabLst>
            </a:pPr>
            <a:r>
              <a:rPr lang="ru-RU" sz="2800" i="1" dirty="0" smtClean="0">
                <a:solidFill>
                  <a:srgbClr val="00B050"/>
                </a:solidFill>
              </a:rPr>
              <a:t>Заплясала бы она вместе с нами, </a:t>
            </a:r>
          </a:p>
          <a:p>
            <a:pPr marL="536575" indent="-536575" algn="ctr">
              <a:tabLst>
                <a:tab pos="7897813" algn="l"/>
              </a:tabLst>
            </a:pPr>
            <a:r>
              <a:rPr lang="ru-RU" sz="2800" i="1" dirty="0" smtClean="0">
                <a:solidFill>
                  <a:srgbClr val="00B050"/>
                </a:solidFill>
              </a:rPr>
              <a:t>Застучала бы она каблучками. (К.И.Чуковский)</a:t>
            </a:r>
          </a:p>
          <a:p>
            <a:pPr marL="536575" indent="-536575" algn="ctr">
              <a:tabLst>
                <a:tab pos="7897813" algn="l"/>
              </a:tabLst>
            </a:pPr>
            <a:endParaRPr lang="ru-RU" sz="2400" dirty="0" smtClean="0"/>
          </a:p>
          <a:p>
            <a:pPr marL="536575" indent="-536575" algn="ctr">
              <a:tabLst>
                <a:tab pos="7897813" algn="l"/>
              </a:tabLst>
            </a:pPr>
            <a:r>
              <a:rPr lang="ru-RU" sz="2800" dirty="0" smtClean="0">
                <a:solidFill>
                  <a:srgbClr val="7030A0"/>
                </a:solidFill>
              </a:rPr>
              <a:t>Что бы вы нарисовали?</a:t>
            </a:r>
          </a:p>
          <a:p>
            <a:pPr marL="536575" indent="-536575" algn="ctr">
              <a:tabLst>
                <a:tab pos="7897813" algn="l"/>
              </a:tabLst>
            </a:pPr>
            <a:endParaRPr lang="ru-RU" sz="2400" dirty="0" smtClean="0"/>
          </a:p>
          <a:p>
            <a:pPr marL="536575" indent="-536575" algn="ctr">
              <a:tabLst>
                <a:tab pos="7897813" algn="l"/>
              </a:tabLst>
            </a:pPr>
            <a:r>
              <a:rPr lang="ru-RU" sz="2800" dirty="0" smtClean="0">
                <a:solidFill>
                  <a:srgbClr val="7030A0"/>
                </a:solidFill>
              </a:rPr>
              <a:t>А теперь возьмите цветные карандаши – и за дело! </a:t>
            </a:r>
            <a:endParaRPr lang="ru-RU" sz="2800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Program Files\Microsoft Office\CLIPART\PUB60COR\SO00017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1143008" cy="1357322"/>
          </a:xfrm>
          <a:prstGeom prst="rect">
            <a:avLst/>
          </a:prstGeom>
          <a:noFill/>
        </p:spPr>
      </p:pic>
      <p:pic>
        <p:nvPicPr>
          <p:cNvPr id="3075" name="Picture 3" descr="C:\Program Files\Microsoft Office\CLIPART\PUB60COR\J02857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3571876"/>
            <a:ext cx="1819275" cy="1809750"/>
          </a:xfrm>
          <a:prstGeom prst="rect">
            <a:avLst/>
          </a:prstGeom>
          <a:noFill/>
        </p:spPr>
      </p:pic>
      <p:pic>
        <p:nvPicPr>
          <p:cNvPr id="3076" name="Picture 4" descr="C:\Program Files\Microsoft Office\CLIPART\PUB60COR\J029054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929066"/>
            <a:ext cx="1560513" cy="1878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5865" y="2643181"/>
            <a:ext cx="6833787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4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Наше занятие подошло к концу.</a:t>
            </a:r>
          </a:p>
          <a:p>
            <a:pPr algn="r"/>
            <a:r>
              <a:rPr lang="ru-RU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Поделитесь, пожалуйста, своими впечатлениями!</a:t>
            </a:r>
            <a:endParaRPr lang="ru-RU" sz="4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C:\Program Files\Microsoft Office\CLIPART\PUB60COR\SO0257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285728"/>
            <a:ext cx="3786214" cy="173513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71604" y="2643182"/>
            <a:ext cx="6833787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4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Наше занятие подошло к концу.</a:t>
            </a:r>
          </a:p>
          <a:p>
            <a:pPr algn="r"/>
            <a:r>
              <a:rPr lang="ru-RU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Поделитесь, пожалуйста, своими впечатлениями!</a:t>
            </a:r>
            <a:endParaRPr lang="ru-RU" sz="4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7" name="Picture 3" descr="C:\Program Files\Microsoft Office\CLIPART\PUB60COR\SO01954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480"/>
            <a:ext cx="3357554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5864" y="1142984"/>
            <a:ext cx="632256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Молодец! Снег.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15272" y="5786454"/>
            <a:ext cx="857256" cy="5715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961240">
            <a:off x="677253" y="4464524"/>
            <a:ext cx="859764" cy="857613"/>
          </a:xfrm>
          <a:prstGeom prst="rect">
            <a:avLst/>
          </a:prstGeom>
          <a:noFill/>
        </p:spPr>
      </p:pic>
      <p:pic>
        <p:nvPicPr>
          <p:cNvPr id="6" name="Picture 4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961240">
            <a:off x="4034841" y="3464392"/>
            <a:ext cx="859764" cy="857613"/>
          </a:xfrm>
          <a:prstGeom prst="rect">
            <a:avLst/>
          </a:prstGeom>
          <a:noFill/>
        </p:spPr>
      </p:pic>
      <p:pic>
        <p:nvPicPr>
          <p:cNvPr id="7" name="Picture 4" descr="C:\Program Files\Microsoft Office\MEDIA\CAGCAT10\j029958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961240">
            <a:off x="6963798" y="4464524"/>
            <a:ext cx="859764" cy="857613"/>
          </a:xfrm>
          <a:prstGeom prst="rect">
            <a:avLst/>
          </a:prstGeom>
          <a:noFill/>
        </p:spPr>
      </p:pic>
      <p:pic>
        <p:nvPicPr>
          <p:cNvPr id="9" name="Рисунок 8" descr="C:\Program Files\Microsoft Office\MEDIA\CAGCAT10\j0299587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723178">
            <a:off x="5450785" y="5462598"/>
            <a:ext cx="834078" cy="810689"/>
          </a:xfrm>
          <a:prstGeom prst="ellipse">
            <a:avLst/>
          </a:prstGeom>
          <a:ln w="63500" cap="rnd">
            <a:solidFill>
              <a:schemeClr val="accent3">
                <a:lumMod val="20000"/>
                <a:lumOff val="8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Рисунок 10" descr="C:\Program Files\Microsoft Office\MEDIA\CAGCAT10\j0299587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723178">
            <a:off x="2521827" y="5462599"/>
            <a:ext cx="834078" cy="810689"/>
          </a:xfrm>
          <a:prstGeom prst="ellipse">
            <a:avLst/>
          </a:prstGeom>
          <a:ln w="63500" cap="rnd">
            <a:solidFill>
              <a:schemeClr val="accent3">
                <a:lumMod val="20000"/>
                <a:lumOff val="8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Рисунок 11" descr="C:\Program Files\Microsoft Office\MEDIA\CAGCAT10\j0299587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723178">
            <a:off x="5879412" y="2390765"/>
            <a:ext cx="834078" cy="810689"/>
          </a:xfrm>
          <a:prstGeom prst="ellipse">
            <a:avLst/>
          </a:prstGeom>
          <a:ln w="63500" cap="rnd">
            <a:solidFill>
              <a:schemeClr val="accent3">
                <a:lumMod val="20000"/>
                <a:lumOff val="8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Рисунок 12" descr="C:\Program Files\Microsoft Office\MEDIA\CAGCAT10\j0299587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723178">
            <a:off x="1878885" y="2390764"/>
            <a:ext cx="834078" cy="810689"/>
          </a:xfrm>
          <a:prstGeom prst="ellipse">
            <a:avLst/>
          </a:prstGeom>
          <a:ln w="63500" cap="rnd">
            <a:solidFill>
              <a:schemeClr val="accent3">
                <a:lumMod val="20000"/>
                <a:lumOff val="8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7" y="642918"/>
            <a:ext cx="671517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715272" y="5929330"/>
            <a:ext cx="857256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928934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71480"/>
            <a:ext cx="757242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Старик у ворот тепло уволок. Сам не бежит, а стоять не велит.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Program Files\Microsoft Office\CLIPART\PUB60COR\DD00297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4572008"/>
            <a:ext cx="4429155" cy="1714512"/>
          </a:xfrm>
          <a:prstGeom prst="rect">
            <a:avLst/>
          </a:prstGeom>
          <a:noFill/>
        </p:spPr>
      </p:pic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7929586" y="6000768"/>
            <a:ext cx="642942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rId4" action="ppaction://hlinksldjump" highlightClick="1"/>
          </p:cNvPr>
          <p:cNvSpPr/>
          <p:nvPr/>
        </p:nvSpPr>
        <p:spPr>
          <a:xfrm>
            <a:off x="7143768" y="6000768"/>
            <a:ext cx="613788" cy="470936"/>
          </a:xfrm>
          <a:prstGeom prst="actionButtonBackPrevio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857232"/>
            <a:ext cx="728667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МОЛОДЕЦ!</a:t>
            </a:r>
          </a:p>
          <a:p>
            <a:pPr algn="ctr"/>
            <a:endParaRPr lang="ru-RU" sz="5400" b="1" dirty="0" smtClean="0">
              <a:ln/>
              <a:solidFill>
                <a:schemeClr val="accent3"/>
              </a:solidFill>
            </a:endParaRPr>
          </a:p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 МОРОЗ.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643834" y="5786454"/>
            <a:ext cx="1042416" cy="5715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Program Files\Microsoft Office\CLIPART\PUB60COR\SO00555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3286124"/>
            <a:ext cx="4071966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1595865" y="1120395"/>
            <a:ext cx="626228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НЕВЕРНО!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ДУМАЙ!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7572396" y="5786454"/>
            <a:ext cx="1042416" cy="57150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Program Files\Microsoft Office\CLIPART\PUB60COR\AN0079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928934"/>
            <a:ext cx="3294063" cy="343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1161</TotalTime>
  <Words>1017</Words>
  <Application>Microsoft Office PowerPoint</Application>
  <PresentationFormat>Экран (4:3)</PresentationFormat>
  <Paragraphs>149</Paragraphs>
  <Slides>46</Slides>
  <Notes>2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Аспект</vt:lpstr>
      <vt:lpstr>ЗИМНИЕ КАНИКУЛЫ</vt:lpstr>
      <vt:lpstr>Прочитайте тему сегодняшнего занятия, используя стрелки.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Русская народная сказка «Лисичка-сестричка и серый волк».</vt:lpstr>
      <vt:lpstr>Г.Х.Андерсен.   «Снежная королева».</vt:lpstr>
      <vt:lpstr>Русская народная сказка «Морозко».</vt:lpstr>
      <vt:lpstr>Русская народная сказка «По щучьему велению».</vt:lpstr>
      <vt:lpstr>В.Одоевский. «Мороз Иванович».</vt:lpstr>
      <vt:lpstr>Русская народная сказка «Два мороза».</vt:lpstr>
      <vt:lpstr>Русская народная сказка «Снегурочка».</vt:lpstr>
      <vt:lpstr>Русская народная сказка «Лиса да заяц».</vt:lpstr>
      <vt:lpstr>Бр.Гримм. «Госпожа Метелица».</vt:lpstr>
      <vt:lpstr>               </vt:lpstr>
      <vt:lpstr>Задание: в хороводе вокруг елки собрались разнообразные сказочные персонажи. Узнайте их по трем словам.(разгадайте кроссворд)</vt:lpstr>
      <vt:lpstr>Слайд 45</vt:lpstr>
      <vt:lpstr>Слайд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ЗИМНИЕ КАНИКУЛЫ</dc:title>
  <cp:lastModifiedBy>1</cp:lastModifiedBy>
  <cp:revision>120</cp:revision>
  <dcterms:modified xsi:type="dcterms:W3CDTF">2016-01-26T20:19:11Z</dcterms:modified>
</cp:coreProperties>
</file>