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1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140A274-012E-47CE-9919-86F58B476FCD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129FBBC-A4D8-44E2-A281-E6D5DA1C03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75467"/>
            <a:ext cx="8424935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Расскажи мне, и я забуду. 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 Покажи мне, и я пойму.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 Позволь мне сделать самому, и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я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научусь»</a:t>
            </a:r>
          </a:p>
          <a:p>
            <a:pPr marL="0" indent="0">
              <a:buNone/>
            </a:pP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r"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Конфуций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04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7" y="1628800"/>
            <a:ext cx="7524824" cy="44973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Учебная деятельность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9684568" y="184482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1547664" y="1412776"/>
            <a:ext cx="79208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771800" y="1628800"/>
            <a:ext cx="288032" cy="2880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932040" y="1772816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804248" y="1988840"/>
            <a:ext cx="576064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755576" y="2564904"/>
            <a:ext cx="2016224" cy="10081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Неурочная деятельность</a:t>
            </a:r>
          </a:p>
          <a:p>
            <a:pPr algn="ctr"/>
            <a:r>
              <a:rPr lang="ru-RU" dirty="0" smtClean="0"/>
              <a:t>(мини-проекты)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03648" y="4509120"/>
            <a:ext cx="2448272" cy="93610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Метапредметные контрольные работы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347864" y="2708920"/>
            <a:ext cx="3096344" cy="16561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Внеурочная деятельность</a:t>
            </a:r>
          </a:p>
          <a:p>
            <a:pPr algn="ctr"/>
            <a:r>
              <a:rPr lang="ru-RU" dirty="0" smtClean="0"/>
              <a:t>(интеграция математика+информатика и т.д.)</a:t>
            </a:r>
          </a:p>
          <a:p>
            <a:pPr algn="ctr"/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732240" y="4509120"/>
            <a:ext cx="1584176" cy="93610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043608" y="332656"/>
            <a:ext cx="7200800" cy="11521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Учебная деятельность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564" y="1571777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Современный учитель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403648" y="1700808"/>
            <a:ext cx="93610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1700808"/>
            <a:ext cx="0" cy="1153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067944" y="378904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35896" y="2924944"/>
            <a:ext cx="2304256" cy="35283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учитель-модератор</a:t>
            </a:r>
            <a:r>
              <a:rPr lang="ru-RU" sz="2000" b="1" dirty="0" smtClean="0"/>
              <a:t> </a:t>
            </a:r>
            <a:r>
              <a:rPr lang="ru-RU" sz="2000" i="1" dirty="0" smtClean="0"/>
              <a:t>(его деятельность направлена на раскрытие потенциальных возможностей ученика и его способностей</a:t>
            </a:r>
            <a:r>
              <a:rPr lang="ru-RU" sz="2000" dirty="0" smtClean="0"/>
              <a:t>)</a:t>
            </a:r>
            <a:endParaRPr lang="ru-RU" sz="24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9512" y="2924944"/>
            <a:ext cx="2880320" cy="36724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учитель-консультант </a:t>
            </a:r>
            <a:r>
              <a:rPr lang="ru-RU" sz="2000" i="1" dirty="0" smtClean="0"/>
              <a:t>(</a:t>
            </a:r>
            <a:r>
              <a:rPr lang="ru-RU" sz="2000" i="1" dirty="0" err="1" smtClean="0"/>
              <a:t>консультатн</a:t>
            </a:r>
            <a:r>
              <a:rPr lang="ru-RU" sz="2000" i="1" dirty="0" smtClean="0"/>
              <a:t> либо знает готовое решение, либо владеет способами деятельности, которые указывают путь решения проблемы)</a:t>
            </a:r>
            <a:endParaRPr lang="ru-RU" sz="2000" i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16216" y="2924944"/>
            <a:ext cx="2232248" cy="34563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учитель-тьютор</a:t>
            </a:r>
            <a:r>
              <a:rPr lang="ru-RU" sz="2400" b="1" dirty="0" smtClean="0"/>
              <a:t> </a:t>
            </a:r>
            <a:r>
              <a:rPr lang="ru-RU" sz="2000" dirty="0" smtClean="0"/>
              <a:t> 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i="1" dirty="0" smtClean="0"/>
              <a:t>(осуществляет педагогическое сопровождение ученика)</a:t>
            </a:r>
          </a:p>
          <a:p>
            <a:pPr algn="ctr"/>
            <a:endParaRPr lang="ru-RU" sz="2000" b="1" i="1" dirty="0" smtClean="0"/>
          </a:p>
          <a:p>
            <a:pPr algn="ctr"/>
            <a:endParaRPr lang="ru-RU" sz="2000" b="1" i="1" dirty="0" smtClean="0"/>
          </a:p>
          <a:p>
            <a:pPr algn="ctr"/>
            <a:endParaRPr lang="ru-RU" sz="2400" b="1" i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588224" y="1700808"/>
            <a:ext cx="90010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1438510" y="476672"/>
            <a:ext cx="6408712" cy="11521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Современный учитель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3754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 способствовать продвижению школьников           в общем развитии, то есть развивать их мышление;</a:t>
            </a:r>
          </a:p>
          <a:p>
            <a:pPr marL="0" indent="0">
              <a:buNone/>
            </a:pPr>
            <a:r>
              <a:rPr lang="ru-RU" dirty="0" smtClean="0"/>
              <a:t>2. дать представление о математике как науке, обобщающей реально существующие и происходящие явления и способствующей познанию окружающей действительности;</a:t>
            </a:r>
          </a:p>
          <a:p>
            <a:pPr marL="0" indent="0">
              <a:buNone/>
            </a:pPr>
            <a:r>
              <a:rPr lang="ru-RU" dirty="0" smtClean="0"/>
              <a:t>3. сформировать знания, умения и навыки, необходимые ученику в жизни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u="sng" dirty="0" smtClean="0"/>
              <a:t>Задачи школьного курса математики</a:t>
            </a:r>
            <a:endParaRPr lang="ru-RU" sz="3600" u="sng" dirty="0"/>
          </a:p>
        </p:txBody>
      </p:sp>
    </p:spTree>
    <p:extLst>
      <p:ext uri="{BB962C8B-B14F-4D97-AF65-F5344CB8AC3E}">
        <p14:creationId xmlns:p14="http://schemas.microsoft.com/office/powerpoint/2010/main" val="22474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вычислительные навыки учащихся;</a:t>
            </a:r>
          </a:p>
          <a:p>
            <a:r>
              <a:rPr lang="ru-RU" dirty="0" smtClean="0"/>
              <a:t>решение уравнений;</a:t>
            </a:r>
          </a:p>
          <a:p>
            <a:r>
              <a:rPr lang="ru-RU" dirty="0" smtClean="0"/>
              <a:t>решение текстовых задач;</a:t>
            </a:r>
          </a:p>
          <a:p>
            <a:r>
              <a:rPr lang="ru-RU" dirty="0" smtClean="0"/>
              <a:t>речевая культура учащихся;</a:t>
            </a:r>
          </a:p>
          <a:p>
            <a:r>
              <a:rPr lang="ru-RU" dirty="0"/>
              <a:t>о</a:t>
            </a:r>
            <a:r>
              <a:rPr lang="ru-RU" dirty="0" smtClean="0"/>
              <a:t>бщеучебные умения и навыки;</a:t>
            </a:r>
            <a:endParaRPr lang="en-US" dirty="0" smtClean="0"/>
          </a:p>
          <a:p>
            <a:r>
              <a:rPr lang="en-US" dirty="0"/>
              <a:t>c</a:t>
            </a:r>
            <a:r>
              <a:rPr lang="ru-RU" dirty="0" smtClean="0"/>
              <a:t>пециальные </a:t>
            </a:r>
            <a:r>
              <a:rPr lang="ru-RU" dirty="0"/>
              <a:t>математические знания, умения и навыки.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Проблемы преемственности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42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Вычислительные навыки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988840"/>
            <a:ext cx="3887288" cy="936104"/>
          </a:xfrm>
        </p:spPr>
        <p:txBody>
          <a:bodyPr/>
          <a:lstStyle/>
          <a:p>
            <a:r>
              <a:rPr lang="ru-RU" dirty="0" smtClean="0"/>
              <a:t>Начальная школа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83568" y="2924944"/>
            <a:ext cx="3813819" cy="320121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состав числа,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счет цепочкой,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построение парами, тройками и т.д.,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круговые примеры,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тренажеры по теме,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угадай задуманное число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т.д.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1988840"/>
            <a:ext cx="3898392" cy="792089"/>
          </a:xfrm>
        </p:spPr>
        <p:txBody>
          <a:bodyPr/>
          <a:lstStyle/>
          <a:p>
            <a:r>
              <a:rPr lang="ru-RU" dirty="0" smtClean="0"/>
              <a:t>5-6 класс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4" y="2996952"/>
            <a:ext cx="4031431" cy="312921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состав числа,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устный счет,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тренажеры,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ребусы,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кроссворды,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уравнений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556792"/>
            <a:ext cx="3671264" cy="792088"/>
          </a:xfrm>
        </p:spPr>
        <p:txBody>
          <a:bodyPr/>
          <a:lstStyle/>
          <a:p>
            <a:r>
              <a:rPr lang="ru-RU" dirty="0" smtClean="0"/>
              <a:t>Начальная школа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1560" y="2636912"/>
            <a:ext cx="3885827" cy="348925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нахождение целого и частей,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правило нахождения целого по части и наоборот,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проверка найденного корня,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подчеркнуть корень уравнения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628801"/>
            <a:ext cx="3528392" cy="720079"/>
          </a:xfrm>
        </p:spPr>
        <p:txBody>
          <a:bodyPr/>
          <a:lstStyle/>
          <a:p>
            <a:r>
              <a:rPr lang="ru-RU" dirty="0" smtClean="0"/>
              <a:t>5-6 класс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4" y="2636912"/>
            <a:ext cx="4103439" cy="348925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умение решать через </a:t>
            </a:r>
            <a:r>
              <a:rPr lang="ru-RU" b="1" dirty="0" smtClean="0"/>
              <a:t>компоненты,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неформальная </a:t>
            </a:r>
            <a:r>
              <a:rPr lang="ru-RU" dirty="0" smtClean="0"/>
              <a:t>проверка корня,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запись ответа (</a:t>
            </a:r>
            <a:r>
              <a:rPr lang="ru-RU" b="1" dirty="0" smtClean="0"/>
              <a:t>орфографический режим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текстовых задач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772816"/>
            <a:ext cx="3384376" cy="576064"/>
          </a:xfrm>
        </p:spPr>
        <p:txBody>
          <a:bodyPr/>
          <a:lstStyle/>
          <a:p>
            <a:r>
              <a:rPr lang="ru-RU" dirty="0" smtClean="0"/>
              <a:t>Начальная школа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1560" y="2420888"/>
            <a:ext cx="3885827" cy="37052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знакомство с задачей (прочтение текста 2-3 раза ),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составление схемы, чертежа,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решение  по действиям, преимущественно-выражением,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Запись ответа с полным пояснением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92080" y="1700808"/>
            <a:ext cx="3178312" cy="792089"/>
          </a:xfrm>
        </p:spPr>
        <p:txBody>
          <a:bodyPr/>
          <a:lstStyle/>
          <a:p>
            <a:r>
              <a:rPr lang="ru-RU" dirty="0" smtClean="0"/>
              <a:t>5-6 класс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4" y="2420888"/>
            <a:ext cx="4031431" cy="37052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чтение и анализ условия задачи,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составление схемы, чертежа, таблицы,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решение </a:t>
            </a:r>
            <a:r>
              <a:rPr lang="ru-RU" b="1" dirty="0" smtClean="0"/>
              <a:t>по действиям с полным пояснением,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краткая</a:t>
            </a:r>
            <a:r>
              <a:rPr lang="ru-RU" dirty="0" smtClean="0"/>
              <a:t> запись ответа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культура учащихся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616" y="1772816"/>
            <a:ext cx="3383232" cy="792088"/>
          </a:xfrm>
        </p:spPr>
        <p:txBody>
          <a:bodyPr/>
          <a:lstStyle/>
          <a:p>
            <a:r>
              <a:rPr lang="ru-RU" dirty="0" smtClean="0"/>
              <a:t>Начальная школа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1560" y="2348880"/>
            <a:ext cx="8136904" cy="377728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учитель в системе следит за правильностью и точностью речи учащегося, верное употребление терминов, склонения числительных,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словарно-орфографическая работа, математические  диктанты на правильность написания математических терминов,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использование памяток,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речевая отработка алгоритмов  действий по плану, схеме, инструкции,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таблица с буквами греческого и латинского алфавитов (написание, чтение, произношение)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1772816"/>
            <a:ext cx="4172272" cy="864097"/>
          </a:xfrm>
        </p:spPr>
        <p:txBody>
          <a:bodyPr/>
          <a:lstStyle/>
          <a:p>
            <a:r>
              <a:rPr lang="ru-RU" dirty="0" smtClean="0"/>
              <a:t>5-6 класс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Общеучебные умения и навыки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772816"/>
            <a:ext cx="3527248" cy="720080"/>
          </a:xfrm>
        </p:spPr>
        <p:txBody>
          <a:bodyPr/>
          <a:lstStyle/>
          <a:p>
            <a:r>
              <a:rPr lang="ru-RU" dirty="0" smtClean="0"/>
              <a:t>начальная школа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3528" y="2204864"/>
            <a:ext cx="4173859" cy="4248472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4-5 минут чтение художественной книги на каждом уроке,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чтение цепочкой, по ролям, в парах,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Ответы на вопросы по прочитанному,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задай вопрос  соседу…,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чтение вслух -про себя - окружающее чтение,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заучивание наизусть,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найди лишнее, недостающее,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найди общее, отличия и сделай вывод,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составление заданий для устного счета,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Самооценка, самоконтроль, взаимооценка, взаимоконтроль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1844825"/>
            <a:ext cx="3596208" cy="576063"/>
          </a:xfrm>
        </p:spPr>
        <p:txBody>
          <a:bodyPr/>
          <a:lstStyle/>
          <a:p>
            <a:r>
              <a:rPr lang="ru-RU" dirty="0" smtClean="0"/>
              <a:t>5-6 класс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4" y="2204864"/>
            <a:ext cx="4175447" cy="410445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системная работа с текстом,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письменный  и устный опрос правил, теории,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специальные упражнения на тренировку памяти и внимания,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работа со справочной литературой, дополнительной литературой, словарями, интернет-ресурсами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9" y="1844824"/>
            <a:ext cx="7596832" cy="428133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                       </a:t>
            </a:r>
            <a:r>
              <a:rPr lang="ru-RU" b="1" u="sng" dirty="0" smtClean="0"/>
              <a:t>проблемы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незнание таблицы умножения,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недостаточные умения устных вычислений,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ошибки в письменном умножении и делении многозначных чисел, прикидка результата, потеря нуля в частном,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слабые знания порядка действий,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недостаточные умения решать текстовые задачи,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недостаточное развитие графических умений,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формальные представления об уравнении, его корне,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недостаточно грамотная математическая речь учащихся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Специальные математические знания, умения и навыки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551</Words>
  <Application>Microsoft Office PowerPoint</Application>
  <PresentationFormat>Экран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Презентация PowerPoint</vt:lpstr>
      <vt:lpstr>Задачи школьного курса математики</vt:lpstr>
      <vt:lpstr>Проблемы преемственности</vt:lpstr>
      <vt:lpstr>Вычислительные навыки</vt:lpstr>
      <vt:lpstr>Решение уравнений</vt:lpstr>
      <vt:lpstr>Решение текстовых задач</vt:lpstr>
      <vt:lpstr>Речевая культура учащихся</vt:lpstr>
      <vt:lpstr>Общеучебные умения и навыки</vt:lpstr>
      <vt:lpstr>Специальные математические знания, умения и навыки </vt:lpstr>
      <vt:lpstr>Учебная деятельность</vt:lpstr>
      <vt:lpstr>Современный учитель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преемственности в математическом начальном общем и основном общем образовании</dc:title>
  <dc:creator>befree</dc:creator>
  <cp:lastModifiedBy>user</cp:lastModifiedBy>
  <cp:revision>23</cp:revision>
  <dcterms:created xsi:type="dcterms:W3CDTF">2015-03-20T08:52:16Z</dcterms:created>
  <dcterms:modified xsi:type="dcterms:W3CDTF">2016-01-21T13:53:11Z</dcterms:modified>
</cp:coreProperties>
</file>