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slides/slide4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24" r:id="rId1"/>
  </p:sldMasterIdLst>
  <p:notesMasterIdLst>
    <p:notesMasterId r:id="rId44"/>
  </p:notesMasterIdLst>
  <p:sldIdLst>
    <p:sldId id="257" r:id="rId2"/>
    <p:sldId id="258" r:id="rId3"/>
    <p:sldId id="259" r:id="rId4"/>
    <p:sldId id="260" r:id="rId5"/>
    <p:sldId id="273" r:id="rId6"/>
    <p:sldId id="274" r:id="rId7"/>
    <p:sldId id="275" r:id="rId8"/>
    <p:sldId id="276" r:id="rId9"/>
    <p:sldId id="261" r:id="rId10"/>
    <p:sldId id="262" r:id="rId11"/>
    <p:sldId id="263" r:id="rId12"/>
    <p:sldId id="264" r:id="rId13"/>
    <p:sldId id="279" r:id="rId14"/>
    <p:sldId id="280" r:id="rId15"/>
    <p:sldId id="281" r:id="rId16"/>
    <p:sldId id="283" r:id="rId17"/>
    <p:sldId id="284" r:id="rId18"/>
    <p:sldId id="285" r:id="rId19"/>
    <p:sldId id="286" r:id="rId20"/>
    <p:sldId id="265" r:id="rId21"/>
    <p:sldId id="266" r:id="rId22"/>
    <p:sldId id="267" r:id="rId23"/>
    <p:sldId id="268" r:id="rId24"/>
    <p:sldId id="269" r:id="rId25"/>
    <p:sldId id="270" r:id="rId26"/>
    <p:sldId id="271" r:id="rId27"/>
    <p:sldId id="272" r:id="rId28"/>
    <p:sldId id="287" r:id="rId29"/>
    <p:sldId id="288" r:id="rId30"/>
    <p:sldId id="289" r:id="rId31"/>
    <p:sldId id="290" r:id="rId32"/>
    <p:sldId id="291" r:id="rId33"/>
    <p:sldId id="292" r:id="rId34"/>
    <p:sldId id="293" r:id="rId35"/>
    <p:sldId id="294" r:id="rId36"/>
    <p:sldId id="295" r:id="rId37"/>
    <p:sldId id="296" r:id="rId38"/>
    <p:sldId id="297" r:id="rId39"/>
    <p:sldId id="298" r:id="rId40"/>
    <p:sldId id="299" r:id="rId41"/>
    <p:sldId id="300" r:id="rId42"/>
    <p:sldId id="278" r:id="rId4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9620" autoAdjust="0"/>
  </p:normalViewPr>
  <p:slideViewPr>
    <p:cSldViewPr>
      <p:cViewPr varScale="1">
        <p:scale>
          <a:sx n="107" d="100"/>
          <a:sy n="107" d="100"/>
        </p:scale>
        <p:origin x="-1272" y="-9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0040BB2-7801-42A1-8B8F-78422FE63CA9}" type="datetimeFigureOut">
              <a:rPr lang="ru-RU" smtClean="0"/>
              <a:pPr/>
              <a:t>18.04.2016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715B0C2-4B9D-4629-BDC2-FE080C3265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9473234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15B0C2-4B9D-4629-BDC2-FE080C326521}" type="slidenum">
              <a:rPr lang="ru-RU" smtClean="0"/>
              <a:pPr/>
              <a:t>26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1424837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4686F1-4354-4DB7-A782-47718ECC8F2D}" type="datetimeFigureOut">
              <a:rPr lang="ru-RU" smtClean="0"/>
              <a:pPr/>
              <a:t>18.04.2016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943E46-681F-4DDF-9648-73FF93CE5E1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4686F1-4354-4DB7-A782-47718ECC8F2D}" type="datetimeFigureOut">
              <a:rPr lang="ru-RU" smtClean="0"/>
              <a:pPr/>
              <a:t>18.04.2016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943E46-681F-4DDF-9648-73FF93CE5E1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4686F1-4354-4DB7-A782-47718ECC8F2D}" type="datetimeFigureOut">
              <a:rPr lang="ru-RU" smtClean="0"/>
              <a:pPr/>
              <a:t>18.04.2016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943E46-681F-4DDF-9648-73FF93CE5E1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4686F1-4354-4DB7-A782-47718ECC8F2D}" type="datetimeFigureOut">
              <a:rPr lang="ru-RU" smtClean="0"/>
              <a:pPr/>
              <a:t>18.04.2016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943E46-681F-4DDF-9648-73FF93CE5E1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4686F1-4354-4DB7-A782-47718ECC8F2D}" type="datetimeFigureOut">
              <a:rPr lang="ru-RU" smtClean="0"/>
              <a:pPr/>
              <a:t>18.04.2016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943E46-681F-4DDF-9648-73FF93CE5E1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4686F1-4354-4DB7-A782-47718ECC8F2D}" type="datetimeFigureOut">
              <a:rPr lang="ru-RU" smtClean="0"/>
              <a:pPr/>
              <a:t>18.04.2016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943E46-681F-4DDF-9648-73FF93CE5E1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4686F1-4354-4DB7-A782-47718ECC8F2D}" type="datetimeFigureOut">
              <a:rPr lang="ru-RU" smtClean="0"/>
              <a:pPr/>
              <a:t>18.04.2016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943E46-681F-4DDF-9648-73FF93CE5E1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4686F1-4354-4DB7-A782-47718ECC8F2D}" type="datetimeFigureOut">
              <a:rPr lang="ru-RU" smtClean="0"/>
              <a:pPr/>
              <a:t>18.04.2016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943E46-681F-4DDF-9648-73FF93CE5E1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4686F1-4354-4DB7-A782-47718ECC8F2D}" type="datetimeFigureOut">
              <a:rPr lang="ru-RU" smtClean="0"/>
              <a:pPr/>
              <a:t>18.04.2016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943E46-681F-4DDF-9648-73FF93CE5E1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4686F1-4354-4DB7-A782-47718ECC8F2D}" type="datetimeFigureOut">
              <a:rPr lang="ru-RU" smtClean="0"/>
              <a:pPr/>
              <a:t>18.04.2016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943E46-681F-4DDF-9648-73FF93CE5E1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4686F1-4354-4DB7-A782-47718ECC8F2D}" type="datetimeFigureOut">
              <a:rPr lang="ru-RU" smtClean="0"/>
              <a:pPr/>
              <a:t>18.04.2016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943E46-681F-4DDF-9648-73FF93CE5E1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FD4686F1-4354-4DB7-A782-47718ECC8F2D}" type="datetimeFigureOut">
              <a:rPr lang="ru-RU" smtClean="0"/>
              <a:pPr/>
              <a:t>18.04.2016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D6943E46-681F-4DDF-9648-73FF93CE5E1E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25" r:id="rId1"/>
    <p:sldLayoutId id="2147483926" r:id="rId2"/>
    <p:sldLayoutId id="2147483927" r:id="rId3"/>
    <p:sldLayoutId id="2147483928" r:id="rId4"/>
    <p:sldLayoutId id="2147483929" r:id="rId5"/>
    <p:sldLayoutId id="2147483930" r:id="rId6"/>
    <p:sldLayoutId id="2147483931" r:id="rId7"/>
    <p:sldLayoutId id="2147483932" r:id="rId8"/>
    <p:sldLayoutId id="2147483933" r:id="rId9"/>
    <p:sldLayoutId id="2147483934" r:id="rId10"/>
    <p:sldLayoutId id="2147483935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png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1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8.png"/><Relationship Id="rId5" Type="http://schemas.openxmlformats.org/officeDocument/2006/relationships/image" Target="../media/image47.png"/><Relationship Id="rId4" Type="http://schemas.openxmlformats.org/officeDocument/2006/relationships/image" Target="../media/image46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image" Target="../media/image49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1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3.pn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4.jpeg"/><Relationship Id="rId3" Type="http://schemas.openxmlformats.org/officeDocument/2006/relationships/hyperlink" Target="http://abiturient.khstu.ru/sp-b250100/" TargetMode="External"/><Relationship Id="rId7" Type="http://schemas.openxmlformats.org/officeDocument/2006/relationships/hyperlink" Target="http://abiturient.khstu.ru/sp-b250400-2/" TargetMode="External"/><Relationship Id="rId2" Type="http://schemas.openxmlformats.org/officeDocument/2006/relationships/hyperlink" Target="http://abiturient.khstu.ru/sp-b241000-1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abiturient.khstu.ru/sp-b250400-1/" TargetMode="External"/><Relationship Id="rId5" Type="http://schemas.openxmlformats.org/officeDocument/2006/relationships/hyperlink" Target="http://abiturient.khstu.ru/sp-b250400/" TargetMode="External"/><Relationship Id="rId10" Type="http://schemas.openxmlformats.org/officeDocument/2006/relationships/image" Target="../media/image56.png"/><Relationship Id="rId4" Type="http://schemas.openxmlformats.org/officeDocument/2006/relationships/hyperlink" Target="http://abiturient.khstu.ru/sp-b250100-1/" TargetMode="External"/><Relationship Id="rId9" Type="http://schemas.openxmlformats.org/officeDocument/2006/relationships/image" Target="../media/image55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png"/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4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jpeg"/><Relationship Id="rId2" Type="http://schemas.openxmlformats.org/officeDocument/2006/relationships/image" Target="../media/image75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77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8.jpeg"/><Relationship Id="rId1" Type="http://schemas.openxmlformats.org/officeDocument/2006/relationships/slideLayout" Target="../slideLayouts/slideLayout4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9.jpeg"/><Relationship Id="rId1" Type="http://schemas.openxmlformats.org/officeDocument/2006/relationships/slideLayout" Target="../slideLayouts/slideLayout4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6858000"/>
            <a:ext cx="6400800" cy="171450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80000"/>
              </a:lnSpc>
            </a:pPr>
            <a:endParaRPr lang="en-US" sz="800"/>
          </a:p>
        </p:txBody>
      </p:sp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39552" y="404813"/>
            <a:ext cx="7918648" cy="1728043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000" dirty="0">
                <a:solidFill>
                  <a:srgbClr val="FF0000"/>
                </a:solidFill>
              </a:rPr>
              <a:t>Тема: «Школьный предмет – основа моей будущей профессии»</a:t>
            </a:r>
          </a:p>
        </p:txBody>
      </p:sp>
      <p:pic>
        <p:nvPicPr>
          <p:cNvPr id="2054" name="Picture 6" descr="1026433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074044" y="2391034"/>
            <a:ext cx="2503251" cy="2083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D:\Для Галины Павловны\Новая папка\С\разные картинки\Медицина\00036656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004048" y="3417246"/>
            <a:ext cx="3873928" cy="2592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D:\Для Галины Павловны\Новая папка\С\разные картинки\Спорт\Альпинизм\00044762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1520" y="1772816"/>
            <a:ext cx="2653884" cy="37209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51521" y="6165304"/>
            <a:ext cx="88924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Выполнили: Трапезникова Г. П. – учитель географии</a:t>
            </a:r>
          </a:p>
          <a:p>
            <a:r>
              <a:rPr lang="ru-RU" dirty="0" err="1" smtClean="0"/>
              <a:t>Тузова</a:t>
            </a:r>
            <a:r>
              <a:rPr lang="ru-RU" dirty="0" smtClean="0"/>
              <a:t> Е.П  - учитель биологии.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5595667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457200" y="260648"/>
            <a:ext cx="8229600" cy="3456384"/>
          </a:xfrm>
        </p:spPr>
        <p:txBody>
          <a:bodyPr/>
          <a:lstStyle/>
          <a:p>
            <a:pPr marL="137160" indent="0">
              <a:buNone/>
            </a:pPr>
            <a:r>
              <a:rPr lang="ru-RU" b="1" dirty="0" smtClean="0"/>
              <a:t>Кинолог</a:t>
            </a:r>
            <a:r>
              <a:rPr lang="ru-RU" dirty="0" smtClean="0"/>
              <a:t> </a:t>
            </a:r>
            <a:r>
              <a:rPr lang="ru-RU" dirty="0"/>
              <a:t>-изучает строения собак: функционирования организма, особенностей выработки рефлексов;  занимается дрессировкой собак по специализациям для различных структур: военная служба, борьба с наркотиками, собак-поводырей и т.д.; разводят различные породы собак.</a:t>
            </a:r>
          </a:p>
          <a:p>
            <a:endParaRPr lang="ru-R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" y="3778892"/>
            <a:ext cx="4015379" cy="26744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292080" y="3760085"/>
            <a:ext cx="3853237" cy="25709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97048" y="3140968"/>
            <a:ext cx="2356321" cy="35377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0356083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3491880" y="0"/>
            <a:ext cx="5194920" cy="6858000"/>
          </a:xfrm>
        </p:spPr>
        <p:txBody>
          <a:bodyPr>
            <a:normAutofit/>
          </a:bodyPr>
          <a:lstStyle/>
          <a:p>
            <a:pPr marL="137160" indent="0">
              <a:buNone/>
            </a:pPr>
            <a:r>
              <a:rPr lang="ru-RU" b="1" dirty="0" smtClean="0"/>
              <a:t>Косметолог </a:t>
            </a:r>
            <a:r>
              <a:rPr lang="ru-RU" b="1" dirty="0"/>
              <a:t>- </a:t>
            </a:r>
            <a:r>
              <a:rPr lang="ru-RU" dirty="0"/>
              <a:t>подбирает средства для ухода за лицом и телом; определяет болезни кожи и применяет основные методы их лечения, делает массаж лица, шеи, кожи головы, тела, работает с определенной аппаратурой; проводит различные косметологические процедуры: накладывает лечебные маски, проводит чистку лица, удаляет папилломы, бородавки, родинки, проводит разные косметологические процедуры.</a:t>
            </a:r>
          </a:p>
          <a:p>
            <a:endParaRPr lang="ru-RU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840" y="754423"/>
            <a:ext cx="3487040" cy="26793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5368" y="3717032"/>
            <a:ext cx="3345983" cy="2444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438608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>
                <a:solidFill>
                  <a:schemeClr val="tx1"/>
                </a:solidFill>
              </a:rPr>
              <a:t>Логопед  </a:t>
            </a:r>
            <a:r>
              <a:rPr lang="ru-RU" dirty="0" smtClean="0">
                <a:solidFill>
                  <a:schemeClr val="tx1"/>
                </a:solidFill>
              </a:rPr>
              <a:t>- развивает </a:t>
            </a:r>
            <a:r>
              <a:rPr lang="ru-RU" dirty="0">
                <a:solidFill>
                  <a:schemeClr val="tx1"/>
                </a:solidFill>
              </a:rPr>
              <a:t>правильную речь ребенка. 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3645024"/>
            <a:ext cx="2828365" cy="1819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Рисунок 4" descr="http://www.pitermassage.ru/images/logopedic/logoped_2.jpg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65189" y="404664"/>
            <a:ext cx="3867150" cy="309372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Рисунок 5" descr="http://www.lychik.ru/upload/1(8).jpg"/>
          <p:cNvPicPr/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948264" y="260648"/>
            <a:ext cx="1599431" cy="2794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33496291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797040"/>
          </a:xfrm>
        </p:spPr>
        <p:txBody>
          <a:bodyPr>
            <a:normAutofit fontScale="90000"/>
          </a:bodyPr>
          <a:lstStyle/>
          <a:p>
            <a:r>
              <a:rPr lang="ru-RU" sz="3100" b="1" dirty="0">
                <a:solidFill>
                  <a:schemeClr val="tx1"/>
                </a:solidFill>
              </a:rPr>
              <a:t>Вулканологи - это особая каста геологов, представители этой профессии знамениты своими прогнозами масштабных вулканических катастроф.</a:t>
            </a:r>
            <a:r>
              <a:rPr lang="ru-RU" b="1" dirty="0"/>
              <a:t/>
            </a:r>
            <a:br>
              <a:rPr lang="ru-RU" b="1" dirty="0"/>
            </a:br>
            <a:endParaRPr lang="ru-RU" b="1" dirty="0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13"/>
          </p:nvPr>
        </p:nvSpPr>
        <p:spPr>
          <a:xfrm>
            <a:off x="457200" y="1785926"/>
            <a:ext cx="4614866" cy="4643470"/>
          </a:xfrm>
        </p:spPr>
        <p:txBody>
          <a:bodyPr>
            <a:normAutofit fontScale="32500" lnSpcReduction="20000"/>
          </a:bodyPr>
          <a:lstStyle/>
          <a:p>
            <a:endParaRPr lang="ru-RU" sz="4200" b="1" dirty="0" smtClean="0">
              <a:solidFill>
                <a:schemeClr val="accent2">
                  <a:lumMod val="40000"/>
                  <a:lumOff val="60000"/>
                </a:schemeClr>
              </a:solidFill>
            </a:endParaRPr>
          </a:p>
          <a:p>
            <a:endParaRPr lang="ru-RU" sz="4200" b="1" dirty="0" smtClean="0">
              <a:solidFill>
                <a:schemeClr val="accent2">
                  <a:lumMod val="40000"/>
                  <a:lumOff val="60000"/>
                </a:schemeClr>
              </a:solidFill>
            </a:endParaRPr>
          </a:p>
          <a:p>
            <a:r>
              <a:rPr lang="ru-RU" sz="5500" b="1" dirty="0" smtClean="0"/>
              <a:t>Эти </a:t>
            </a:r>
            <a:r>
              <a:rPr lang="ru-RU" sz="5500" b="1" dirty="0"/>
              <a:t>люди, как правило, настоящие фанаты своего дела. Они готовы лезть в самое жерло огненной горы, изучать ее ядовитые испарения и пепел, брать пробы лавы и </a:t>
            </a:r>
            <a:r>
              <a:rPr lang="ru-RU" sz="6200" b="1" dirty="0"/>
              <a:t>расплавленных</a:t>
            </a:r>
            <a:r>
              <a:rPr lang="ru-RU" sz="5500" b="1" dirty="0"/>
              <a:t> камней. Изучать вулканы довольно сложно, наблюдение за ними ведется круглосуточно. Так же вулканологи исследуют потухшие и разрушенные древние вулканы, эти знания очень важны для геологии, т.к. помогают собрать воедино картину извержений прошлых и нынешних лет и даже предсказывать будущие катаклизмы.</a:t>
            </a:r>
          </a:p>
          <a:p>
            <a:endParaRPr lang="ru-RU" sz="3400" dirty="0"/>
          </a:p>
        </p:txBody>
      </p:sp>
      <p:pic>
        <p:nvPicPr>
          <p:cNvPr id="8" name="Содержимое 7"/>
          <p:cNvPicPr>
            <a:picLocks noGrp="1"/>
          </p:cNvPicPr>
          <p:nvPr>
            <p:ph sz="quarter" idx="14"/>
          </p:nvPr>
        </p:nvPicPr>
        <p:blipFill>
          <a:blip r:embed="rId2" cstate="email"/>
          <a:stretch>
            <a:fillRect/>
          </a:stretch>
        </p:blipFill>
        <p:spPr bwMode="auto">
          <a:xfrm>
            <a:off x="5580112" y="3645024"/>
            <a:ext cx="2457450" cy="1857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467544" y="764704"/>
            <a:ext cx="4320480" cy="5112568"/>
          </a:xfrm>
        </p:spPr>
        <p:txBody>
          <a:bodyPr>
            <a:normAutofit/>
          </a:bodyPr>
          <a:lstStyle/>
          <a:p>
            <a:pPr marL="137160" indent="0">
              <a:buNone/>
            </a:pPr>
            <a:r>
              <a:rPr lang="ru-RU" dirty="0"/>
              <a:t>Так же вулканологи участвуют в разработке методов использования пара и тепла горячих источников для нужд сельского хозяйства, что имеет большое практическое значение. Во время извержения они следят за направлением пеплового шлейфа, по этим прогнозам авиадиспетчеры корректируют маршруты самолетов.</a:t>
            </a:r>
          </a:p>
          <a:p>
            <a:endParaRPr lang="ru-RU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quarter" idx="14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004048" y="1268760"/>
            <a:ext cx="3650073" cy="37333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865427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1143000" y="1083926"/>
            <a:ext cx="3346450" cy="27708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Объект 3"/>
          <p:cNvSpPr>
            <a:spLocks noGrp="1"/>
          </p:cNvSpPr>
          <p:nvPr>
            <p:ph sz="quarter" idx="14"/>
          </p:nvPr>
        </p:nvSpPr>
        <p:spPr>
          <a:xfrm>
            <a:off x="4648200" y="980728"/>
            <a:ext cx="4038600" cy="5400600"/>
          </a:xfrm>
        </p:spPr>
        <p:txBody>
          <a:bodyPr>
            <a:normAutofit fontScale="92500" lnSpcReduction="10000"/>
          </a:bodyPr>
          <a:lstStyle/>
          <a:p>
            <a:pPr marL="137160" indent="0">
              <a:buNone/>
            </a:pPr>
            <a:r>
              <a:rPr lang="ru-RU" dirty="0"/>
              <a:t>Специалисты получают образование на геологических факультетах, но есть среди вулканологов так же физики и геофизики. Вулканолог должен иметь геологические знания о горных породах, магме и эндогенных флюидах, возникших в условиях высоких температур и большом давлении, а также о процессах их образования и преобразования. Вулканолог должен обладать физической выносливостью, наблюдательностью, вниманием, эмоционально-волевой устойчивостью</a:t>
            </a:r>
          </a:p>
          <a:p>
            <a:endParaRPr lang="ru-RU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59632" y="4437112"/>
            <a:ext cx="2139950" cy="1500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0180322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800" dirty="0">
                <a:solidFill>
                  <a:schemeClr val="tx1"/>
                </a:solidFill>
              </a:rPr>
              <a:t>Аэролог - специалист в области аэрологии тот, кто проводит наблюдения за процессами, происходящими в свободной атмосфере.</a:t>
            </a:r>
            <a:r>
              <a:rPr lang="ru-RU" sz="3700" dirty="0">
                <a:solidFill>
                  <a:schemeClr val="tx1"/>
                </a:solidFill>
              </a:rPr>
              <a:t/>
            </a:r>
            <a:br>
              <a:rPr lang="ru-RU" sz="3700" dirty="0">
                <a:solidFill>
                  <a:schemeClr val="tx1"/>
                </a:solidFill>
              </a:rPr>
            </a:b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1405119" y="731838"/>
            <a:ext cx="2822211" cy="3475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Grp="1" noChangeAspect="1" noChangeArrowheads="1"/>
          </p:cNvPicPr>
          <p:nvPr>
            <p:ph sz="quarter" idx="14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4866277" y="731838"/>
            <a:ext cx="2903945" cy="3475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061827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79512" y="404664"/>
            <a:ext cx="4608512" cy="5721499"/>
          </a:xfrm>
        </p:spPr>
        <p:txBody>
          <a:bodyPr>
            <a:normAutofit lnSpcReduction="10000"/>
          </a:bodyPr>
          <a:lstStyle/>
          <a:p>
            <a:pPr marL="137160" lvl="0" indent="0" algn="ctr">
              <a:buClr>
                <a:prstClr val="white">
                  <a:shade val="95000"/>
                </a:prstClr>
              </a:buClr>
              <a:buNone/>
            </a:pPr>
            <a:r>
              <a:rPr lang="ru-RU" b="1" dirty="0"/>
              <a:t>Производит температурно-ветровое зондирование атмосферы с помощью радиолокационной аппаратуры и радиозондов, шаропилотные наблюдения ветра, наземные метеорологические наблюдения. Производит с использованием технических средств и устройств аэрологические и метеорологические наблюдения. Участвует в составлении и обеспечении выполнения планов и программ аэрологических наблюдений.</a:t>
            </a:r>
          </a:p>
          <a:p>
            <a:pPr marL="137160" lvl="0" indent="0" algn="ctr">
              <a:buClr>
                <a:prstClr val="white">
                  <a:shade val="95000"/>
                </a:prstClr>
              </a:buClr>
              <a:buNone/>
            </a:pPr>
            <a:r>
              <a:rPr lang="ru-RU" b="1" dirty="0"/>
              <a:t> </a:t>
            </a:r>
          </a:p>
          <a:p>
            <a:pPr algn="ctr"/>
            <a:endParaRPr lang="ru-RU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sz="quarter" idx="14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004048" y="1484784"/>
            <a:ext cx="3420705" cy="35863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7505270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700" dirty="0" smtClean="0">
                <a:solidFill>
                  <a:schemeClr val="tx1"/>
                </a:solidFill>
              </a:rPr>
              <a:t>Лесник </a:t>
            </a:r>
            <a:r>
              <a:rPr lang="ru-RU" sz="3700" dirty="0">
                <a:solidFill>
                  <a:schemeClr val="tx1"/>
                </a:solidFill>
              </a:rPr>
              <a:t>— работник государственной лесной охраны, штатный сотрудник </a:t>
            </a:r>
            <a:r>
              <a:rPr lang="ru-RU" sz="3700" dirty="0" smtClean="0">
                <a:solidFill>
                  <a:schemeClr val="tx1"/>
                </a:solidFill>
              </a:rPr>
              <a:t>лесничества</a:t>
            </a:r>
            <a:r>
              <a:rPr lang="en-US" sz="3700" dirty="0">
                <a:solidFill>
                  <a:schemeClr val="tx1"/>
                </a:solidFill>
              </a:rPr>
              <a:t>.</a:t>
            </a: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3528" y="476672"/>
            <a:ext cx="4138410" cy="29856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Grp="1" noChangeAspect="1" noChangeArrowheads="1"/>
          </p:cNvPicPr>
          <p:nvPr>
            <p:ph sz="quarter" idx="14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580112" y="332656"/>
            <a:ext cx="3295138" cy="34422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3646330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3289" y="3789040"/>
            <a:ext cx="6512511" cy="172612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2000" dirty="0" smtClean="0">
                <a:solidFill>
                  <a:schemeClr val="tx1"/>
                </a:solidFill>
              </a:rPr>
              <a:t>За </a:t>
            </a:r>
            <a:r>
              <a:rPr lang="ru-RU" sz="2000" dirty="0">
                <a:solidFill>
                  <a:schemeClr val="tx1"/>
                </a:solidFill>
              </a:rPr>
              <a:t>лесником закрепляется лесной обход, ему выдаётся паспорт участка, форменное обмундирование, может выдаваться охотничье оружие. На должность лесника принимаются лица, прошедшие подготовку в лесной школе, колледже, техникуме или на специальных курсах.</a:t>
            </a:r>
            <a:endParaRPr lang="ru-RU" sz="3600" dirty="0">
              <a:solidFill>
                <a:schemeClr val="tx1"/>
              </a:solidFill>
            </a:endParaRPr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7544" y="260648"/>
            <a:ext cx="3537044" cy="33123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Grp="1" noChangeAspect="1" noChangeArrowheads="1"/>
          </p:cNvPicPr>
          <p:nvPr>
            <p:ph sz="quarter" idx="14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4645025" y="1333694"/>
            <a:ext cx="3346450" cy="22713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725120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635896" y="2924944"/>
            <a:ext cx="23042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Естественные науки</a:t>
            </a:r>
            <a:endParaRPr lang="ru-RU" dirty="0"/>
          </a:p>
        </p:txBody>
      </p:sp>
      <p:sp>
        <p:nvSpPr>
          <p:cNvPr id="11" name="Овал 10"/>
          <p:cNvSpPr/>
          <p:nvPr/>
        </p:nvSpPr>
        <p:spPr>
          <a:xfrm>
            <a:off x="2987824" y="2708920"/>
            <a:ext cx="3168352" cy="936104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Естественные науки</a:t>
            </a:r>
            <a:endParaRPr lang="ru-RU" sz="2400" b="1" dirty="0"/>
          </a:p>
        </p:txBody>
      </p:sp>
      <p:sp>
        <p:nvSpPr>
          <p:cNvPr id="2" name="Овал 1"/>
          <p:cNvSpPr/>
          <p:nvPr/>
        </p:nvSpPr>
        <p:spPr>
          <a:xfrm>
            <a:off x="827584" y="685909"/>
            <a:ext cx="2808312" cy="144694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/>
              <a:t>география</a:t>
            </a:r>
          </a:p>
        </p:txBody>
      </p:sp>
      <p:sp>
        <p:nvSpPr>
          <p:cNvPr id="3" name="Овал 2"/>
          <p:cNvSpPr/>
          <p:nvPr/>
        </p:nvSpPr>
        <p:spPr>
          <a:xfrm>
            <a:off x="5580112" y="685909"/>
            <a:ext cx="3023966" cy="143669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/>
              <a:t>биология</a:t>
            </a:r>
          </a:p>
        </p:txBody>
      </p:sp>
      <p:sp>
        <p:nvSpPr>
          <p:cNvPr id="12" name="Овал 11"/>
          <p:cNvSpPr/>
          <p:nvPr/>
        </p:nvSpPr>
        <p:spPr>
          <a:xfrm>
            <a:off x="827584" y="713080"/>
            <a:ext cx="2808312" cy="144694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/>
              <a:t>география</a:t>
            </a:r>
          </a:p>
        </p:txBody>
      </p:sp>
      <p:sp>
        <p:nvSpPr>
          <p:cNvPr id="13" name="Овал 12"/>
          <p:cNvSpPr/>
          <p:nvPr/>
        </p:nvSpPr>
        <p:spPr>
          <a:xfrm>
            <a:off x="0" y="3339382"/>
            <a:ext cx="2808312" cy="144694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/>
              <a:t>химия</a:t>
            </a:r>
          </a:p>
        </p:txBody>
      </p:sp>
      <p:sp>
        <p:nvSpPr>
          <p:cNvPr id="14" name="Овал 13"/>
          <p:cNvSpPr/>
          <p:nvPr/>
        </p:nvSpPr>
        <p:spPr>
          <a:xfrm>
            <a:off x="6335688" y="3476120"/>
            <a:ext cx="2808312" cy="144694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/>
              <a:t>физика</a:t>
            </a:r>
            <a:endParaRPr lang="ru-RU" sz="3200" dirty="0"/>
          </a:p>
        </p:txBody>
      </p:sp>
      <p:sp>
        <p:nvSpPr>
          <p:cNvPr id="15" name="Овал 14"/>
          <p:cNvSpPr/>
          <p:nvPr/>
        </p:nvSpPr>
        <p:spPr>
          <a:xfrm>
            <a:off x="2687108" y="4755496"/>
            <a:ext cx="3253043" cy="144694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/>
              <a:t>астрономия</a:t>
            </a:r>
            <a:endParaRPr lang="ru-RU" sz="3200" dirty="0"/>
          </a:p>
        </p:txBody>
      </p:sp>
      <p:cxnSp>
        <p:nvCxnSpPr>
          <p:cNvPr id="20" name="Прямая со стрелкой 19"/>
          <p:cNvCxnSpPr/>
          <p:nvPr/>
        </p:nvCxnSpPr>
        <p:spPr>
          <a:xfrm flipV="1">
            <a:off x="5580112" y="2122600"/>
            <a:ext cx="755576" cy="58632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 стрелкой 25"/>
          <p:cNvCxnSpPr>
            <a:stCxn id="11" idx="1"/>
          </p:cNvCxnSpPr>
          <p:nvPr/>
        </p:nvCxnSpPr>
        <p:spPr>
          <a:xfrm flipH="1" flipV="1">
            <a:off x="2808312" y="2160025"/>
            <a:ext cx="643506" cy="68598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 стрелкой 27"/>
          <p:cNvCxnSpPr/>
          <p:nvPr/>
        </p:nvCxnSpPr>
        <p:spPr>
          <a:xfrm flipH="1">
            <a:off x="2687109" y="3476120"/>
            <a:ext cx="764709" cy="38492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Прямая со стрелкой 31"/>
          <p:cNvCxnSpPr/>
          <p:nvPr/>
        </p:nvCxnSpPr>
        <p:spPr>
          <a:xfrm>
            <a:off x="5580112" y="3476120"/>
            <a:ext cx="755576" cy="58673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Прямая со стрелкой 33"/>
          <p:cNvCxnSpPr>
            <a:stCxn id="11" idx="4"/>
          </p:cNvCxnSpPr>
          <p:nvPr/>
        </p:nvCxnSpPr>
        <p:spPr>
          <a:xfrm>
            <a:off x="4572000" y="3645024"/>
            <a:ext cx="0" cy="111047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2084868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260648"/>
            <a:ext cx="6984776" cy="1143000"/>
          </a:xfrm>
        </p:spPr>
        <p:txBody>
          <a:bodyPr>
            <a:noAutofit/>
          </a:bodyPr>
          <a:lstStyle/>
          <a:p>
            <a:pPr algn="ctr"/>
            <a:r>
              <a:rPr lang="ru-RU" sz="3600" dirty="0" smtClean="0">
                <a:solidFill>
                  <a:schemeClr val="tx1"/>
                </a:solidFill>
              </a:rPr>
              <a:t>Амурская государственная медицинская академия</a:t>
            </a:r>
            <a:endParaRPr lang="ru-RU" sz="3600" dirty="0">
              <a:solidFill>
                <a:schemeClr val="tx1"/>
              </a:solidFill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380312" y="260648"/>
            <a:ext cx="1572953" cy="15729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351408" y="4921258"/>
            <a:ext cx="2779828" cy="18551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79512" y="1833601"/>
            <a:ext cx="7200800" cy="43396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/>
              <a:t>ПРОФЕССИЯ «ВРАЧ-ТЕРАПЕВТ»:</a:t>
            </a:r>
            <a:br>
              <a:rPr lang="ru-RU" sz="2400" b="1" dirty="0"/>
            </a:br>
            <a:r>
              <a:rPr lang="ru-RU" sz="2400" dirty="0"/>
              <a:t>оказывает медицинскую помощь при заболеваниях органов дыхания, пищеварения, сердечно-сосудистой системы, почек, крови, эндокринных </a:t>
            </a:r>
            <a:r>
              <a:rPr lang="ru-RU" sz="2400" dirty="0" smtClean="0"/>
              <a:t>желез</a:t>
            </a:r>
            <a:r>
              <a:rPr lang="ru-RU" sz="2400" dirty="0"/>
              <a:t> </a:t>
            </a:r>
            <a:r>
              <a:rPr lang="ru-RU" sz="2400" dirty="0" smtClean="0"/>
              <a:t>и т.д.</a:t>
            </a:r>
            <a:r>
              <a:rPr lang="ru-RU" sz="2400" b="1" dirty="0"/>
              <a:t> </a:t>
            </a:r>
            <a:endParaRPr lang="ru-RU" sz="2400" b="1" dirty="0" smtClean="0"/>
          </a:p>
          <a:p>
            <a:endParaRPr lang="ru-RU" sz="2400" b="1" dirty="0" smtClean="0"/>
          </a:p>
          <a:p>
            <a:r>
              <a:rPr lang="ru-RU" sz="2400" b="1" dirty="0"/>
              <a:t> ПРОФЕССИЯ «ВРАЧ- ПЕДИАТР</a:t>
            </a:r>
            <a:r>
              <a:rPr lang="ru-RU" sz="2400" b="1" dirty="0" smtClean="0"/>
              <a:t>»:</a:t>
            </a:r>
            <a:r>
              <a:rPr lang="ru-RU" sz="2400" dirty="0"/>
              <a:t/>
            </a:r>
            <a:br>
              <a:rPr lang="ru-RU" sz="2400" dirty="0"/>
            </a:br>
            <a:r>
              <a:rPr lang="ru-RU" sz="2400" b="1" dirty="0"/>
              <a:t> </a:t>
            </a:r>
            <a:r>
              <a:rPr lang="ru-RU" sz="2400" dirty="0"/>
              <a:t>изучает проявления детских болезней, их лечение, профилактику, проводит противоэпидемические мероприятия в случаях детских инфекционных заболеваний.</a:t>
            </a:r>
            <a:br>
              <a:rPr lang="ru-RU" sz="2400" dirty="0"/>
            </a:b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8019710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533"/>
            <a:ext cx="7128792" cy="1698276"/>
          </a:xfrm>
        </p:spPr>
        <p:txBody>
          <a:bodyPr>
            <a:noAutofit/>
          </a:bodyPr>
          <a:lstStyle/>
          <a:p>
            <a:pPr algn="ctr"/>
            <a:r>
              <a:rPr lang="ru-RU" sz="2800" b="0" dirty="0" smtClean="0">
                <a:solidFill>
                  <a:schemeClr val="tx1"/>
                </a:solidFill>
              </a:rPr>
              <a:t>Дальневосточный государственный медицинский университет</a:t>
            </a:r>
            <a:endParaRPr lang="ru-RU" sz="2800" b="0" dirty="0">
              <a:solidFill>
                <a:schemeClr val="tx1"/>
              </a:solidFill>
            </a:endParaRP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035685" y="0"/>
            <a:ext cx="2108315" cy="18448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51520" y="1484784"/>
            <a:ext cx="3816424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/>
              <a:t>• Лечебное дело</a:t>
            </a:r>
            <a:br>
              <a:rPr lang="ru-RU" sz="2800" dirty="0"/>
            </a:br>
            <a:r>
              <a:rPr lang="ru-RU" sz="2800" dirty="0"/>
              <a:t>• Педиатрия</a:t>
            </a:r>
            <a:br>
              <a:rPr lang="ru-RU" sz="2800" dirty="0"/>
            </a:br>
            <a:r>
              <a:rPr lang="ru-RU" sz="2800" dirty="0"/>
              <a:t>• Стоматология</a:t>
            </a:r>
            <a:br>
              <a:rPr lang="ru-RU" sz="2800" dirty="0"/>
            </a:br>
            <a:r>
              <a:rPr lang="ru-RU" sz="2800" dirty="0"/>
              <a:t>• Фармация</a:t>
            </a:r>
            <a:br>
              <a:rPr lang="ru-RU" sz="2800" dirty="0"/>
            </a:br>
            <a:r>
              <a:rPr lang="ru-RU" sz="2800" dirty="0"/>
              <a:t>• Сестринское дело</a:t>
            </a: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148064" y="1916832"/>
            <a:ext cx="3774471" cy="25858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098775" y="3956591"/>
            <a:ext cx="1938337" cy="2432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2022" y="4734670"/>
            <a:ext cx="2818308" cy="210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746497" y="4734670"/>
            <a:ext cx="2856766" cy="19179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7995904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800" dirty="0">
                <a:solidFill>
                  <a:schemeClr val="tx1"/>
                </a:solidFill>
                <a:effectLst/>
              </a:rPr>
              <a:t>Медико-фармацевтический колледж Дальневосточного государственного медицинского университета (ДВГМУ) </a:t>
            </a:r>
            <a:endParaRPr lang="ru-RU" sz="2800" dirty="0">
              <a:solidFill>
                <a:schemeClr val="tx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>
            <a:normAutofit fontScale="92500" lnSpcReduction="10000"/>
          </a:bodyPr>
          <a:lstStyle/>
          <a:p>
            <a:pPr marL="137160" indent="0">
              <a:buNone/>
            </a:pPr>
            <a:r>
              <a:rPr lang="ru-RU" sz="2400" b="1" dirty="0" smtClean="0"/>
              <a:t>1.Факультет  </a:t>
            </a:r>
            <a:r>
              <a:rPr lang="ru-RU" sz="2400" b="1" dirty="0"/>
              <a:t>«Фармация</a:t>
            </a:r>
            <a:r>
              <a:rPr lang="ru-RU" sz="2400" dirty="0"/>
              <a:t>» </a:t>
            </a:r>
            <a:endParaRPr lang="ru-RU" sz="2400" dirty="0" smtClean="0"/>
          </a:p>
          <a:p>
            <a:pPr marL="137160" indent="0">
              <a:buNone/>
            </a:pPr>
            <a:r>
              <a:rPr lang="ru-RU" sz="2400" b="1" dirty="0">
                <a:solidFill>
                  <a:schemeClr val="bg1"/>
                </a:solidFill>
              </a:rPr>
              <a:t>Квалификация</a:t>
            </a:r>
            <a:r>
              <a:rPr lang="ru-RU" sz="2400" dirty="0">
                <a:solidFill>
                  <a:schemeClr val="bg1"/>
                </a:solidFill>
              </a:rPr>
              <a:t> — «Фармацевт»</a:t>
            </a:r>
          </a:p>
          <a:p>
            <a:pPr marL="137160" indent="0">
              <a:buNone/>
            </a:pPr>
            <a:r>
              <a:rPr lang="ru-RU" sz="2400" b="1" dirty="0"/>
              <a:t>2.Факультет «Стоматология профилактическая» </a:t>
            </a:r>
            <a:endParaRPr lang="ru-RU" sz="2400" dirty="0"/>
          </a:p>
          <a:p>
            <a:pPr marL="137160" indent="0">
              <a:buNone/>
            </a:pPr>
            <a:r>
              <a:rPr lang="ru-RU" sz="2400" b="1" dirty="0">
                <a:solidFill>
                  <a:schemeClr val="bg1"/>
                </a:solidFill>
              </a:rPr>
              <a:t>Квалификация</a:t>
            </a:r>
            <a:r>
              <a:rPr lang="ru-RU" sz="2400" dirty="0">
                <a:solidFill>
                  <a:schemeClr val="bg1"/>
                </a:solidFill>
              </a:rPr>
              <a:t> — « Гигиенист стоматологический</a:t>
            </a:r>
            <a:r>
              <a:rPr lang="ru-RU" sz="2400" dirty="0" smtClean="0">
                <a:solidFill>
                  <a:schemeClr val="bg1"/>
                </a:solidFill>
              </a:rPr>
              <a:t>»</a:t>
            </a:r>
            <a:endParaRPr lang="ru-RU" sz="2400" dirty="0">
              <a:solidFill>
                <a:schemeClr val="bg1"/>
              </a:solidFill>
            </a:endParaRPr>
          </a:p>
          <a:p>
            <a:pPr marL="137160" lvl="0" indent="0">
              <a:buNone/>
            </a:pPr>
            <a:r>
              <a:rPr lang="ru-RU" sz="2400" b="1" dirty="0" smtClean="0"/>
              <a:t>3.Факультет </a:t>
            </a:r>
            <a:r>
              <a:rPr lang="ru-RU" sz="2400" b="1" dirty="0"/>
              <a:t>«Стоматология ортопедическая»</a:t>
            </a:r>
            <a:r>
              <a:rPr lang="ru-RU" sz="2400" dirty="0"/>
              <a:t> </a:t>
            </a:r>
            <a:br>
              <a:rPr lang="ru-RU" sz="2400" dirty="0"/>
            </a:br>
            <a:r>
              <a:rPr lang="ru-RU" sz="2400" b="1" dirty="0">
                <a:solidFill>
                  <a:schemeClr val="bg1"/>
                </a:solidFill>
              </a:rPr>
              <a:t>Квалификация</a:t>
            </a:r>
            <a:r>
              <a:rPr lang="ru-RU" sz="2400" dirty="0">
                <a:solidFill>
                  <a:schemeClr val="bg1"/>
                </a:solidFill>
              </a:rPr>
              <a:t> — « Зубной техник</a:t>
            </a:r>
            <a:r>
              <a:rPr lang="ru-RU" sz="2400" dirty="0" smtClean="0">
                <a:solidFill>
                  <a:schemeClr val="bg1"/>
                </a:solidFill>
              </a:rPr>
              <a:t>»</a:t>
            </a:r>
            <a:endParaRPr lang="ru-RU" sz="2400" dirty="0">
              <a:solidFill>
                <a:schemeClr val="bg1"/>
              </a:solidFill>
            </a:endParaRPr>
          </a:p>
          <a:p>
            <a:endParaRPr lang="ru-RU" dirty="0"/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516216" y="2564904"/>
            <a:ext cx="2413061" cy="18133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9512" y="4756863"/>
            <a:ext cx="2664296" cy="17900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02435" y="332656"/>
            <a:ext cx="1969670" cy="24593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749783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60648"/>
            <a:ext cx="7668344" cy="1584176"/>
          </a:xfrm>
        </p:spPr>
        <p:txBody>
          <a:bodyPr>
            <a:noAutofit/>
          </a:bodyPr>
          <a:lstStyle/>
          <a:p>
            <a:pPr algn="l"/>
            <a:r>
              <a:rPr lang="ru-RU" sz="3600" dirty="0">
                <a:solidFill>
                  <a:schemeClr val="tx1"/>
                </a:solidFill>
              </a:rPr>
              <a:t>Благовещенский государственный педагогический университет</a:t>
            </a:r>
          </a:p>
        </p:txBody>
      </p:sp>
      <p:pic>
        <p:nvPicPr>
          <p:cNvPr id="5" name="Объект 4" descr="http://licey102.k26.ru/geography/gorod/img/DV/bl/i.JPG"/>
          <p:cNvPicPr>
            <a:picLocks noGrp="1"/>
          </p:cNvPicPr>
          <p:nvPr>
            <p:ph sz="quarter" idx="13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478018" y="4221088"/>
            <a:ext cx="3784313" cy="2192586"/>
          </a:xfrm>
          <a:prstGeom prst="rect">
            <a:avLst/>
          </a:prstGeom>
          <a:noFill/>
          <a:ln>
            <a:noFill/>
          </a:ln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545635" y="0"/>
            <a:ext cx="1598365" cy="15983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395535" y="2204864"/>
            <a:ext cx="7949281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AutoNum type="arabicPeriod"/>
            </a:pPr>
            <a:r>
              <a:rPr lang="ru-RU" b="1" smtClean="0"/>
              <a:t> ЕСТЕСТВЕННО-ГЕОГРАФИЧЕСКИЙ </a:t>
            </a:r>
            <a:r>
              <a:rPr lang="ru-RU" b="1" dirty="0" smtClean="0"/>
              <a:t>ФАКУЛЬТЕТ</a:t>
            </a:r>
          </a:p>
          <a:p>
            <a:pPr marL="342900" indent="-342900">
              <a:buAutoNum type="arabicPeriod"/>
            </a:pPr>
            <a:endParaRPr lang="ru-RU" b="1" dirty="0"/>
          </a:p>
          <a:p>
            <a:pPr marL="342900" indent="-342900">
              <a:buAutoNum type="arabicPeriod" startAt="2"/>
            </a:pPr>
            <a:r>
              <a:rPr lang="ru-RU" b="1" dirty="0" smtClean="0"/>
              <a:t>ФАКУЛЬТЕТ </a:t>
            </a:r>
            <a:r>
              <a:rPr lang="ru-RU" b="1" dirty="0"/>
              <a:t>ФИЗИЧЕСКОЙ КУЛЬТУРЫ И </a:t>
            </a:r>
            <a:r>
              <a:rPr lang="ru-RU" b="1" dirty="0" smtClean="0"/>
              <a:t>СПОРТА</a:t>
            </a:r>
          </a:p>
          <a:p>
            <a:pPr marL="342900" indent="-342900">
              <a:buAutoNum type="arabicPeriod" startAt="2"/>
            </a:pPr>
            <a:endParaRPr lang="ru-RU" b="1" dirty="0"/>
          </a:p>
          <a:p>
            <a:r>
              <a:rPr lang="ru-RU" b="1" dirty="0" smtClean="0"/>
              <a:t>3.   ФАКУЛЬТЕТ </a:t>
            </a:r>
            <a:r>
              <a:rPr lang="ru-RU" b="1" dirty="0"/>
              <a:t>ПЕДАГОГИКИ И МЕТОДИКИ НАЧАЛЬНОГО ОБУЧЕНИЯ</a:t>
            </a:r>
          </a:p>
        </p:txBody>
      </p:sp>
    </p:spTree>
    <p:extLst>
      <p:ext uri="{BB962C8B-B14F-4D97-AF65-F5344CB8AC3E}">
        <p14:creationId xmlns:p14="http://schemas.microsoft.com/office/powerpoint/2010/main" xmlns="" val="17332122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" name="Объект 4" descr="http://www.portamur.ru/upload/iblock/d88/wyu%20-%20nduw%20walgf.jpg"/>
          <p:cNvPicPr>
            <a:picLocks noGrp="1"/>
          </p:cNvPicPr>
          <p:nvPr>
            <p:ph sz="quarter" idx="13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3839145"/>
            <a:ext cx="3075806" cy="2648198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Рисунок 3" descr="http://www.amursu.ru/templates/a4joomla-goldenreed-free/images/header.png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9" cy="1359198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Прямоугольник 5"/>
          <p:cNvSpPr/>
          <p:nvPr/>
        </p:nvSpPr>
        <p:spPr>
          <a:xfrm>
            <a:off x="0" y="1556792"/>
            <a:ext cx="6858000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/>
              <a:t>ФАКУЛЬТЕТ  СОЦИАЛЬНЫХ  НАУК</a:t>
            </a:r>
          </a:p>
          <a:p>
            <a:endParaRPr lang="ru-RU" dirty="0"/>
          </a:p>
          <a:p>
            <a:r>
              <a:rPr lang="ru-RU" sz="2800" dirty="0"/>
              <a:t>Психолого-педагогическое образование</a:t>
            </a:r>
          </a:p>
          <a:p>
            <a:r>
              <a:rPr lang="ru-RU" sz="2800" dirty="0"/>
              <a:t>Клиническая психология</a:t>
            </a:r>
          </a:p>
          <a:p>
            <a:r>
              <a:rPr lang="ru-RU" sz="2800" dirty="0"/>
              <a:t>Психология</a:t>
            </a: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980236" y="1150532"/>
            <a:ext cx="2163763" cy="1543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508104" y="3908305"/>
            <a:ext cx="3352800" cy="2554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086099" y="4385816"/>
            <a:ext cx="2971800" cy="19670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6203558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211144" cy="1143000"/>
          </a:xfrm>
        </p:spPr>
        <p:txBody>
          <a:bodyPr>
            <a:normAutofit fontScale="90000"/>
          </a:bodyPr>
          <a:lstStyle/>
          <a:p>
            <a:r>
              <a:rPr lang="ru-RU" sz="3200" dirty="0" smtClean="0">
                <a:solidFill>
                  <a:schemeClr val="tx1"/>
                </a:solidFill>
              </a:rPr>
              <a:t>Дальневосточный государственный аграрный университет</a:t>
            </a:r>
            <a:endParaRPr lang="ru-RU" sz="3200" dirty="0">
              <a:solidFill>
                <a:schemeClr val="tx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>
            <a:normAutofit fontScale="47500" lnSpcReduction="20000"/>
          </a:bodyPr>
          <a:lstStyle/>
          <a:p>
            <a:r>
              <a:rPr lang="ru-RU" dirty="0">
                <a:solidFill>
                  <a:schemeClr val="bg1"/>
                </a:solidFill>
              </a:rPr>
              <a:t>•	ФАКУЛЬТЕТ </a:t>
            </a:r>
            <a:r>
              <a:rPr lang="ru-RU" dirty="0" smtClean="0">
                <a:solidFill>
                  <a:schemeClr val="bg1"/>
                </a:solidFill>
              </a:rPr>
              <a:t> ВЕТЕРИНАРНОЙ  МЕДИЦИНЫ  И </a:t>
            </a:r>
            <a:r>
              <a:rPr lang="ru-RU" dirty="0">
                <a:solidFill>
                  <a:schemeClr val="bg1"/>
                </a:solidFill>
              </a:rPr>
              <a:t>ЗООТЕХНИКИ</a:t>
            </a:r>
          </a:p>
          <a:p>
            <a:r>
              <a:rPr lang="ru-RU" dirty="0">
                <a:solidFill>
                  <a:schemeClr val="bg1"/>
                </a:solidFill>
              </a:rPr>
              <a:t>•	ФАКУЛЬТЕТ АГРОНОМИИ И ЭКОЛОГИИ </a:t>
            </a:r>
            <a:endParaRPr lang="ru-RU" dirty="0" smtClean="0">
              <a:solidFill>
                <a:schemeClr val="bg1"/>
              </a:solidFill>
            </a:endParaRPr>
          </a:p>
          <a:p>
            <a:pPr marL="137160" indent="0">
              <a:buNone/>
            </a:pPr>
            <a:r>
              <a:rPr lang="ru-RU" dirty="0"/>
              <a:t>	Кафедра экологии, почвоведения и агрохимии</a:t>
            </a:r>
          </a:p>
          <a:p>
            <a:pPr marL="137160" indent="0">
              <a:buNone/>
            </a:pPr>
            <a:r>
              <a:rPr lang="ru-RU" dirty="0"/>
              <a:t>	Кафедра общего земледелия и растениеводства</a:t>
            </a:r>
          </a:p>
          <a:p>
            <a:pPr marL="137160" indent="0">
              <a:buNone/>
            </a:pPr>
            <a:r>
              <a:rPr lang="ru-RU" dirty="0"/>
              <a:t>	Кафедра садоводства, селекции и защиты </a:t>
            </a:r>
            <a:r>
              <a:rPr lang="ru-RU" dirty="0" smtClean="0"/>
              <a:t>растений</a:t>
            </a:r>
          </a:p>
          <a:p>
            <a:pPr marL="137160" indent="0">
              <a:buNone/>
            </a:pPr>
            <a:endParaRPr lang="ru-RU" dirty="0"/>
          </a:p>
          <a:p>
            <a:r>
              <a:rPr lang="ru-RU" dirty="0">
                <a:solidFill>
                  <a:schemeClr val="bg1"/>
                </a:solidFill>
              </a:rPr>
              <a:t>ФАКУЛЬТЕТ ПРИРОДОПОЛЬЗОВАНИЯ </a:t>
            </a:r>
            <a:endParaRPr lang="ru-RU" dirty="0" smtClean="0">
              <a:solidFill>
                <a:schemeClr val="bg1"/>
              </a:solidFill>
            </a:endParaRPr>
          </a:p>
          <a:p>
            <a:pPr marL="137160" indent="0">
              <a:buNone/>
            </a:pPr>
            <a:r>
              <a:rPr lang="ru-RU" dirty="0"/>
              <a:t>	Кафедра Механизации и </a:t>
            </a:r>
            <a:r>
              <a:rPr lang="ru-RU" dirty="0" err="1"/>
              <a:t>лесоэксплуатации</a:t>
            </a:r>
            <a:endParaRPr lang="ru-RU" dirty="0"/>
          </a:p>
          <a:p>
            <a:pPr marL="137160" indent="0">
              <a:buNone/>
            </a:pPr>
            <a:r>
              <a:rPr lang="ru-RU" dirty="0"/>
              <a:t>	Кафедра Лесоводства</a:t>
            </a:r>
          </a:p>
          <a:p>
            <a:pPr marL="137160" indent="0">
              <a:buNone/>
            </a:pPr>
            <a:r>
              <a:rPr lang="ru-RU" dirty="0"/>
              <a:t>	Кафедра Биологии и </a:t>
            </a:r>
            <a:r>
              <a:rPr lang="ru-RU" dirty="0" smtClean="0"/>
              <a:t>охотоведения</a:t>
            </a:r>
          </a:p>
          <a:p>
            <a:pPr marL="137160" indent="0">
              <a:buNone/>
            </a:pPr>
            <a:endParaRPr lang="ru-RU" dirty="0"/>
          </a:p>
          <a:p>
            <a:r>
              <a:rPr lang="ru-RU" dirty="0">
                <a:solidFill>
                  <a:schemeClr val="bg1"/>
                </a:solidFill>
              </a:rPr>
              <a:t>ТЕХНОЛОГИЧЕСКИЙ ФАКУЛЬТЕТ </a:t>
            </a:r>
            <a:endParaRPr lang="ru-RU" dirty="0" smtClean="0">
              <a:solidFill>
                <a:schemeClr val="bg1"/>
              </a:solidFill>
            </a:endParaRPr>
          </a:p>
          <a:p>
            <a:pPr marL="137160" indent="0">
              <a:buNone/>
            </a:pPr>
            <a:r>
              <a:rPr lang="ru-RU" dirty="0" smtClean="0"/>
              <a:t>	Кафедра биологической химии</a:t>
            </a:r>
          </a:p>
          <a:p>
            <a:pPr marL="137160" indent="0">
              <a:buNone/>
            </a:pPr>
            <a:r>
              <a:rPr lang="ru-RU" dirty="0" smtClean="0"/>
              <a:t>	Кафедра технологии переработки продукции животноводства</a:t>
            </a:r>
          </a:p>
          <a:p>
            <a:pPr marL="137160" indent="0">
              <a:buNone/>
            </a:pPr>
            <a:r>
              <a:rPr lang="ru-RU" dirty="0"/>
              <a:t>	Кафедра технология продукции и организация общественного питания</a:t>
            </a:r>
          </a:p>
          <a:p>
            <a:pPr marL="137160" indent="0">
              <a:buNone/>
            </a:pPr>
            <a:r>
              <a:rPr lang="ru-RU" dirty="0"/>
              <a:t>	Кафедра технологии переработки продукции растениеводства</a:t>
            </a:r>
          </a:p>
          <a:p>
            <a:endParaRPr lang="ru-RU" dirty="0"/>
          </a:p>
        </p:txBody>
      </p:sp>
      <p:pic>
        <p:nvPicPr>
          <p:cNvPr id="4" name="Рисунок 3" descr="http://www.dv-reclama.ru/upload/main/b53/dalgau_200.gif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470068" y="0"/>
            <a:ext cx="1673932" cy="1484784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 descr="http://old.dalgau.ru/images/foto/korpus.JPG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796136" y="3068960"/>
            <a:ext cx="3347864" cy="2016224"/>
          </a:xfrm>
          <a:prstGeom prst="rect">
            <a:avLst/>
          </a:prstGeom>
          <a:noFill/>
          <a:ln>
            <a:noFill/>
          </a:ln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8548" y="5165271"/>
            <a:ext cx="1256253" cy="15622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8699667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0"/>
            <a:ext cx="7437512" cy="1556792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600" dirty="0">
                <a:solidFill>
                  <a:schemeClr val="tx1"/>
                </a:solidFill>
                <a:effectLst/>
              </a:rPr>
              <a:t>Благовещенский техникум физической культуры</a:t>
            </a:r>
            <a:r>
              <a:rPr lang="ru-RU" dirty="0">
                <a:effectLst/>
              </a:rPr>
              <a:t/>
            </a:r>
            <a:br>
              <a:rPr lang="ru-RU" dirty="0">
                <a:effectLst/>
              </a:rPr>
            </a:br>
            <a:endParaRPr lang="ru-RU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020272" y="1"/>
            <a:ext cx="2133408" cy="17806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4778375"/>
            <a:ext cx="2762250" cy="2079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79512" y="1412777"/>
            <a:ext cx="667848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/>
              <a:t>квалификация «Педагог по </a:t>
            </a:r>
            <a:r>
              <a:rPr lang="ru-RU" sz="2800" i="1" dirty="0"/>
              <a:t>физической культуре и спорту</a:t>
            </a:r>
            <a:r>
              <a:rPr lang="ru-RU" sz="2800" dirty="0" smtClean="0"/>
              <a:t>»</a:t>
            </a:r>
            <a:endParaRPr lang="ru-RU" sz="28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2762250" y="2366884"/>
            <a:ext cx="6202238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solidFill>
                  <a:schemeClr val="bg1"/>
                </a:solidFill>
              </a:rPr>
              <a:t>Тренер-преподаватель по спорту</a:t>
            </a:r>
          </a:p>
          <a:p>
            <a:r>
              <a:rPr lang="ru-RU" sz="2400" dirty="0"/>
              <a:t>•	Подготовка спортсменов к соревнованиям;</a:t>
            </a:r>
          </a:p>
          <a:p>
            <a:r>
              <a:rPr lang="ru-RU" sz="2400" dirty="0"/>
              <a:t>•	Обучение и тренировка по различным видам спорта;</a:t>
            </a:r>
          </a:p>
          <a:p>
            <a:r>
              <a:rPr lang="ru-RU" sz="2400" dirty="0"/>
              <a:t>•	Проведение групповых и индивидуальных занятий по разным видам спорта, фитнеса;</a:t>
            </a:r>
          </a:p>
          <a:p>
            <a:r>
              <a:rPr lang="ru-RU" sz="2400" dirty="0"/>
              <a:t>•	Проведение персональных </a:t>
            </a:r>
            <a:r>
              <a:rPr lang="ru-RU" sz="2400" dirty="0" smtClean="0"/>
              <a:t>тренировок</a:t>
            </a:r>
            <a:r>
              <a:rPr lang="ru-RU" sz="24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xmlns="" val="12011277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332656"/>
            <a:ext cx="8363272" cy="1084982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600" dirty="0">
                <a:solidFill>
                  <a:schemeClr val="tx1"/>
                </a:solidFill>
                <a:effectLst/>
              </a:rPr>
              <a:t>Тихоокеанский государственный университет</a:t>
            </a:r>
            <a:r>
              <a:rPr lang="ru-RU" dirty="0">
                <a:effectLst/>
              </a:rPr>
              <a:t/>
            </a:r>
            <a:br>
              <a:rPr lang="ru-RU" dirty="0">
                <a:effectLst/>
              </a:rPr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0" y="1600200"/>
            <a:ext cx="8686800" cy="4709160"/>
          </a:xfrm>
        </p:spPr>
        <p:txBody>
          <a:bodyPr>
            <a:normAutofit/>
          </a:bodyPr>
          <a:lstStyle/>
          <a:p>
            <a:pPr marL="137160" indent="0">
              <a:buNone/>
            </a:pPr>
            <a:r>
              <a:rPr lang="ru-RU" dirty="0">
                <a:solidFill>
                  <a:srgbClr val="002060"/>
                </a:solidFill>
              </a:rPr>
              <a:t>Факультет природопользования и </a:t>
            </a:r>
            <a:r>
              <a:rPr lang="ru-RU" dirty="0" smtClean="0">
                <a:solidFill>
                  <a:srgbClr val="002060"/>
                </a:solidFill>
              </a:rPr>
              <a:t>экологии</a:t>
            </a:r>
          </a:p>
          <a:p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dirty="0" smtClean="0">
                <a:solidFill>
                  <a:schemeClr val="tx2">
                    <a:lumMod val="50000"/>
                  </a:schemeClr>
                </a:solidFill>
                <a:hlinkClick r:id="rId2" tooltip="Направление бакалавриата 241000.62 "/>
              </a:rPr>
              <a:t>Охрана 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  <a:hlinkClick r:id="rId2" tooltip="Направление бакалавриата 241000.62 "/>
              </a:rPr>
              <a:t>окружающей среды и рациональное использование природных ресурсов</a:t>
            </a:r>
            <a:endParaRPr lang="ru-RU" sz="2000" dirty="0">
              <a:solidFill>
                <a:schemeClr val="tx2">
                  <a:lumMod val="50000"/>
                </a:schemeClr>
              </a:solidFill>
            </a:endParaRPr>
          </a:p>
          <a:p>
            <a:pPr lvl="0"/>
            <a:r>
              <a:rPr lang="ru-RU" dirty="0">
                <a:solidFill>
                  <a:schemeClr val="tx2">
                    <a:lumMod val="50000"/>
                  </a:schemeClr>
                </a:solidFill>
                <a:hlinkClick r:id="rId3" tooltip="Направление бакалавриата 250100.62 "/>
              </a:rPr>
              <a:t>Лесное дело</a:t>
            </a:r>
            <a:endParaRPr lang="ru-RU" sz="2000" dirty="0">
              <a:solidFill>
                <a:schemeClr val="tx2">
                  <a:lumMod val="50000"/>
                </a:schemeClr>
              </a:solidFill>
            </a:endParaRPr>
          </a:p>
          <a:p>
            <a:pPr lvl="1"/>
            <a:r>
              <a:rPr lang="ru-RU" dirty="0">
                <a:solidFill>
                  <a:schemeClr val="tx2">
                    <a:lumMod val="50000"/>
                  </a:schemeClr>
                </a:solidFill>
                <a:hlinkClick r:id="rId4" tooltip="Направление бакалавриата 250100.62 "/>
              </a:rPr>
              <a:t>Лесное хозяйство </a:t>
            </a:r>
            <a:endParaRPr lang="ru-RU" sz="1800" dirty="0">
              <a:solidFill>
                <a:schemeClr val="tx2">
                  <a:lumMod val="50000"/>
                </a:schemeClr>
              </a:solidFill>
            </a:endParaRPr>
          </a:p>
          <a:p>
            <a:pPr lvl="0"/>
            <a:r>
              <a:rPr lang="ru-RU" dirty="0">
                <a:solidFill>
                  <a:schemeClr val="tx2">
                    <a:lumMod val="50000"/>
                  </a:schemeClr>
                </a:solidFill>
                <a:hlinkClick r:id="rId5" tooltip="Направление бакалавриата 250400.62 "/>
              </a:rPr>
              <a:t> Технология лесозаготовительных и деревоперерабатывающих производств</a:t>
            </a:r>
            <a:endParaRPr lang="ru-RU" sz="2000" dirty="0">
              <a:solidFill>
                <a:schemeClr val="tx2">
                  <a:lumMod val="50000"/>
                </a:schemeClr>
              </a:solidFill>
            </a:endParaRPr>
          </a:p>
          <a:p>
            <a:pPr lvl="1"/>
            <a:r>
              <a:rPr lang="ru-RU" dirty="0">
                <a:solidFill>
                  <a:schemeClr val="tx2">
                    <a:lumMod val="50000"/>
                  </a:schemeClr>
                </a:solidFill>
                <a:hlinkClick r:id="rId6" tooltip="Направление бакалавриата 250400.62 "/>
              </a:rPr>
              <a:t>Лесоинженерное дело </a:t>
            </a:r>
            <a:endParaRPr lang="ru-RU" sz="1800" dirty="0">
              <a:solidFill>
                <a:schemeClr val="tx2">
                  <a:lumMod val="50000"/>
                </a:schemeClr>
              </a:solidFill>
            </a:endParaRPr>
          </a:p>
          <a:p>
            <a:pPr lvl="1"/>
            <a:r>
              <a:rPr lang="ru-RU" dirty="0">
                <a:solidFill>
                  <a:schemeClr val="tx2">
                    <a:lumMod val="50000"/>
                  </a:schemeClr>
                </a:solidFill>
                <a:hlinkClick r:id="rId7" tooltip="Направление бакалавриата 250400.62 "/>
              </a:rPr>
              <a:t>Технология деревообработки </a:t>
            </a:r>
            <a:endParaRPr lang="ru-RU" sz="1800" dirty="0">
              <a:solidFill>
                <a:schemeClr val="tx2">
                  <a:lumMod val="50000"/>
                </a:schemeClr>
              </a:solidFill>
            </a:endParaRPr>
          </a:p>
          <a:p>
            <a:endParaRPr lang="ru-RU" dirty="0">
              <a:solidFill>
                <a:srgbClr val="7030A0"/>
              </a:solidFill>
            </a:endParaRPr>
          </a:p>
        </p:txBody>
      </p:sp>
      <p:pic>
        <p:nvPicPr>
          <p:cNvPr id="4" name="Рисунок 3" descr="факультеты университета"/>
          <p:cNvPicPr/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372200" y="5085184"/>
            <a:ext cx="2738661" cy="1772816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 descr="Виртуальные панорамы ТОГУ. Библиотека: комьютерный зал"/>
          <p:cNvPicPr/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692696"/>
            <a:ext cx="1437456" cy="1008112"/>
          </a:xfrm>
          <a:prstGeom prst="rect">
            <a:avLst/>
          </a:prstGeom>
          <a:noFill/>
          <a:ln>
            <a:noFill/>
          </a:ln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524328" y="1700808"/>
            <a:ext cx="1619672" cy="2592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42141924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3"/>
          </p:nvPr>
        </p:nvSpPr>
        <p:spPr>
          <a:xfrm>
            <a:off x="304800" y="1554162"/>
            <a:ext cx="4624390" cy="4803795"/>
          </a:xfrm>
        </p:spPr>
        <p:txBody>
          <a:bodyPr anchor="t">
            <a:normAutofit fontScale="85000" lnSpcReduction="10000"/>
          </a:bodyPr>
          <a:lstStyle/>
          <a:p>
            <a:pPr>
              <a:buNone/>
            </a:pPr>
            <a:r>
              <a:rPr lang="ru-RU" dirty="0" smtClean="0"/>
              <a:t> </a:t>
            </a:r>
            <a:r>
              <a:rPr lang="ru-RU" b="1" i="1" dirty="0" smtClean="0"/>
              <a:t> </a:t>
            </a:r>
          </a:p>
          <a:p>
            <a:pPr>
              <a:buNone/>
            </a:pPr>
            <a:r>
              <a:rPr lang="ru-RU" b="1" i="1" dirty="0" smtClean="0"/>
              <a:t>  </a:t>
            </a:r>
            <a:r>
              <a:rPr lang="ru-RU" sz="2400" b="1" i="1" dirty="0" smtClean="0">
                <a:solidFill>
                  <a:srgbClr val="FF0000"/>
                </a:solidFill>
              </a:rPr>
              <a:t>Владивостокский гидрометеорологический техникум является уникальным учебным заведением среднего профессионального образования в системе подготовки специалистов для сети Росгидромета.</a:t>
            </a:r>
          </a:p>
          <a:p>
            <a:r>
              <a:rPr lang="ru-RU" dirty="0" smtClean="0"/>
              <a:t> </a:t>
            </a:r>
            <a:r>
              <a:rPr lang="ru-RU" sz="2000" b="1" dirty="0" smtClean="0">
                <a:solidFill>
                  <a:srgbClr val="1805A1"/>
                </a:solidFill>
              </a:rPr>
              <a:t>Сегодня - это учебное заведение, обладающее хорошей современной научной базой, базой производственной практики, внедряющее самые современные технологии обучения, по 9 специальностям для Росгидромета и Дальневосточного региона.</a:t>
            </a:r>
          </a:p>
          <a:p>
            <a:endParaRPr lang="ru-RU" dirty="0"/>
          </a:p>
        </p:txBody>
      </p:sp>
      <p:pic>
        <p:nvPicPr>
          <p:cNvPr id="4" name="Рисунок 3"/>
          <p:cNvPicPr/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71472" y="428604"/>
            <a:ext cx="8143932" cy="12144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/>
          <p:cNvPicPr/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072066" y="1928802"/>
            <a:ext cx="3714776" cy="44291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36793673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2686048"/>
          </a:xfrm>
        </p:spPr>
        <p:txBody>
          <a:bodyPr>
            <a:normAutofit/>
          </a:bodyPr>
          <a:lstStyle/>
          <a:p>
            <a:pPr marL="457200" indent="-457200" algn="l"/>
            <a:r>
              <a:rPr lang="ru-RU" sz="2000" b="1" u="sng" dirty="0" smtClean="0">
                <a:solidFill>
                  <a:srgbClr val="FF0000"/>
                </a:solidFill>
              </a:rPr>
              <a:t>Специальности</a:t>
            </a:r>
            <a:r>
              <a:rPr lang="ru-RU" sz="2000" b="1" dirty="0" smtClean="0"/>
              <a:t/>
            </a:r>
            <a:br>
              <a:rPr lang="ru-RU" sz="2000" b="1" dirty="0" smtClean="0"/>
            </a:br>
            <a:r>
              <a:rPr lang="ru-RU" sz="2000" b="1" dirty="0" smtClean="0">
                <a:solidFill>
                  <a:srgbClr val="1805A1"/>
                </a:solidFill>
              </a:rPr>
              <a:t>* </a:t>
            </a:r>
            <a:r>
              <a:rPr lang="ru-RU" sz="2000" b="1" dirty="0" err="1" smtClean="0">
                <a:solidFill>
                  <a:srgbClr val="1805A1"/>
                </a:solidFill>
              </a:rPr>
              <a:t>Земельно</a:t>
            </a:r>
            <a:r>
              <a:rPr lang="ru-RU" sz="2000" b="1" dirty="0" smtClean="0">
                <a:solidFill>
                  <a:srgbClr val="1805A1"/>
                </a:solidFill>
              </a:rPr>
              <a:t> - имущественные отношения</a:t>
            </a:r>
            <a:br>
              <a:rPr lang="ru-RU" sz="2000" b="1" dirty="0" smtClean="0">
                <a:solidFill>
                  <a:srgbClr val="1805A1"/>
                </a:solidFill>
              </a:rPr>
            </a:br>
            <a:r>
              <a:rPr lang="ru-RU" sz="2000" b="1" dirty="0" smtClean="0">
                <a:solidFill>
                  <a:srgbClr val="1805A1"/>
                </a:solidFill>
              </a:rPr>
              <a:t> *Метеорология</a:t>
            </a:r>
            <a:br>
              <a:rPr lang="ru-RU" sz="2000" b="1" dirty="0" smtClean="0">
                <a:solidFill>
                  <a:srgbClr val="1805A1"/>
                </a:solidFill>
              </a:rPr>
            </a:br>
            <a:r>
              <a:rPr lang="ru-RU" sz="2000" b="1" dirty="0" smtClean="0">
                <a:solidFill>
                  <a:srgbClr val="1805A1"/>
                </a:solidFill>
              </a:rPr>
              <a:t> *Радиотехнические информационные системы</a:t>
            </a:r>
            <a:br>
              <a:rPr lang="ru-RU" sz="2000" b="1" dirty="0" smtClean="0">
                <a:solidFill>
                  <a:srgbClr val="1805A1"/>
                </a:solidFill>
              </a:rPr>
            </a:br>
            <a:r>
              <a:rPr lang="ru-RU" sz="2000" b="1" dirty="0" smtClean="0">
                <a:solidFill>
                  <a:srgbClr val="1805A1"/>
                </a:solidFill>
              </a:rPr>
              <a:t> *Рациональное использование </a:t>
            </a:r>
            <a:r>
              <a:rPr lang="ru-RU" sz="2000" b="1" dirty="0" err="1" smtClean="0">
                <a:solidFill>
                  <a:srgbClr val="1805A1"/>
                </a:solidFill>
              </a:rPr>
              <a:t>природохозяйственных</a:t>
            </a:r>
            <a:r>
              <a:rPr lang="ru-RU" sz="2000" b="1" dirty="0" smtClean="0">
                <a:solidFill>
                  <a:srgbClr val="1805A1"/>
                </a:solidFill>
              </a:rPr>
              <a:t>      комплексов</a:t>
            </a:r>
            <a:br>
              <a:rPr lang="ru-RU" sz="2000" b="1" dirty="0" smtClean="0">
                <a:solidFill>
                  <a:srgbClr val="1805A1"/>
                </a:solidFill>
              </a:rPr>
            </a:br>
            <a:r>
              <a:rPr lang="ru-RU" sz="2000" b="1" dirty="0" smtClean="0">
                <a:solidFill>
                  <a:srgbClr val="1805A1"/>
                </a:solidFill>
              </a:rPr>
              <a:t>* Садово-парковое и ландшафтное строительство.</a:t>
            </a:r>
            <a:r>
              <a:rPr lang="ru-RU" sz="2800" b="1" dirty="0" smtClean="0"/>
              <a:t/>
            </a:r>
            <a:br>
              <a:rPr lang="ru-RU" sz="2800" b="1" dirty="0" smtClean="0"/>
            </a:br>
            <a:endParaRPr lang="ru-RU" sz="28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3"/>
          </p:nvPr>
        </p:nvSpPr>
        <p:spPr>
          <a:xfrm>
            <a:off x="304800" y="3214686"/>
            <a:ext cx="8686800" cy="2865439"/>
          </a:xfrm>
        </p:spPr>
        <p:txBody>
          <a:bodyPr/>
          <a:lstStyle/>
          <a:p>
            <a:r>
              <a:rPr lang="ru-RU" dirty="0" smtClean="0"/>
              <a:t>  </a:t>
            </a:r>
            <a:endParaRPr lang="ru-RU" dirty="0"/>
          </a:p>
        </p:txBody>
      </p:sp>
      <p:pic>
        <p:nvPicPr>
          <p:cNvPr id="4" name="Рисунок 3"/>
          <p:cNvPicPr/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57158" y="3357562"/>
            <a:ext cx="3714776" cy="29289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/>
          <p:cNvPicPr/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500562" y="2928934"/>
            <a:ext cx="4000528" cy="33575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4135862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162474"/>
          </a:xfrm>
        </p:spPr>
        <p:txBody>
          <a:bodyPr>
            <a:normAutofit fontScale="90000"/>
          </a:bodyPr>
          <a:lstStyle/>
          <a:p>
            <a:pPr algn="l"/>
            <a:r>
              <a:rPr lang="ru-RU" u="sng" dirty="0">
                <a:solidFill>
                  <a:schemeClr val="tx1"/>
                </a:solidFill>
                <a:effectLst/>
              </a:rPr>
              <a:t>Проблема</a:t>
            </a:r>
            <a:r>
              <a:rPr lang="ru-RU" u="sng" dirty="0" smtClean="0">
                <a:solidFill>
                  <a:schemeClr val="tx1"/>
                </a:solidFill>
                <a:effectLst/>
              </a:rPr>
              <a:t>:</a:t>
            </a:r>
            <a:br>
              <a:rPr lang="ru-RU" u="sng" dirty="0" smtClean="0">
                <a:solidFill>
                  <a:schemeClr val="tx1"/>
                </a:solidFill>
                <a:effectLst/>
              </a:rPr>
            </a:br>
            <a:r>
              <a:rPr lang="ru-RU" u="sng" dirty="0" smtClean="0">
                <a:solidFill>
                  <a:schemeClr val="tx1"/>
                </a:solidFill>
                <a:effectLst/>
              </a:rPr>
              <a:t/>
            </a:r>
            <a:br>
              <a:rPr lang="ru-RU" u="sng" dirty="0" smtClean="0">
                <a:solidFill>
                  <a:schemeClr val="tx1"/>
                </a:solidFill>
                <a:effectLst/>
              </a:rPr>
            </a:br>
            <a:r>
              <a:rPr lang="ru-RU" dirty="0" smtClean="0">
                <a:solidFill>
                  <a:schemeClr val="tx1"/>
                </a:solidFill>
                <a:effectLst/>
              </a:rPr>
              <a:t> </a:t>
            </a:r>
            <a:r>
              <a:rPr lang="ru-RU" dirty="0">
                <a:solidFill>
                  <a:schemeClr val="tx1"/>
                </a:solidFill>
                <a:effectLst/>
              </a:rPr>
              <a:t>Актуальны ли </a:t>
            </a:r>
            <a:r>
              <a:rPr lang="ru-RU" dirty="0" smtClean="0">
                <a:solidFill>
                  <a:schemeClr val="tx1"/>
                </a:solidFill>
                <a:effectLst/>
              </a:rPr>
              <a:t>знания, </a:t>
            </a:r>
            <a:r>
              <a:rPr lang="ru-RU" dirty="0">
                <a:solidFill>
                  <a:schemeClr val="tx1"/>
                </a:solidFill>
                <a:effectLst/>
              </a:rPr>
              <a:t>полученные на уроках </a:t>
            </a:r>
            <a:r>
              <a:rPr lang="ru-RU" dirty="0" smtClean="0">
                <a:solidFill>
                  <a:schemeClr val="tx1"/>
                </a:solidFill>
                <a:effectLst/>
              </a:rPr>
              <a:t>географии и биологии, </a:t>
            </a:r>
            <a:r>
              <a:rPr lang="ru-RU" dirty="0">
                <a:solidFill>
                  <a:schemeClr val="tx1"/>
                </a:solidFill>
                <a:effectLst/>
              </a:rPr>
              <a:t>при выборе профессий  в современном мире. </a:t>
            </a:r>
            <a:endParaRPr lang="ru-RU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5952174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3257552"/>
          </a:xfrm>
        </p:spPr>
        <p:txBody>
          <a:bodyPr>
            <a:noAutofit/>
          </a:bodyPr>
          <a:lstStyle/>
          <a:p>
            <a:r>
              <a:rPr lang="ru-RU" sz="2400" u="sng" dirty="0" smtClean="0">
                <a:solidFill>
                  <a:srgbClr val="1805A1"/>
                </a:solidFill>
              </a:rPr>
              <a:t/>
            </a:r>
            <a:br>
              <a:rPr lang="ru-RU" sz="2400" u="sng" dirty="0" smtClean="0">
                <a:solidFill>
                  <a:srgbClr val="1805A1"/>
                </a:solidFill>
              </a:rPr>
            </a:br>
            <a:r>
              <a:rPr lang="ru-RU" sz="2400" u="sng" dirty="0" smtClean="0">
                <a:solidFill>
                  <a:srgbClr val="1805A1"/>
                </a:solidFill>
              </a:rPr>
              <a:t>Квалификационная характеристика выпускника</a:t>
            </a:r>
            <a:r>
              <a:rPr lang="ru-RU" sz="2400" dirty="0" smtClean="0">
                <a:solidFill>
                  <a:srgbClr val="1805A1"/>
                </a:solidFill>
              </a:rPr>
              <a:t/>
            </a:r>
            <a:br>
              <a:rPr lang="ru-RU" sz="2400" dirty="0" smtClean="0">
                <a:solidFill>
                  <a:srgbClr val="1805A1"/>
                </a:solidFill>
              </a:rPr>
            </a:br>
            <a:r>
              <a:rPr lang="ru-RU" sz="2400" dirty="0" smtClean="0">
                <a:solidFill>
                  <a:srgbClr val="1805A1"/>
                </a:solidFill>
              </a:rPr>
              <a:t>Выпускник должен быть готов к профессиональной деятельности по применению средств и методов наблюдений за состоянием атмосферы в качестве техника на гидрометеорологических станциях, в обсерваториях, управлениях </a:t>
            </a:r>
            <a:r>
              <a:rPr lang="ru-RU" sz="2400" dirty="0" err="1" smtClean="0">
                <a:solidFill>
                  <a:srgbClr val="1805A1"/>
                </a:solidFill>
              </a:rPr>
              <a:t>Гидрометеослужбы</a:t>
            </a:r>
            <a:r>
              <a:rPr lang="ru-RU" sz="2400" dirty="0" smtClean="0">
                <a:solidFill>
                  <a:srgbClr val="1805A1"/>
                </a:solidFill>
              </a:rPr>
              <a:t>, научно - исследовательских и других организациях.</a:t>
            </a:r>
            <a:br>
              <a:rPr lang="ru-RU" sz="2400" dirty="0" smtClean="0">
                <a:solidFill>
                  <a:srgbClr val="1805A1"/>
                </a:solidFill>
              </a:rPr>
            </a:br>
            <a:endParaRPr lang="ru-RU" sz="2400" dirty="0">
              <a:solidFill>
                <a:srgbClr val="1805A1"/>
              </a:solidFill>
            </a:endParaRPr>
          </a:p>
        </p:txBody>
      </p:sp>
      <p:pic>
        <p:nvPicPr>
          <p:cNvPr id="4" name="Содержимое 3"/>
          <p:cNvPicPr>
            <a:picLocks noGrp="1"/>
          </p:cNvPicPr>
          <p:nvPr>
            <p:ph sz="quarter" idx="13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785786" y="3500438"/>
            <a:ext cx="2714644" cy="3143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/>
          <p:cNvPicPr/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500562" y="3643314"/>
            <a:ext cx="3857652" cy="2857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18411274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1471602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5" name="Содержимое 4"/>
          <p:cNvPicPr>
            <a:picLocks noGrp="1"/>
          </p:cNvPicPr>
          <p:nvPr>
            <p:ph sz="quarter" idx="13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786314" y="500042"/>
            <a:ext cx="3071834" cy="2571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3"/>
          <p:cNvPicPr/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28596" y="500042"/>
            <a:ext cx="3500462" cy="23574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714348" y="3286124"/>
            <a:ext cx="8072494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i="1" dirty="0" smtClean="0">
                <a:solidFill>
                  <a:srgbClr val="1805A1"/>
                </a:solidFill>
              </a:rPr>
              <a:t>Школа естественных наук Дальневосточного федерального университета (ШЕН) — </a:t>
            </a:r>
          </a:p>
          <a:p>
            <a:r>
              <a:rPr lang="ru-RU" sz="2400" b="1" i="1" dirty="0" smtClean="0">
                <a:solidFill>
                  <a:srgbClr val="1805A1"/>
                </a:solidFill>
              </a:rPr>
              <a:t>научно-образовательное </a:t>
            </a:r>
            <a:r>
              <a:rPr lang="ru-RU" sz="2400" b="1" i="1" dirty="0" err="1" smtClean="0">
                <a:solidFill>
                  <a:srgbClr val="1805A1"/>
                </a:solidFill>
              </a:rPr>
              <a:t>поздразделение</a:t>
            </a:r>
            <a:r>
              <a:rPr lang="ru-RU" sz="2400" b="1" i="1" dirty="0" smtClean="0">
                <a:solidFill>
                  <a:srgbClr val="1805A1"/>
                </a:solidFill>
              </a:rPr>
              <a:t> Дальневосточного федерального университета, осуществляющее образовательную подготовку и научные исследования в области естественных наук. </a:t>
            </a:r>
          </a:p>
          <a:p>
            <a:r>
              <a:rPr lang="ru-RU" sz="2400" b="1" i="1" dirty="0" smtClean="0">
                <a:solidFill>
                  <a:srgbClr val="1805A1"/>
                </a:solidFill>
              </a:rPr>
              <a:t>Школа естественных наук входит в список приоритетных направлений ДВФУ.</a:t>
            </a:r>
            <a:endParaRPr lang="ru-RU" sz="2400" b="1" i="1" dirty="0">
              <a:solidFill>
                <a:srgbClr val="1805A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272327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2043106"/>
          </a:xfrm>
        </p:spPr>
        <p:txBody>
          <a:bodyPr>
            <a:noAutofit/>
          </a:bodyPr>
          <a:lstStyle/>
          <a:p>
            <a:pPr algn="ctr"/>
            <a:r>
              <a:rPr lang="ru-RU" sz="2800" b="1" dirty="0" smtClean="0">
                <a:solidFill>
                  <a:srgbClr val="1805A1"/>
                </a:solidFill>
              </a:rPr>
              <a:t>Школа естественных наук создана Приказом Ректора ДВФУ № 6 В. В. </a:t>
            </a:r>
            <a:r>
              <a:rPr lang="ru-RU" sz="2800" b="1" dirty="0" err="1" smtClean="0">
                <a:solidFill>
                  <a:srgbClr val="1805A1"/>
                </a:solidFill>
              </a:rPr>
              <a:t>Миклушевского</a:t>
            </a:r>
            <a:r>
              <a:rPr lang="ru-RU" sz="2800" b="1" dirty="0" smtClean="0">
                <a:solidFill>
                  <a:srgbClr val="1805A1"/>
                </a:solidFill>
              </a:rPr>
              <a:t> </a:t>
            </a:r>
            <a:br>
              <a:rPr lang="ru-RU" sz="2800" b="1" dirty="0" smtClean="0">
                <a:solidFill>
                  <a:srgbClr val="1805A1"/>
                </a:solidFill>
              </a:rPr>
            </a:br>
            <a:r>
              <a:rPr lang="ru-RU" sz="2800" b="1" dirty="0" smtClean="0">
                <a:solidFill>
                  <a:srgbClr val="1805A1"/>
                </a:solidFill>
              </a:rPr>
              <a:t>от 28 января 2011 года.</a:t>
            </a:r>
            <a:r>
              <a:rPr lang="ru-RU" sz="2800" dirty="0" smtClean="0">
                <a:solidFill>
                  <a:srgbClr val="1805A1"/>
                </a:solidFill>
              </a:rPr>
              <a:t/>
            </a:r>
            <a:br>
              <a:rPr lang="ru-RU" sz="2800" dirty="0" smtClean="0">
                <a:solidFill>
                  <a:srgbClr val="1805A1"/>
                </a:solidFill>
              </a:rPr>
            </a:br>
            <a:endParaRPr lang="ru-RU" sz="2800" dirty="0">
              <a:solidFill>
                <a:srgbClr val="1805A1"/>
              </a:solidFill>
            </a:endParaRPr>
          </a:p>
        </p:txBody>
      </p:sp>
      <p:pic>
        <p:nvPicPr>
          <p:cNvPr id="4" name="Содержимое 3"/>
          <p:cNvPicPr>
            <a:picLocks noGrp="1"/>
          </p:cNvPicPr>
          <p:nvPr>
            <p:ph sz="quarter" idx="13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57158" y="2000240"/>
            <a:ext cx="4857784" cy="41434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/>
          <p:cNvPicPr/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357818" y="3786190"/>
            <a:ext cx="3439230" cy="2578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3407293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927669" cy="2009160"/>
          </a:xfrm>
        </p:spPr>
        <p:txBody>
          <a:bodyPr>
            <a:normAutofit fontScale="90000"/>
          </a:bodyPr>
          <a:lstStyle/>
          <a:p>
            <a:pPr marL="0" indent="0" algn="ctr">
              <a:buNone/>
            </a:pPr>
            <a:r>
              <a:rPr lang="ru-RU" sz="2700" b="1" dirty="0" smtClean="0">
                <a:solidFill>
                  <a:srgbClr val="1805A1"/>
                </a:solidFill>
              </a:rPr>
              <a:t>После создания школы естественных наук, в ней были созданы кластеры, которые объединяют кафедры одной специализации естественных наук. </a:t>
            </a:r>
            <a:r>
              <a:rPr lang="ru-RU" b="1" dirty="0" smtClean="0">
                <a:solidFill>
                  <a:srgbClr val="1805A1"/>
                </a:solidFill>
              </a:rPr>
              <a:t/>
            </a:r>
            <a:br>
              <a:rPr lang="ru-RU" b="1" dirty="0" smtClean="0">
                <a:solidFill>
                  <a:srgbClr val="1805A1"/>
                </a:solidFill>
              </a:rPr>
            </a:br>
            <a:endParaRPr lang="ru-RU" b="1" dirty="0">
              <a:solidFill>
                <a:srgbClr val="1805A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3"/>
          </p:nvPr>
        </p:nvSpPr>
        <p:spPr/>
        <p:txBody>
          <a:bodyPr>
            <a:normAutofit fontScale="92500" lnSpcReduction="10000"/>
          </a:bodyPr>
          <a:lstStyle/>
          <a:p>
            <a:endParaRPr lang="ru-RU" sz="2400" dirty="0" smtClean="0">
              <a:solidFill>
                <a:srgbClr val="C00000"/>
              </a:solidFill>
            </a:endParaRPr>
          </a:p>
          <a:p>
            <a:endParaRPr lang="ru-RU" sz="2400" dirty="0" smtClean="0">
              <a:solidFill>
                <a:srgbClr val="C00000"/>
              </a:solidFill>
            </a:endParaRPr>
          </a:p>
          <a:p>
            <a:r>
              <a:rPr lang="ru-RU" sz="2400" b="1" i="1" dirty="0" smtClean="0">
                <a:solidFill>
                  <a:srgbClr val="C00000"/>
                </a:solidFill>
              </a:rPr>
              <a:t>Кластер биологических кафедр</a:t>
            </a:r>
          </a:p>
          <a:p>
            <a:r>
              <a:rPr lang="ru-RU" sz="2400" b="1" i="1" dirty="0" smtClean="0">
                <a:solidFill>
                  <a:srgbClr val="C00000"/>
                </a:solidFill>
              </a:rPr>
              <a:t>Кластер химических кафедр</a:t>
            </a:r>
          </a:p>
          <a:p>
            <a:r>
              <a:rPr lang="ru-RU" sz="2400" b="1" i="1" dirty="0" smtClean="0">
                <a:solidFill>
                  <a:srgbClr val="C00000"/>
                </a:solidFill>
              </a:rPr>
              <a:t>Кластер кафедр наук о Земле</a:t>
            </a:r>
          </a:p>
          <a:p>
            <a:endParaRPr lang="ru-RU" sz="2400" b="1" i="1" dirty="0">
              <a:solidFill>
                <a:srgbClr val="C00000"/>
              </a:solidFill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/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932040" y="260648"/>
            <a:ext cx="3788918" cy="36032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505330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304800" y="1357298"/>
            <a:ext cx="8686800" cy="1571636"/>
          </a:xfrm>
        </p:spPr>
        <p:txBody>
          <a:bodyPr>
            <a:noAutofit/>
          </a:bodyPr>
          <a:lstStyle/>
          <a:p>
            <a:pPr algn="ctr"/>
            <a:endParaRPr lang="ru-RU" sz="2400" b="1" dirty="0">
              <a:solidFill>
                <a:srgbClr val="1805A1"/>
              </a:solidFill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sz="quarter" idx="13"/>
          </p:nvPr>
        </p:nvSpPr>
        <p:spPr>
          <a:xfrm>
            <a:off x="304800" y="285729"/>
            <a:ext cx="8686800" cy="3714776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rgbClr val="1805A1"/>
                </a:solidFill>
              </a:rPr>
              <a:t>Кластер «Науки о Земле» Школы естественных наук ДВФУ является единственным подразделением на Дальнем Востоке, готовящим высококвалифицированных географов, океанологов, гидрологов и метеорологов, обладающих знаниями и умеющих вести исследования в области природы, природных процессов ресурсов, хозяйства, населения этого обширного региона.</a:t>
            </a:r>
          </a:p>
          <a:p>
            <a:endParaRPr lang="ru-RU" dirty="0"/>
          </a:p>
        </p:txBody>
      </p:sp>
      <p:pic>
        <p:nvPicPr>
          <p:cNvPr id="7" name="Рисунок 6"/>
          <p:cNvPicPr/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71472" y="3929066"/>
            <a:ext cx="3000396" cy="23574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/>
          <p:cNvPicPr/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143372" y="3571876"/>
            <a:ext cx="4214842" cy="2857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18062731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500042"/>
            <a:ext cx="8686800" cy="3143272"/>
          </a:xfrm>
        </p:spPr>
        <p:txBody>
          <a:bodyPr>
            <a:normAutofit fontScale="90000"/>
          </a:bodyPr>
          <a:lstStyle/>
          <a:p>
            <a:r>
              <a:rPr lang="ru-RU" sz="2200" b="1" dirty="0" smtClean="0">
                <a:solidFill>
                  <a:srgbClr val="1805A1"/>
                </a:solidFill>
              </a:rPr>
              <a:t>Подготовка специалистов ведется, прежде всего, с учетом уникальности географического положения Дальнего Востока, складывающейся геополитической ситуации в странах Азиатско-Тихоокеанского региона (АТР) и вытекающей из этого потребности в специалистах. Все научные исследования в Кластере, так или иначе, ориентированы на комплексное изучение Мирового океана или отображают притихоокеанское положение региона.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7" name="Содержимое 6"/>
          <p:cNvPicPr>
            <a:picLocks noGrp="1"/>
          </p:cNvPicPr>
          <p:nvPr>
            <p:ph sz="quarter" idx="13"/>
          </p:nvPr>
        </p:nvPicPr>
        <p:blipFill>
          <a:blip r:embed="rId2" cstate="email"/>
          <a:stretch>
            <a:fillRect/>
          </a:stretch>
        </p:blipFill>
        <p:spPr bwMode="auto">
          <a:xfrm>
            <a:off x="4716016" y="3356992"/>
            <a:ext cx="3960440" cy="31438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3"/>
          <p:cNvPicPr/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00034" y="3571876"/>
            <a:ext cx="3786214" cy="29289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40605578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1071546"/>
            <a:ext cx="8686800" cy="2143140"/>
          </a:xfrm>
        </p:spPr>
        <p:txBody>
          <a:bodyPr>
            <a:noAutofit/>
          </a:bodyPr>
          <a:lstStyle/>
          <a:p>
            <a:r>
              <a:rPr lang="ru-RU" sz="2000" b="1" dirty="0" smtClean="0">
                <a:solidFill>
                  <a:srgbClr val="1805A1"/>
                </a:solidFill>
              </a:rPr>
              <a:t>При подготовке особенно много внимания уделяется изучению фундаментальных дисциплин (физики, математики, химии и др.), а также глубокому изучению естественных, социально-экономических и других наук. Выпускники обладают необходимыми знаниями, чтобы вести исследования, которые дают возможность выявить основные закономерности развития природы, ресурсов и социально-экономических объектов; это имеет важное практического значение для дальнейшего хозяйственного освоения районов Дальнего Востока и страны в целом, в том числе решения вопросов природопользования и охраны окружающей среды. </a:t>
            </a:r>
            <a:endParaRPr lang="ru-RU" sz="2000" b="1" dirty="0">
              <a:solidFill>
                <a:srgbClr val="1805A1"/>
              </a:solidFill>
            </a:endParaRPr>
          </a:p>
        </p:txBody>
      </p:sp>
      <p:pic>
        <p:nvPicPr>
          <p:cNvPr id="7" name="Содержимое 6"/>
          <p:cNvPicPr>
            <a:picLocks noGrp="1"/>
          </p:cNvPicPr>
          <p:nvPr>
            <p:ph sz="quarter" idx="13"/>
          </p:nvPr>
        </p:nvPicPr>
        <p:blipFill>
          <a:blip r:embed="rId2" cstate="email"/>
          <a:stretch>
            <a:fillRect/>
          </a:stretch>
        </p:blipFill>
        <p:spPr bwMode="auto">
          <a:xfrm>
            <a:off x="1331640" y="4365104"/>
            <a:ext cx="3240360" cy="22322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3734731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154304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600" b="1" dirty="0" smtClean="0">
                <a:solidFill>
                  <a:srgbClr val="1805A1"/>
                </a:solidFill>
              </a:rPr>
              <a:t>ИРКУТСКИЙ ГЕОЛОГОРАЗВЕДОЧНЫЙ ТЕХНИКУМ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3"/>
          </p:nvPr>
        </p:nvSpPr>
        <p:spPr>
          <a:xfrm>
            <a:off x="683568" y="1916832"/>
            <a:ext cx="7776864" cy="2664296"/>
          </a:xfrm>
        </p:spPr>
        <p:txBody>
          <a:bodyPr>
            <a:normAutofit fontScale="92500" lnSpcReduction="10000"/>
          </a:bodyPr>
          <a:lstStyle/>
          <a:p>
            <a:r>
              <a:rPr lang="ru-RU" sz="2000" b="1" dirty="0" smtClean="0">
                <a:solidFill>
                  <a:srgbClr val="1805A1"/>
                </a:solidFill>
              </a:rPr>
              <a:t>Государственное образовательное учреждение среднего профессионального образования Иркутский геологоразведочный техникум создан в 1953 году</a:t>
            </a:r>
          </a:p>
          <a:p>
            <a:r>
              <a:rPr lang="ru-RU" sz="2000" b="1" dirty="0" smtClean="0">
                <a:solidFill>
                  <a:srgbClr val="1805A1"/>
                </a:solidFill>
              </a:rPr>
              <a:t>Геология – приоритетная, стратегически ведущая отрасль российской экономики, вдвойне приятно осознавать, что на протяжении 55 лет Иркутский геологоразведочный техникум стоит в авангарде подготовки грамотных специалистов для геологии. Это единственный геологоразведочный техникум на территории от Урала до Дальнего Востока.</a:t>
            </a:r>
          </a:p>
          <a:p>
            <a:endParaRPr lang="ru-RU" dirty="0"/>
          </a:p>
        </p:txBody>
      </p:sp>
      <p:pic>
        <p:nvPicPr>
          <p:cNvPr id="4" name="Рисунок 3"/>
          <p:cNvPicPr/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857620" y="4357694"/>
            <a:ext cx="4214842" cy="2286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30490327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9593" y="476672"/>
            <a:ext cx="7406208" cy="1296144"/>
          </a:xfrm>
        </p:spPr>
        <p:txBody>
          <a:bodyPr>
            <a:normAutofit fontScale="90000"/>
          </a:bodyPr>
          <a:lstStyle/>
          <a:p>
            <a:pPr algn="l"/>
            <a:r>
              <a:rPr lang="ru-RU" sz="2400" b="1" dirty="0" smtClean="0">
                <a:solidFill>
                  <a:srgbClr val="1805A1"/>
                </a:solidFill>
              </a:rPr>
              <a:t>В техникуме реализуются профессиональные образовательные программы по специальностям:</a:t>
            </a:r>
            <a:r>
              <a:rPr lang="ru-RU" sz="2800" b="1" dirty="0" smtClean="0">
                <a:solidFill>
                  <a:srgbClr val="1805A1"/>
                </a:solidFill>
              </a:rPr>
              <a:t/>
            </a:r>
            <a:br>
              <a:rPr lang="ru-RU" sz="2800" b="1" dirty="0" smtClean="0">
                <a:solidFill>
                  <a:srgbClr val="1805A1"/>
                </a:solidFill>
              </a:rPr>
            </a:br>
            <a:endParaRPr lang="ru-RU" sz="2800" b="1" dirty="0">
              <a:solidFill>
                <a:srgbClr val="1805A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3"/>
          </p:nvPr>
        </p:nvSpPr>
        <p:spPr>
          <a:xfrm>
            <a:off x="827584" y="1484784"/>
            <a:ext cx="4032447" cy="4536503"/>
          </a:xfrm>
        </p:spPr>
        <p:txBody>
          <a:bodyPr>
            <a:noAutofit/>
          </a:bodyPr>
          <a:lstStyle/>
          <a:p>
            <a:pPr>
              <a:buFont typeface="Arial" pitchFamily="34" charset="0"/>
              <a:buChar char="•"/>
            </a:pPr>
            <a:r>
              <a:rPr lang="ru-RU" sz="1050" b="1" i="1" dirty="0" smtClean="0">
                <a:solidFill>
                  <a:srgbClr val="0070C0"/>
                </a:solidFill>
              </a:rPr>
              <a:t>* </a:t>
            </a:r>
            <a:r>
              <a:rPr lang="ru-RU" sz="1400" b="1" i="1" dirty="0" smtClean="0">
                <a:solidFill>
                  <a:srgbClr val="0070C0"/>
                </a:solidFill>
              </a:rPr>
              <a:t>Геологическая съемка и поиски месторождений полезных ископаемых</a:t>
            </a:r>
          </a:p>
          <a:p>
            <a:pPr>
              <a:buFont typeface="Arial" pitchFamily="34" charset="0"/>
              <a:buChar char="•"/>
            </a:pPr>
            <a:r>
              <a:rPr lang="ru-RU" sz="1400" b="1" i="1" dirty="0" smtClean="0">
                <a:solidFill>
                  <a:srgbClr val="0070C0"/>
                </a:solidFill>
              </a:rPr>
              <a:t> </a:t>
            </a:r>
          </a:p>
          <a:p>
            <a:pPr>
              <a:buFont typeface="Arial" pitchFamily="34" charset="0"/>
              <a:buChar char="•"/>
            </a:pPr>
            <a:r>
              <a:rPr lang="ru-RU" sz="1400" b="1" i="1" dirty="0" smtClean="0">
                <a:solidFill>
                  <a:srgbClr val="0070C0"/>
                </a:solidFill>
              </a:rPr>
              <a:t>* Геофизические методы поисков и разведки месторождений полезных ископаемых</a:t>
            </a:r>
          </a:p>
          <a:p>
            <a:pPr>
              <a:buFont typeface="Arial" pitchFamily="34" charset="0"/>
              <a:buChar char="•"/>
            </a:pPr>
            <a:r>
              <a:rPr lang="ru-RU" sz="1400" b="1" i="1" dirty="0" smtClean="0">
                <a:solidFill>
                  <a:srgbClr val="0070C0"/>
                </a:solidFill>
              </a:rPr>
              <a:t> </a:t>
            </a:r>
          </a:p>
          <a:p>
            <a:pPr>
              <a:buFont typeface="Arial" pitchFamily="34" charset="0"/>
              <a:buChar char="•"/>
            </a:pPr>
            <a:r>
              <a:rPr lang="ru-RU" sz="1400" b="1" i="1" dirty="0" smtClean="0">
                <a:solidFill>
                  <a:srgbClr val="0070C0"/>
                </a:solidFill>
              </a:rPr>
              <a:t>* Гидрогеология и инженерная геология</a:t>
            </a:r>
          </a:p>
          <a:p>
            <a:pPr>
              <a:buFont typeface="Arial" pitchFamily="34" charset="0"/>
              <a:buChar char="•"/>
            </a:pPr>
            <a:r>
              <a:rPr lang="ru-RU" sz="1400" b="1" i="1" dirty="0" smtClean="0">
                <a:solidFill>
                  <a:srgbClr val="0070C0"/>
                </a:solidFill>
              </a:rPr>
              <a:t> </a:t>
            </a:r>
          </a:p>
          <a:p>
            <a:pPr>
              <a:buFont typeface="Arial" pitchFamily="34" charset="0"/>
              <a:buChar char="•"/>
            </a:pPr>
            <a:r>
              <a:rPr lang="ru-RU" sz="1400" b="1" i="1" dirty="0" smtClean="0">
                <a:solidFill>
                  <a:srgbClr val="0070C0"/>
                </a:solidFill>
              </a:rPr>
              <a:t>* Технология и техника разведки месторождений полезных ископаемых</a:t>
            </a:r>
          </a:p>
          <a:p>
            <a:pPr>
              <a:buFont typeface="Arial" pitchFamily="34" charset="0"/>
              <a:buChar char="•"/>
            </a:pPr>
            <a:r>
              <a:rPr lang="ru-RU" sz="1400" b="1" i="1" dirty="0" smtClean="0">
                <a:solidFill>
                  <a:srgbClr val="0070C0"/>
                </a:solidFill>
              </a:rPr>
              <a:t> </a:t>
            </a:r>
          </a:p>
          <a:p>
            <a:pPr>
              <a:buFont typeface="Arial" pitchFamily="34" charset="0"/>
              <a:buChar char="•"/>
            </a:pPr>
            <a:r>
              <a:rPr lang="ru-RU" sz="1400" b="1" i="1" dirty="0" smtClean="0">
                <a:solidFill>
                  <a:srgbClr val="0070C0"/>
                </a:solidFill>
              </a:rPr>
              <a:t>* Прикладная геодезия</a:t>
            </a:r>
          </a:p>
          <a:p>
            <a:pPr>
              <a:buFont typeface="Arial" pitchFamily="34" charset="0"/>
              <a:buChar char="•"/>
            </a:pPr>
            <a:r>
              <a:rPr lang="ru-RU" sz="1400" b="1" i="1" dirty="0" smtClean="0">
                <a:solidFill>
                  <a:srgbClr val="0070C0"/>
                </a:solidFill>
              </a:rPr>
              <a:t> </a:t>
            </a:r>
          </a:p>
          <a:p>
            <a:pPr>
              <a:buFont typeface="Arial" pitchFamily="34" charset="0"/>
              <a:buChar char="•"/>
            </a:pPr>
            <a:r>
              <a:rPr lang="ru-RU" sz="1400" b="1" i="1" dirty="0" smtClean="0">
                <a:solidFill>
                  <a:srgbClr val="0070C0"/>
                </a:solidFill>
              </a:rPr>
              <a:t>* Охрана окружающей среды и рациональное использование природных ресурсов</a:t>
            </a:r>
          </a:p>
          <a:p>
            <a:endParaRPr lang="ru-RU" sz="800" dirty="0">
              <a:solidFill>
                <a:srgbClr val="0070C0"/>
              </a:solidFill>
            </a:endParaRPr>
          </a:p>
        </p:txBody>
      </p:sp>
      <p:pic>
        <p:nvPicPr>
          <p:cNvPr id="5" name="Содержимое 4"/>
          <p:cNvPicPr>
            <a:picLocks noGrp="1"/>
          </p:cNvPicPr>
          <p:nvPr>
            <p:ph sz="quarter" idx="14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857752" y="1500175"/>
            <a:ext cx="3786214" cy="42148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33329651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1685916"/>
          </a:xfrm>
        </p:spPr>
        <p:txBody>
          <a:bodyPr>
            <a:noAutofit/>
          </a:bodyPr>
          <a:lstStyle/>
          <a:p>
            <a:r>
              <a:rPr lang="ru-RU" sz="2400" b="1" dirty="0" smtClean="0">
                <a:solidFill>
                  <a:srgbClr val="1805A1"/>
                </a:solidFill>
              </a:rPr>
              <a:t>Выпускники техникума работают сегодня во всех без исключения геологоразведочных организациях Восточной Сибири и Дальнего Востока.</a:t>
            </a:r>
            <a:br>
              <a:rPr lang="ru-RU" sz="2400" b="1" dirty="0" smtClean="0">
                <a:solidFill>
                  <a:srgbClr val="1805A1"/>
                </a:solidFill>
              </a:rPr>
            </a:br>
            <a:endParaRPr lang="ru-RU" sz="2400" b="1" dirty="0">
              <a:solidFill>
                <a:srgbClr val="1805A1"/>
              </a:solidFill>
            </a:endParaRPr>
          </a:p>
        </p:txBody>
      </p:sp>
      <p:pic>
        <p:nvPicPr>
          <p:cNvPr id="5" name="Содержимое 4"/>
          <p:cNvPicPr>
            <a:picLocks noGrp="1"/>
          </p:cNvPicPr>
          <p:nvPr>
            <p:ph sz="quarter" idx="13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85720" y="1857364"/>
            <a:ext cx="4071966" cy="42148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Содержимое 5"/>
          <p:cNvPicPr>
            <a:picLocks noGrp="1"/>
          </p:cNvPicPr>
          <p:nvPr>
            <p:ph sz="quarter" idx="14"/>
          </p:nvPr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000628" y="1928802"/>
            <a:ext cx="2928958" cy="20717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/>
          <p:cNvPicPr/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5357818" y="4071942"/>
            <a:ext cx="2857520" cy="23615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1905603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02634"/>
          </a:xfrm>
        </p:spPr>
        <p:txBody>
          <a:bodyPr>
            <a:normAutofit/>
          </a:bodyPr>
          <a:lstStyle/>
          <a:p>
            <a:pPr algn="l"/>
            <a:r>
              <a:rPr lang="ru-RU" sz="3600" u="sng" dirty="0" smtClean="0">
                <a:solidFill>
                  <a:schemeClr val="tx1"/>
                </a:solidFill>
                <a:effectLst/>
              </a:rPr>
              <a:t>Гипотеза</a:t>
            </a:r>
            <a:r>
              <a:rPr lang="ru-RU" sz="3600" dirty="0" smtClean="0">
                <a:solidFill>
                  <a:schemeClr val="tx1"/>
                </a:solidFill>
                <a:effectLst/>
              </a:rPr>
              <a:t>: Действительно  </a:t>
            </a:r>
            <a:r>
              <a:rPr lang="ru-RU" sz="3600" dirty="0">
                <a:solidFill>
                  <a:schemeClr val="tx1"/>
                </a:solidFill>
                <a:effectLst/>
              </a:rPr>
              <a:t>ли знания, полученные на уроках географии и биологии, внеклассных мероприятиях, экскурсиях, элективных </a:t>
            </a:r>
            <a:r>
              <a:rPr lang="ru-RU" sz="3600" dirty="0" smtClean="0">
                <a:solidFill>
                  <a:schemeClr val="tx1"/>
                </a:solidFill>
                <a:effectLst/>
              </a:rPr>
              <a:t>курсах, </a:t>
            </a:r>
            <a:r>
              <a:rPr lang="ru-RU" sz="3600" dirty="0">
                <a:solidFill>
                  <a:schemeClr val="tx1"/>
                </a:solidFill>
                <a:effectLst/>
              </a:rPr>
              <a:t>нужны вам в будущей профессии? </a:t>
            </a:r>
            <a:endParaRPr lang="ru-RU" sz="36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100731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1257288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rgbClr val="1805A1"/>
                </a:solidFill>
              </a:rPr>
              <a:t>Бюджетное учреждение </a:t>
            </a:r>
            <a:br>
              <a:rPr lang="ru-RU" b="1" dirty="0" smtClean="0">
                <a:solidFill>
                  <a:srgbClr val="1805A1"/>
                </a:solidFill>
              </a:rPr>
            </a:br>
            <a:r>
              <a:rPr lang="ru-RU" b="1" dirty="0" smtClean="0">
                <a:solidFill>
                  <a:srgbClr val="1805A1"/>
                </a:solidFill>
              </a:rPr>
              <a:t>"Горно-геологический техникум"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3"/>
          </p:nvPr>
        </p:nvSpPr>
        <p:spPr>
          <a:xfrm>
            <a:off x="611561" y="2492896"/>
            <a:ext cx="3672408" cy="3384375"/>
          </a:xfrm>
        </p:spPr>
        <p:txBody>
          <a:bodyPr>
            <a:normAutofit fontScale="85000" lnSpcReduction="10000"/>
          </a:bodyPr>
          <a:lstStyle/>
          <a:p>
            <a:r>
              <a:rPr lang="ru-RU" sz="2400" b="1" dirty="0" smtClean="0">
                <a:solidFill>
                  <a:srgbClr val="1805A1"/>
                </a:solidFill>
              </a:rPr>
              <a:t>Республика </a:t>
            </a:r>
          </a:p>
          <a:p>
            <a:r>
              <a:rPr lang="ru-RU" sz="2400" b="1" dirty="0" smtClean="0">
                <a:solidFill>
                  <a:srgbClr val="1805A1"/>
                </a:solidFill>
              </a:rPr>
              <a:t>Саха (Якутия), </a:t>
            </a:r>
            <a:r>
              <a:rPr lang="ru-RU" sz="2400" b="1" dirty="0" err="1" smtClean="0">
                <a:solidFill>
                  <a:srgbClr val="1805A1"/>
                </a:solidFill>
              </a:rPr>
              <a:t>Томпонский</a:t>
            </a:r>
            <a:r>
              <a:rPr lang="ru-RU" sz="2400" b="1" dirty="0" smtClean="0">
                <a:solidFill>
                  <a:srgbClr val="1805A1"/>
                </a:solidFill>
              </a:rPr>
              <a:t> район, </a:t>
            </a:r>
          </a:p>
          <a:p>
            <a:r>
              <a:rPr lang="ru-RU" sz="2400" b="1" dirty="0" smtClean="0">
                <a:solidFill>
                  <a:srgbClr val="1805A1"/>
                </a:solidFill>
              </a:rPr>
              <a:t>пос. Хандыга,  </a:t>
            </a:r>
          </a:p>
          <a:p>
            <a:r>
              <a:rPr lang="ru-RU" sz="2400" b="1" dirty="0" smtClean="0">
                <a:solidFill>
                  <a:srgbClr val="1805A1"/>
                </a:solidFill>
              </a:rPr>
              <a:t>улица </a:t>
            </a:r>
            <a:r>
              <a:rPr lang="ru-RU" sz="2400" b="1" dirty="0" err="1" smtClean="0">
                <a:solidFill>
                  <a:srgbClr val="1805A1"/>
                </a:solidFill>
              </a:rPr>
              <a:t>Ойунского</a:t>
            </a:r>
            <a:r>
              <a:rPr lang="ru-RU" sz="2400" b="1" dirty="0" smtClean="0">
                <a:solidFill>
                  <a:srgbClr val="1805A1"/>
                </a:solidFill>
              </a:rPr>
              <a:t>, 2</a:t>
            </a:r>
          </a:p>
          <a:p>
            <a:r>
              <a:rPr lang="ru-RU" sz="2400" b="1" dirty="0" smtClean="0">
                <a:solidFill>
                  <a:srgbClr val="1805A1"/>
                </a:solidFill>
              </a:rPr>
              <a:t>  Трехэтажный учебный корпус расположен на центральной  улице поселка, с прекрасным видом на реку Алдан.</a:t>
            </a:r>
          </a:p>
          <a:p>
            <a:endParaRPr lang="ru-RU" dirty="0"/>
          </a:p>
        </p:txBody>
      </p:sp>
      <p:pic>
        <p:nvPicPr>
          <p:cNvPr id="5" name="Содержимое 4"/>
          <p:cNvPicPr>
            <a:picLocks noGrp="1"/>
          </p:cNvPicPr>
          <p:nvPr>
            <p:ph sz="quarter" idx="14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757119" y="3068960"/>
            <a:ext cx="4357718" cy="32861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6881463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45719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3"/>
          </p:nvPr>
        </p:nvSpPr>
        <p:spPr>
          <a:xfrm>
            <a:off x="304800" y="857232"/>
            <a:ext cx="4191000" cy="5467368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rgbClr val="1805A1"/>
                </a:solidFill>
              </a:rPr>
              <a:t>Бюджетное учреждение </a:t>
            </a:r>
          </a:p>
          <a:p>
            <a:r>
              <a:rPr lang="ru-RU" b="1" dirty="0" smtClean="0">
                <a:solidFill>
                  <a:srgbClr val="1805A1"/>
                </a:solidFill>
              </a:rPr>
              <a:t>«Горно-геологический техникум» приглашает  учиться  с 01 сентября 2011 года по программам начального и среднего профессионального образования по профессиям:</a:t>
            </a:r>
          </a:p>
          <a:p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14"/>
          </p:nvPr>
        </p:nvSpPr>
        <p:spPr>
          <a:xfrm>
            <a:off x="4648200" y="500042"/>
            <a:ext cx="4343400" cy="5824558"/>
          </a:xfrm>
        </p:spPr>
        <p:txBody>
          <a:bodyPr>
            <a:normAutofit/>
          </a:bodyPr>
          <a:lstStyle/>
          <a:p>
            <a:endParaRPr lang="ru-RU" dirty="0" smtClean="0"/>
          </a:p>
          <a:p>
            <a:endParaRPr lang="ru-RU" dirty="0"/>
          </a:p>
          <a:p>
            <a:r>
              <a:rPr lang="ru-RU" dirty="0" smtClean="0"/>
              <a:t> </a:t>
            </a:r>
            <a:r>
              <a:rPr lang="ru-RU" dirty="0" smtClean="0">
                <a:solidFill>
                  <a:srgbClr val="1805A1"/>
                </a:solidFill>
              </a:rPr>
              <a:t>•Прикладная геодезия,</a:t>
            </a:r>
          </a:p>
          <a:p>
            <a:r>
              <a:rPr lang="ru-RU" dirty="0" smtClean="0">
                <a:solidFill>
                  <a:srgbClr val="1805A1"/>
                </a:solidFill>
              </a:rPr>
              <a:t> •Техническая эксплуатация и обслуживание электрического и электромеханического оборудования (горной промышленности).</a:t>
            </a:r>
          </a:p>
          <a:p>
            <a:endParaRPr lang="ru-RU" dirty="0"/>
          </a:p>
        </p:txBody>
      </p:sp>
      <p:pic>
        <p:nvPicPr>
          <p:cNvPr id="7" name="Рисунок 6"/>
          <p:cNvPicPr/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012160" y="4077072"/>
            <a:ext cx="2463165" cy="18453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954307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tx1"/>
                </a:solidFill>
              </a:rPr>
              <a:t>Вывод: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137160" indent="0">
              <a:lnSpc>
                <a:spcPct val="115000"/>
              </a:lnSpc>
              <a:spcAft>
                <a:spcPts val="1000"/>
              </a:spcAft>
              <a:buNone/>
            </a:pPr>
            <a:endParaRPr lang="en-US" b="1" dirty="0" smtClean="0">
              <a:solidFill>
                <a:srgbClr val="000000"/>
              </a:solidFill>
              <a:latin typeface="Arial"/>
              <a:ea typeface="Times New Roman"/>
              <a:cs typeface="Times New Roman"/>
            </a:endParaRPr>
          </a:p>
          <a:p>
            <a:pPr marL="137160" indent="0">
              <a:lnSpc>
                <a:spcPct val="115000"/>
              </a:lnSpc>
              <a:spcAft>
                <a:spcPts val="1000"/>
              </a:spcAft>
              <a:buNone/>
            </a:pPr>
            <a:r>
              <a:rPr lang="ru-RU" b="1" dirty="0" smtClean="0">
                <a:solidFill>
                  <a:srgbClr val="000000"/>
                </a:solidFill>
                <a:latin typeface="Arial"/>
                <a:ea typeface="Times New Roman"/>
                <a:cs typeface="Times New Roman"/>
              </a:rPr>
              <a:t>Действительно</a:t>
            </a:r>
            <a:r>
              <a:rPr lang="ru-RU" b="1" dirty="0">
                <a:solidFill>
                  <a:srgbClr val="000000"/>
                </a:solidFill>
                <a:latin typeface="Arial"/>
                <a:ea typeface="Times New Roman"/>
                <a:cs typeface="Times New Roman"/>
              </a:rPr>
              <a:t>, знания, полученные на уроках естественного цикла   нужны при выборе будущей </a:t>
            </a:r>
            <a:r>
              <a:rPr lang="ru-RU" b="1" dirty="0" smtClean="0">
                <a:solidFill>
                  <a:srgbClr val="000000"/>
                </a:solidFill>
                <a:latin typeface="Arial"/>
                <a:ea typeface="Times New Roman"/>
                <a:cs typeface="Times New Roman"/>
              </a:rPr>
              <a:t>профессии</a:t>
            </a:r>
            <a:r>
              <a:rPr lang="en-US" b="1" dirty="0">
                <a:solidFill>
                  <a:srgbClr val="000000"/>
                </a:solidFill>
                <a:latin typeface="Arial"/>
                <a:ea typeface="Times New Roman"/>
                <a:cs typeface="Times New Roman"/>
              </a:rPr>
              <a:t>.</a:t>
            </a:r>
            <a:endParaRPr lang="ru-RU" sz="2000" dirty="0">
              <a:latin typeface="Calibri"/>
              <a:ea typeface="Calibri"/>
              <a:cs typeface="Times New Roman"/>
            </a:endParaRP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3289" y="5229200"/>
            <a:ext cx="6512511" cy="936104"/>
          </a:xfrm>
        </p:spPr>
        <p:txBody>
          <a:bodyPr/>
          <a:lstStyle/>
          <a:p>
            <a:r>
              <a:rPr lang="ru-RU" dirty="0" smtClean="0">
                <a:solidFill>
                  <a:schemeClr val="tx1"/>
                </a:solidFill>
              </a:rPr>
              <a:t>Заполнить таблицу:</a:t>
            </a:r>
            <a:endParaRPr lang="ru-RU" dirty="0">
              <a:solidFill>
                <a:schemeClr val="tx1"/>
              </a:solidFill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sz="quarter" idx="13"/>
          </p:nvPr>
        </p:nvGraphicFramePr>
        <p:xfrm>
          <a:off x="1143000" y="731838"/>
          <a:ext cx="6400800" cy="390881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00200"/>
                <a:gridCol w="1600200"/>
                <a:gridCol w="1600200"/>
                <a:gridCol w="1600200"/>
              </a:tblGrid>
              <a:tr h="1257296">
                <a:tc>
                  <a:txBody>
                    <a:bodyPr/>
                    <a:lstStyle/>
                    <a:p>
                      <a:pPr algn="ctr"/>
                      <a:endParaRPr kumimoji="0" lang="ru-RU" sz="1800" b="1" kern="1200" dirty="0" smtClean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/>
                      <a:r>
                        <a:rPr kumimoji="0" lang="ru-RU" sz="1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Разделы наук</a:t>
                      </a:r>
                      <a:endParaRPr lang="ru-RU" dirty="0"/>
                    </a:p>
                  </a:txBody>
                  <a:tcPr marL="71120" marR="71120"/>
                </a:tc>
                <a:tc>
                  <a:txBody>
                    <a:bodyPr/>
                    <a:lstStyle/>
                    <a:p>
                      <a:pPr algn="ctr"/>
                      <a:endParaRPr kumimoji="0" lang="ru-RU" sz="1800" b="1" kern="1200" dirty="0" smtClean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/>
                      <a:r>
                        <a:rPr kumimoji="0" lang="ru-RU" sz="1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Профессии</a:t>
                      </a:r>
                      <a:endParaRPr lang="ru-RU" dirty="0"/>
                    </a:p>
                  </a:txBody>
                  <a:tcPr marL="71120" marR="71120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ru-RU" sz="1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Темы и информация в школьных учебниках</a:t>
                      </a:r>
                      <a:endParaRPr lang="ru-RU" dirty="0"/>
                    </a:p>
                  </a:txBody>
                  <a:tcPr marL="71120" marR="71120"/>
                </a:tc>
                <a:tc>
                  <a:txBody>
                    <a:bodyPr/>
                    <a:lstStyle/>
                    <a:p>
                      <a:pPr algn="ctr"/>
                      <a:endParaRPr kumimoji="0" lang="ru-RU" sz="1800" b="1" kern="1200" dirty="0" smtClean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/>
                      <a:r>
                        <a:rPr kumimoji="0" lang="ru-RU" sz="1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Учебные учреждения</a:t>
                      </a:r>
                      <a:endParaRPr lang="ru-RU" dirty="0"/>
                    </a:p>
                  </a:txBody>
                  <a:tcPr marL="71120" marR="71120"/>
                </a:tc>
              </a:tr>
              <a:tr h="265152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71120" marR="71120"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71120" marR="71120"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71120" marR="71120"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71120" marR="71120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3"/>
          </p:nvPr>
        </p:nvSpPr>
        <p:spPr>
          <a:xfrm>
            <a:off x="457200" y="116632"/>
            <a:ext cx="8229600" cy="6192728"/>
          </a:xfrm>
        </p:spPr>
        <p:txBody>
          <a:bodyPr/>
          <a:lstStyle/>
          <a:p>
            <a:pPr>
              <a:buNone/>
            </a:pPr>
            <a:r>
              <a:rPr lang="ru-RU" b="1" u="sng" dirty="0" smtClean="0"/>
              <a:t>Исследование:</a:t>
            </a:r>
            <a:r>
              <a:rPr lang="ru-RU" b="1" dirty="0" smtClean="0"/>
              <a:t> 1</a:t>
            </a:r>
            <a:r>
              <a:rPr lang="ru-RU" dirty="0" smtClean="0"/>
              <a:t>. Какие разделы наук входят в изучение географии и биологии?(1,2, 3 – исследовать  разделы географии; 4,5,6 –исследовать разделы биологии)</a:t>
            </a: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b="1" u="sng" dirty="0" smtClean="0"/>
              <a:t>Задание: </a:t>
            </a:r>
            <a:r>
              <a:rPr lang="ru-RU" b="1" dirty="0" smtClean="0"/>
              <a:t>1.</a:t>
            </a:r>
            <a:r>
              <a:rPr lang="ru-RU" dirty="0" smtClean="0"/>
              <a:t>Используя Интернет - ресурсы, материалы учебников и справочников  найдите разделы  географо-биологических наук. </a:t>
            </a:r>
            <a:endParaRPr lang="ru-RU" dirty="0"/>
          </a:p>
        </p:txBody>
      </p:sp>
      <p:pic>
        <p:nvPicPr>
          <p:cNvPr id="4" name="Рисунок 3" descr="http://www.bluetootheset.ru/xml_my_shop_new/img/301889.jpg"/>
          <p:cNvPicPr/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7500957" y="4679548"/>
            <a:ext cx="1164909" cy="17062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http://www.knigirossii.ru/pictures/3/87/2744292_sbig1.jpg"/>
          <p:cNvPicPr/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20333" y="4670819"/>
            <a:ext cx="1090613" cy="1401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http://www.umnikk.ru/picts/I12630.jpg"/>
          <p:cNvPicPr/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788024" y="4814183"/>
            <a:ext cx="1071570" cy="1571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http://sbooks.ru/images/thumbs/105081323_1.jpg"/>
          <p:cNvPicPr/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2500298" y="4797152"/>
            <a:ext cx="1071570" cy="1571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>
              <a:buNone/>
            </a:pPr>
            <a:r>
              <a:rPr lang="ru-RU" b="1" u="sng" dirty="0" smtClean="0"/>
              <a:t>Исследование </a:t>
            </a:r>
            <a:r>
              <a:rPr lang="ru-RU" b="1" dirty="0" smtClean="0"/>
              <a:t>2</a:t>
            </a:r>
            <a:r>
              <a:rPr lang="ru-RU" dirty="0" smtClean="0"/>
              <a:t>. В каких профессиях используются  знания естественных наук.</a:t>
            </a: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b="1" u="sng" dirty="0" smtClean="0"/>
              <a:t>Задание</a:t>
            </a:r>
            <a:r>
              <a:rPr lang="en-US" b="1" u="sng" dirty="0" smtClean="0"/>
              <a:t> </a:t>
            </a:r>
            <a:r>
              <a:rPr lang="ru-RU" b="1" dirty="0" smtClean="0"/>
              <a:t>2: </a:t>
            </a:r>
            <a:r>
              <a:rPr lang="ru-RU" dirty="0" smtClean="0"/>
              <a:t>Используя ресурсы Интернет и справочную литературу , выясните, какие профессии связаны с науками естественного цикла?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>
              <a:buNone/>
            </a:pPr>
            <a:r>
              <a:rPr lang="ru-RU" b="1" u="sng" dirty="0" smtClean="0"/>
              <a:t>Исследование</a:t>
            </a:r>
            <a:r>
              <a:rPr lang="ru-RU" b="1" dirty="0" smtClean="0"/>
              <a:t> 3</a:t>
            </a:r>
            <a:r>
              <a:rPr lang="ru-RU" dirty="0" smtClean="0"/>
              <a:t>. В каких классах и какие знания, которые вам необходимы для будущей профессии, вы получили?</a:t>
            </a: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b="1" dirty="0" smtClean="0"/>
              <a:t>Задание 3: </a:t>
            </a:r>
            <a:r>
              <a:rPr lang="ru-RU" dirty="0" smtClean="0"/>
              <a:t>Найдите в школьных учебниках  темы или информацию тех знаний, которые нужны при выборе и получении этих профессий.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5020" y="0"/>
            <a:ext cx="5580116" cy="4581128"/>
          </a:xfrm>
        </p:spPr>
        <p:txBody>
          <a:bodyPr>
            <a:normAutofit fontScale="90000"/>
          </a:bodyPr>
          <a:lstStyle/>
          <a:p>
            <a:pPr algn="l"/>
            <a:r>
              <a:rPr lang="ru-RU" sz="2800" dirty="0" smtClean="0">
                <a:solidFill>
                  <a:schemeClr val="tx1"/>
                </a:solidFill>
              </a:rPr>
              <a:t>Флорист </a:t>
            </a:r>
            <a:r>
              <a:rPr lang="ru-RU" sz="2400" dirty="0">
                <a:solidFill>
                  <a:schemeClr val="tx1"/>
                </a:solidFill>
              </a:rPr>
              <a:t>– занимается составлением  букетов из живых и неживых цветов, </a:t>
            </a:r>
            <a:r>
              <a:rPr lang="ru-RU" sz="2400" dirty="0" smtClean="0">
                <a:solidFill>
                  <a:schemeClr val="tx1"/>
                </a:solidFill>
              </a:rPr>
              <a:t>растений;     оформлением </a:t>
            </a:r>
            <a:r>
              <a:rPr lang="ru-RU" sz="2400" dirty="0">
                <a:solidFill>
                  <a:schemeClr val="tx1"/>
                </a:solidFill>
              </a:rPr>
              <a:t>помещений и открытых пространств живыми и неживыми цветами и растениями; </a:t>
            </a:r>
            <a:r>
              <a:rPr lang="ru-RU" sz="2400" dirty="0" smtClean="0">
                <a:solidFill>
                  <a:schemeClr val="tx1"/>
                </a:solidFill>
              </a:rPr>
              <a:t>разведением </a:t>
            </a:r>
            <a:r>
              <a:rPr lang="ru-RU" sz="2400" dirty="0">
                <a:solidFill>
                  <a:schemeClr val="tx1"/>
                </a:solidFill>
              </a:rPr>
              <a:t>и выращивание цветов и декоративных растений; </a:t>
            </a:r>
            <a:r>
              <a:rPr lang="ru-RU" sz="2400" dirty="0" smtClean="0">
                <a:solidFill>
                  <a:schemeClr val="tx1"/>
                </a:solidFill>
              </a:rPr>
              <a:t>украшением </a:t>
            </a:r>
            <a:r>
              <a:rPr lang="ru-RU" sz="2400" dirty="0">
                <a:solidFill>
                  <a:schemeClr val="tx1"/>
                </a:solidFill>
              </a:rPr>
              <a:t>цветами и растениями праздничных, торжественных костюмов, платьев и т.д.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4419" y="764704"/>
            <a:ext cx="2964201" cy="20485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50159" y="4058579"/>
            <a:ext cx="2088232" cy="25675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56996" y="4465907"/>
            <a:ext cx="1960240" cy="2061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638501" y="4395301"/>
            <a:ext cx="2477338" cy="20872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496756" y="4465907"/>
            <a:ext cx="2160240" cy="21602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317244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365</TotalTime>
  <Words>1219</Words>
  <Application>Microsoft Office PowerPoint</Application>
  <PresentationFormat>Экран (4:3)</PresentationFormat>
  <Paragraphs>152</Paragraphs>
  <Slides>42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42</vt:i4>
      </vt:variant>
    </vt:vector>
  </HeadingPairs>
  <TitlesOfParts>
    <vt:vector size="43" baseType="lpstr">
      <vt:lpstr>Воздушный поток</vt:lpstr>
      <vt:lpstr>Тема: «Школьный предмет – основа моей будущей профессии»</vt:lpstr>
      <vt:lpstr>Слайд 2</vt:lpstr>
      <vt:lpstr>Проблема:   Актуальны ли знания, полученные на уроках географии и биологии, при выборе профессий  в современном мире. </vt:lpstr>
      <vt:lpstr>Гипотеза: Действительно  ли знания, полученные на уроках географии и биологии, внеклассных мероприятиях, экскурсиях, элективных курсах, нужны вам в будущей профессии? </vt:lpstr>
      <vt:lpstr>Заполнить таблицу:</vt:lpstr>
      <vt:lpstr>Слайд 6</vt:lpstr>
      <vt:lpstr>Слайд 7</vt:lpstr>
      <vt:lpstr>Слайд 8</vt:lpstr>
      <vt:lpstr>Флорист – занимается составлением  букетов из живых и неживых цветов, растений;     оформлением помещений и открытых пространств живыми и неживыми цветами и растениями; разведением и выращивание цветов и декоративных растений; украшением цветами и растениями праздничных, торжественных костюмов, платьев и т.д.</vt:lpstr>
      <vt:lpstr>Слайд 10</vt:lpstr>
      <vt:lpstr>Слайд 11</vt:lpstr>
      <vt:lpstr>Логопед  - развивает правильную речь ребенка. </vt:lpstr>
      <vt:lpstr>Вулканологи - это особая каста геологов, представители этой профессии знамениты своими прогнозами масштабных вулканических катастроф. </vt:lpstr>
      <vt:lpstr>Слайд 14</vt:lpstr>
      <vt:lpstr>Слайд 15</vt:lpstr>
      <vt:lpstr>Аэролог - специалист в области аэрологии тот, кто проводит наблюдения за процессами, происходящими в свободной атмосфере. </vt:lpstr>
      <vt:lpstr>Слайд 17</vt:lpstr>
      <vt:lpstr>Лесник — работник государственной лесной охраны, штатный сотрудник лесничества.</vt:lpstr>
      <vt:lpstr>За лесником закрепляется лесной обход, ему выдаётся паспорт участка, форменное обмундирование, может выдаваться охотничье оружие. На должность лесника принимаются лица, прошедшие подготовку в лесной школе, колледже, техникуме или на специальных курсах.</vt:lpstr>
      <vt:lpstr>Амурская государственная медицинская академия</vt:lpstr>
      <vt:lpstr>Дальневосточный государственный медицинский университет</vt:lpstr>
      <vt:lpstr>Медико-фармацевтический колледж Дальневосточного государственного медицинского университета (ДВГМУ) </vt:lpstr>
      <vt:lpstr>Благовещенский государственный педагогический университет</vt:lpstr>
      <vt:lpstr>Слайд 24</vt:lpstr>
      <vt:lpstr>Дальневосточный государственный аграрный университет</vt:lpstr>
      <vt:lpstr>Благовещенский техникум физической культуры </vt:lpstr>
      <vt:lpstr>Тихоокеанский государственный университет </vt:lpstr>
      <vt:lpstr>Слайд 28</vt:lpstr>
      <vt:lpstr>Специальности * Земельно - имущественные отношения  *Метеорология  *Радиотехнические информационные системы  *Рациональное использование природохозяйственных      комплексов * Садово-парковое и ландшафтное строительство. </vt:lpstr>
      <vt:lpstr> Квалификационная характеристика выпускника Выпускник должен быть готов к профессиональной деятельности по применению средств и методов наблюдений за состоянием атмосферы в качестве техника на гидрометеорологических станциях, в обсерваториях, управлениях Гидрометеослужбы, научно - исследовательских и других организациях. </vt:lpstr>
      <vt:lpstr>Слайд 31</vt:lpstr>
      <vt:lpstr>Школа естественных наук создана Приказом Ректора ДВФУ № 6 В. В. Миклушевского  от 28 января 2011 года. </vt:lpstr>
      <vt:lpstr>После создания школы естественных наук, в ней были созданы кластеры, которые объединяют кафедры одной специализации естественных наук.  </vt:lpstr>
      <vt:lpstr>Слайд 34</vt:lpstr>
      <vt:lpstr>Подготовка специалистов ведется, прежде всего, с учетом уникальности географического положения Дальнего Востока, складывающейся геополитической ситуации в странах Азиатско-Тихоокеанского региона (АТР) и вытекающей из этого потребности в специалистах. Все научные исследования в Кластере, так или иначе, ориентированы на комплексное изучение Мирового океана или отображают притихоокеанское положение региона. </vt:lpstr>
      <vt:lpstr>При подготовке особенно много внимания уделяется изучению фундаментальных дисциплин (физики, математики, химии и др.), а также глубокому изучению естественных, социально-экономических и других наук. Выпускники обладают необходимыми знаниями, чтобы вести исследования, которые дают возможность выявить основные закономерности развития природы, ресурсов и социально-экономических объектов; это имеет важное практического значение для дальнейшего хозяйственного освоения районов Дальнего Востока и страны в целом, в том числе решения вопросов природопользования и охраны окружающей среды. </vt:lpstr>
      <vt:lpstr>ИРКУТСКИЙ ГЕОЛОГОРАЗВЕДОЧНЫЙ ТЕХНИКУМ </vt:lpstr>
      <vt:lpstr>В техникуме реализуются профессиональные образовательные программы по специальностям: </vt:lpstr>
      <vt:lpstr>Выпускники техникума работают сегодня во всех без исключения геологоразведочных организациях Восточной Сибири и Дальнего Востока. </vt:lpstr>
      <vt:lpstr>Бюджетное учреждение  "Горно-геологический техникум" </vt:lpstr>
      <vt:lpstr>Слайд 41</vt:lpstr>
      <vt:lpstr>Вывод: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</dc:creator>
  <cp:lastModifiedBy>Roman</cp:lastModifiedBy>
  <cp:revision>73</cp:revision>
  <dcterms:created xsi:type="dcterms:W3CDTF">2013-02-03T05:16:04Z</dcterms:created>
  <dcterms:modified xsi:type="dcterms:W3CDTF">2016-04-17T20:04:32Z</dcterms:modified>
</cp:coreProperties>
</file>