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87" r:id="rId3"/>
    <p:sldId id="312" r:id="rId4"/>
    <p:sldId id="313" r:id="rId5"/>
    <p:sldId id="314" r:id="rId6"/>
    <p:sldId id="315" r:id="rId7"/>
    <p:sldId id="320" r:id="rId8"/>
    <p:sldId id="316" r:id="rId9"/>
    <p:sldId id="319" r:id="rId10"/>
    <p:sldId id="317" r:id="rId11"/>
    <p:sldId id="318" r:id="rId12"/>
    <p:sldId id="321" r:id="rId13"/>
    <p:sldId id="322" r:id="rId14"/>
    <p:sldId id="323" r:id="rId15"/>
    <p:sldId id="324" r:id="rId16"/>
    <p:sldId id="325" r:id="rId17"/>
    <p:sldId id="332" r:id="rId18"/>
    <p:sldId id="327" r:id="rId19"/>
    <p:sldId id="331" r:id="rId20"/>
    <p:sldId id="328" r:id="rId21"/>
    <p:sldId id="330" r:id="rId22"/>
    <p:sldId id="32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800080"/>
    <a:srgbClr val="0000FF"/>
    <a:srgbClr val="CC00FF"/>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94"/>
    </p:cViewPr>
  </p:sorterViewPr>
  <p:notesViewPr>
    <p:cSldViewPr>
      <p:cViewPr varScale="1">
        <p:scale>
          <a:sx n="41" d="100"/>
          <a:sy n="41" d="100"/>
        </p:scale>
        <p:origin x="-2347"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98E8B-BC92-4D4D-9C4F-76D282B3E7F9}" type="datetimeFigureOut">
              <a:rPr lang="ru-RU" smtClean="0"/>
              <a:pPr/>
              <a:t>28.01.2016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9BD74-8ADA-44FE-9FCF-DE01D8B7F51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2E9BD74-8ADA-44FE-9FCF-DE01D8B7F51D}"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2E9BD74-8ADA-44FE-9FCF-DE01D8B7F51D}"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86F9E97-422C-4F3B-885F-06D04C17B6CE}" type="datetime1">
              <a:rPr lang="ru-RU" smtClean="0"/>
              <a:pPr/>
              <a:t>28.01.2016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2E18BFF-A209-4B8E-BC9C-802098B188F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42B555-6036-468F-922B-1E08B8D82224}" type="datetime1">
              <a:rPr lang="ru-RU" smtClean="0"/>
              <a:pPr/>
              <a:t>28.01.2016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4E7F482D-2DAF-4AAA-8A3E-40AB38F0D49D}" type="datetime1">
              <a:rPr lang="ru-RU" smtClean="0"/>
              <a:pPr/>
              <a:t>28.01.2016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2E18BFF-A209-4B8E-BC9C-802098B188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7103AF8-45F3-4976-8DA1-CA9F64834946}" type="datetime1">
              <a:rPr lang="ru-RU" smtClean="0"/>
              <a:pPr/>
              <a:t>28.01.2016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2391CF-5AB9-420E-9811-4BBB0EA798DE}" type="datetime1">
              <a:rPr lang="ru-RU" smtClean="0"/>
              <a:pPr/>
              <a:t>28.01.2016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2E18BFF-A209-4B8E-BC9C-802098B188F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466F26A-4243-467F-9EA0-EF14C83AD256}" type="datetime1">
              <a:rPr lang="ru-RU" smtClean="0"/>
              <a:pPr/>
              <a:t>28.01.2016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9543BDF-613B-4922-9C30-BB23DCF650A6}" type="datetime1">
              <a:rPr lang="ru-RU" smtClean="0"/>
              <a:pPr/>
              <a:t>28.01.2016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5E1C92-F41C-499D-B53C-1A2FAA998F65}" type="datetime1">
              <a:rPr lang="ru-RU" smtClean="0"/>
              <a:pPr/>
              <a:t>28.01.2016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61BF290-4439-42B4-97A5-AE7E9E248765}" type="datetime1">
              <a:rPr lang="ru-RU" smtClean="0"/>
              <a:pPr/>
              <a:t>28.01.2016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6EBA502-2180-4537-8E3E-667FC215F979}" type="datetime1">
              <a:rPr lang="ru-RU" smtClean="0"/>
              <a:pPr/>
              <a:t>28.01.2016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2E18BFF-A209-4B8E-BC9C-802098B188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A33C050-6945-44E7-AB24-938773D39678}" type="datetime1">
              <a:rPr lang="ru-RU" smtClean="0"/>
              <a:pPr/>
              <a:t>28.01.2016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2E18BFF-A209-4B8E-BC9C-802098B188F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7BA4A71-9804-4F16-AC58-56853BE38922}" type="datetime1">
              <a:rPr lang="ru-RU" smtClean="0"/>
              <a:pPr/>
              <a:t>28.01.2016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2E18BFF-A209-4B8E-BC9C-802098B188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javascript:void(0)" TargetMode="External"/><Relationship Id="rId7" Type="http://schemas.openxmlformats.org/officeDocument/2006/relationships/hyperlink" Target="http://tverru.ru/images/arcitect/IMG_9774.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commons.wikimedia.org/wiki/File:Tver_seminary1.jpg?uselang=ru"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394316"/>
          </a:xfrm>
        </p:spPr>
        <p:txBody>
          <a:bodyPr>
            <a:normAutofit/>
          </a:bodyPr>
          <a:lstStyle/>
          <a:p>
            <a:pPr algn="ctr"/>
            <a:r>
              <a:rPr lang="ru-RU" sz="1600" dirty="0" smtClean="0">
                <a:solidFill>
                  <a:srgbClr val="800080"/>
                </a:solidFill>
                <a:latin typeface="Times New Roman" pitchFamily="18" charset="0"/>
                <a:cs typeface="Times New Roman" pitchFamily="18" charset="0"/>
              </a:rPr>
              <a:t>  </a:t>
            </a:r>
            <a:endParaRPr lang="ru-RU" sz="1600" dirty="0">
              <a:solidFill>
                <a:srgbClr val="800080"/>
              </a:solidFill>
              <a:latin typeface="Times New Roman" pitchFamily="18" charset="0"/>
              <a:cs typeface="Times New Roman" pitchFamily="18" charset="0"/>
            </a:endParaRPr>
          </a:p>
        </p:txBody>
      </p:sp>
      <p:sp>
        <p:nvSpPr>
          <p:cNvPr id="5" name="Содержимое 4"/>
          <p:cNvSpPr>
            <a:spLocks noGrp="1"/>
          </p:cNvSpPr>
          <p:nvPr>
            <p:ph idx="1"/>
          </p:nvPr>
        </p:nvSpPr>
        <p:spPr>
          <a:xfrm>
            <a:off x="285720" y="785794"/>
            <a:ext cx="7643866" cy="5929354"/>
          </a:xfrm>
          <a:ln>
            <a:noFill/>
          </a:ln>
        </p:spPr>
        <p:txBody>
          <a:bodyPr>
            <a:normAutofit/>
          </a:bodyPr>
          <a:lstStyle/>
          <a:p>
            <a:pPr algn="ctr">
              <a:buNone/>
            </a:pPr>
            <a:endParaRPr lang="ru-RU" sz="4000" dirty="0" smtClean="0">
              <a:solidFill>
                <a:srgbClr val="FF0000"/>
              </a:solidFill>
            </a:endParaRPr>
          </a:p>
          <a:p>
            <a:pPr algn="ctr">
              <a:buNone/>
            </a:pPr>
            <a:endParaRPr lang="ru-RU" sz="4000" dirty="0" smtClean="0">
              <a:ln>
                <a:solidFill>
                  <a:srgbClr val="00B050"/>
                </a:solidFill>
              </a:ln>
              <a:solidFill>
                <a:srgbClr val="FF0000"/>
              </a:solidFill>
            </a:endParaRPr>
          </a:p>
          <a:p>
            <a:pPr algn="ctr">
              <a:buNone/>
            </a:pPr>
            <a:r>
              <a:rPr lang="ru-RU" sz="4000" dirty="0" smtClean="0">
                <a:ln>
                  <a:solidFill>
                    <a:srgbClr val="00B050"/>
                  </a:solidFill>
                </a:ln>
                <a:solidFill>
                  <a:srgbClr val="FF0000"/>
                </a:solidFill>
              </a:rPr>
              <a:t> </a:t>
            </a:r>
            <a:r>
              <a:rPr lang="ru-RU"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Загадка Менделеева</a:t>
            </a:r>
            <a:endParaRPr lang="ru-RU"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buNone/>
            </a:pPr>
            <a:r>
              <a:rPr lang="ru-RU" sz="4000" dirty="0" smtClean="0">
                <a:solidFill>
                  <a:srgbClr val="FF0000"/>
                </a:solidFill>
              </a:rPr>
              <a:t>          </a:t>
            </a:r>
            <a:r>
              <a:rPr lang="ru-RU" sz="4000" dirty="0" err="1" smtClean="0">
                <a:solidFill>
                  <a:srgbClr val="FF0000"/>
                </a:solidFill>
              </a:rPr>
              <a:t>квест-экскурсия</a:t>
            </a:r>
            <a:endParaRPr lang="ru-RU" sz="4000" dirty="0" smtClean="0">
              <a:solidFill>
                <a:srgbClr val="FF0000"/>
              </a:solidFill>
            </a:endParaRPr>
          </a:p>
          <a:p>
            <a:pPr algn="ctr">
              <a:buNone/>
            </a:pPr>
            <a:r>
              <a:rPr lang="ru-RU" sz="2400" b="1" dirty="0" smtClean="0">
                <a:latin typeface="Monotype Corsiva" pitchFamily="66" charset="0"/>
              </a:rPr>
              <a:t>                                                                                                                       Учитель химии МОУ СОШ №15 города Твери                  </a:t>
            </a:r>
            <a:r>
              <a:rPr lang="ru-RU" sz="2400" b="1" dirty="0" err="1" smtClean="0">
                <a:latin typeface="Monotype Corsiva" pitchFamily="66" charset="0"/>
              </a:rPr>
              <a:t>Ефременкова</a:t>
            </a:r>
            <a:r>
              <a:rPr lang="ru-RU" sz="2400" b="1" dirty="0" smtClean="0">
                <a:latin typeface="Monotype Corsiva" pitchFamily="66" charset="0"/>
              </a:rPr>
              <a:t>  Наталья  Васильевна</a:t>
            </a:r>
          </a:p>
          <a:p>
            <a:pPr>
              <a:buNone/>
            </a:pPr>
            <a:r>
              <a:rPr lang="ru-RU" sz="2400" b="1" dirty="0" smtClean="0">
                <a:latin typeface="Monotype Corsiva" pitchFamily="66" charset="0"/>
              </a:rPr>
              <a:t>                                     №299 -269 -469</a:t>
            </a:r>
            <a:endParaRPr lang="ru-RU" sz="2400" b="1" dirty="0" smtClean="0">
              <a:latin typeface="Monotype Corsiva" pitchFamily="66" charset="0"/>
            </a:endParaRPr>
          </a:p>
          <a:p>
            <a:pPr>
              <a:buNone/>
            </a:pPr>
            <a:endParaRPr lang="ru-RU" sz="2400" b="1" dirty="0" smtClean="0">
              <a:latin typeface="Monotype Corsiva" pitchFamily="66" charset="0"/>
            </a:endParaRPr>
          </a:p>
          <a:p>
            <a:pPr>
              <a:buNone/>
            </a:pPr>
            <a:r>
              <a:rPr lang="ru-RU" sz="2400" b="1" dirty="0" smtClean="0">
                <a:latin typeface="Monotype Corsiva" pitchFamily="66" charset="0"/>
              </a:rPr>
              <a:t>                                           </a:t>
            </a:r>
            <a:r>
              <a:rPr lang="ru-RU" sz="2400" b="1" dirty="0" smtClean="0">
                <a:latin typeface="Monotype Corsiva" pitchFamily="66" charset="0"/>
              </a:rPr>
              <a:t>2016 год</a:t>
            </a:r>
            <a:endParaRPr lang="ru-RU" sz="2400" b="1" dirty="0">
              <a:latin typeface="Monotype Corsiva" pitchFamily="66" charset="0"/>
            </a:endParaRPr>
          </a:p>
        </p:txBody>
      </p:sp>
      <p:sp>
        <p:nvSpPr>
          <p:cNvPr id="6" name="Номер слайда 5"/>
          <p:cNvSpPr>
            <a:spLocks noGrp="1"/>
          </p:cNvSpPr>
          <p:nvPr>
            <p:ph type="sldNum" sz="quarter" idx="12"/>
          </p:nvPr>
        </p:nvSpPr>
        <p:spPr>
          <a:xfrm>
            <a:off x="8358214" y="6357958"/>
            <a:ext cx="588336" cy="301752"/>
          </a:xfrm>
        </p:spPr>
        <p:txBody>
          <a:bodyPr/>
          <a:lstStyle/>
          <a:p>
            <a:fld id="{A2E18BFF-A209-4B8E-BC9C-802098B188F4}" type="slidenum">
              <a:rPr lang="ru-RU" smtClean="0">
                <a:solidFill>
                  <a:schemeClr val="tx1"/>
                </a:solidFill>
              </a:rPr>
              <a:pPr/>
              <a:t>1</a:t>
            </a:fld>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040"/>
            <a:ext cx="7156648" cy="444664"/>
          </a:xfrm>
        </p:spPr>
        <p:txBody>
          <a:bodyPr>
            <a:normAutofit fontScale="90000"/>
          </a:bodyPr>
          <a:lstStyle/>
          <a:p>
            <a:r>
              <a:rPr lang="ru-RU" dirty="0" smtClean="0"/>
              <a:t>          Загадка вторая </a:t>
            </a:r>
            <a:endParaRPr lang="ru-RU" dirty="0"/>
          </a:p>
        </p:txBody>
      </p:sp>
      <p:sp>
        <p:nvSpPr>
          <p:cNvPr id="3" name="Содержимое 2"/>
          <p:cNvSpPr>
            <a:spLocks noGrp="1"/>
          </p:cNvSpPr>
          <p:nvPr>
            <p:ph idx="1"/>
          </p:nvPr>
        </p:nvSpPr>
        <p:spPr>
          <a:xfrm>
            <a:off x="251520" y="764704"/>
            <a:ext cx="7704856" cy="5691032"/>
          </a:xfrm>
        </p:spPr>
        <p:txBody>
          <a:bodyPr>
            <a:normAutofit fontScale="92500"/>
          </a:bodyPr>
          <a:lstStyle/>
          <a:p>
            <a:endParaRPr lang="ru-RU" b="1" i="1" dirty="0" smtClean="0"/>
          </a:p>
          <a:p>
            <a:pPr>
              <a:buNone/>
            </a:pPr>
            <a:r>
              <a:rPr lang="ru-RU" b="1" i="1" dirty="0" smtClean="0"/>
              <a:t>             </a:t>
            </a:r>
            <a:r>
              <a:rPr lang="ru-RU" b="1" i="1" dirty="0" smtClean="0">
                <a:latin typeface="Times New Roman" pitchFamily="18" charset="0"/>
                <a:cs typeface="Times New Roman" pitchFamily="18" charset="0"/>
              </a:rPr>
              <a:t>Возможны дополнительные вопросы:</a:t>
            </a:r>
          </a:p>
          <a:p>
            <a:r>
              <a:rPr lang="ru-RU" b="1" i="1" dirty="0" smtClean="0">
                <a:latin typeface="Times New Roman" pitchFamily="18" charset="0"/>
                <a:cs typeface="Times New Roman" pitchFamily="18" charset="0"/>
              </a:rPr>
              <a:t>Вопрос 4</a:t>
            </a:r>
            <a:r>
              <a:rPr lang="ru-RU" b="1" u="sng" dirty="0" smtClean="0">
                <a:latin typeface="Times New Roman" pitchFamily="18" charset="0"/>
                <a:cs typeface="Times New Roman" pitchFamily="18" charset="0"/>
              </a:rPr>
              <a:t>. Назовите любимых писателей Д.И.Менделеева. (по 1 баллу) (</a:t>
            </a:r>
            <a:r>
              <a:rPr lang="ru-RU" b="1" dirty="0" smtClean="0">
                <a:latin typeface="Times New Roman" pitchFamily="18" charset="0"/>
                <a:cs typeface="Times New Roman" pitchFamily="18" charset="0"/>
              </a:rPr>
              <a:t>Николай Васильевич Гоголь, Виктор Гюго, </a:t>
            </a:r>
            <a:r>
              <a:rPr lang="ru-RU" b="1" dirty="0" err="1" smtClean="0">
                <a:latin typeface="Times New Roman" pitchFamily="18" charset="0"/>
                <a:cs typeface="Times New Roman" pitchFamily="18" charset="0"/>
              </a:rPr>
              <a:t>Жюль</a:t>
            </a:r>
            <a:r>
              <a:rPr lang="ru-RU" b="1" dirty="0" smtClean="0">
                <a:latin typeface="Times New Roman" pitchFamily="18" charset="0"/>
                <a:cs typeface="Times New Roman" pitchFamily="18" charset="0"/>
              </a:rPr>
              <a:t> Верн)</a:t>
            </a:r>
          </a:p>
          <a:p>
            <a:pPr>
              <a:buNone/>
            </a:pPr>
            <a:r>
              <a:rPr lang="ru-RU" b="1"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Вопрос 5</a:t>
            </a:r>
            <a:r>
              <a:rPr lang="ru-RU" b="1" u="sng" dirty="0" smtClean="0">
                <a:latin typeface="Times New Roman" pitchFamily="18" charset="0"/>
                <a:cs typeface="Times New Roman" pitchFamily="18" charset="0"/>
              </a:rPr>
              <a:t>. Любимые поэты великого химика?</a:t>
            </a:r>
            <a:r>
              <a:rPr lang="ru-RU" b="1" dirty="0" smtClean="0">
                <a:latin typeface="Times New Roman" pitchFamily="18" charset="0"/>
                <a:cs typeface="Times New Roman" pitchFamily="18" charset="0"/>
              </a:rPr>
              <a:t> (по 1 баллу)     ( Александр Сергеевич Пушкин, Аполлон Николаевич Майков, Федор Иванович Тютчев, Джордж Гордон Байрон, Фридрих Шиллер, Уильям Шекспир)</a:t>
            </a:r>
          </a:p>
          <a:p>
            <a:pPr>
              <a:buNone/>
            </a:pPr>
            <a:r>
              <a:rPr lang="ru-RU" b="1"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Подводим итоги, вручаем буквы (ЛН) и  ориентир – листок нотной бумаги. Подсказка - скрипка </a:t>
            </a: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040"/>
            <a:ext cx="7272808" cy="3469000"/>
          </a:xfrm>
        </p:spPr>
        <p:txBody>
          <a:bodyPr>
            <a:normAutofit/>
          </a:bodyPr>
          <a:lstStyle/>
          <a:p>
            <a:endParaRPr lang="ru-RU" dirty="0"/>
          </a:p>
        </p:txBody>
      </p:sp>
      <p:sp>
        <p:nvSpPr>
          <p:cNvPr id="3" name="Содержимое 2"/>
          <p:cNvSpPr>
            <a:spLocks noGrp="1"/>
          </p:cNvSpPr>
          <p:nvPr>
            <p:ph idx="1"/>
          </p:nvPr>
        </p:nvSpPr>
        <p:spPr>
          <a:xfrm>
            <a:off x="395536" y="5445224"/>
            <a:ext cx="7560840" cy="1010512"/>
          </a:xfrm>
        </p:spPr>
        <p:txBody>
          <a:bodyPr>
            <a:noAutofit/>
          </a:bodyPr>
          <a:lstStyle/>
          <a:p>
            <a:r>
              <a:rPr lang="ru-RU" sz="2400" b="1" dirty="0" smtClean="0">
                <a:latin typeface="Times New Roman" pitchFamily="18" charset="0"/>
                <a:cs typeface="Times New Roman" pitchFamily="18" charset="0"/>
              </a:rPr>
              <a:t>Загадка №3 (музыкальная) спрятана  у здания  Тверской филармонии</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11</a:t>
            </a:fld>
            <a:endParaRPr lang="ru-RU"/>
          </a:p>
        </p:txBody>
      </p:sp>
      <p:pic>
        <p:nvPicPr>
          <p:cNvPr id="5" name="Рисунок 4" descr="http://www.tverclub.ru/photos/menu/68/68_1.jpg"/>
          <p:cNvPicPr/>
          <p:nvPr/>
        </p:nvPicPr>
        <p:blipFill>
          <a:blip r:embed="rId2" cstate="print"/>
          <a:srcRect/>
          <a:stretch>
            <a:fillRect/>
          </a:stretch>
        </p:blipFill>
        <p:spPr bwMode="auto">
          <a:xfrm>
            <a:off x="539552" y="332656"/>
            <a:ext cx="7344815" cy="5112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040"/>
            <a:ext cx="7128792" cy="516672"/>
          </a:xfrm>
        </p:spPr>
        <p:txBody>
          <a:bodyPr>
            <a:normAutofit fontScale="90000"/>
          </a:bodyPr>
          <a:lstStyle/>
          <a:p>
            <a:r>
              <a:rPr lang="ru-RU" dirty="0" smtClean="0"/>
              <a:t>          третья загадка</a:t>
            </a:r>
            <a:endParaRPr lang="ru-RU" dirty="0"/>
          </a:p>
        </p:txBody>
      </p:sp>
      <p:sp>
        <p:nvSpPr>
          <p:cNvPr id="3" name="Содержимое 2"/>
          <p:cNvSpPr>
            <a:spLocks noGrp="1"/>
          </p:cNvSpPr>
          <p:nvPr>
            <p:ph idx="1"/>
          </p:nvPr>
        </p:nvSpPr>
        <p:spPr>
          <a:xfrm>
            <a:off x="611560" y="836712"/>
            <a:ext cx="7084640" cy="5619024"/>
          </a:xfrm>
        </p:spPr>
        <p:txBody>
          <a:bodyPr>
            <a:normAutofit/>
          </a:bodyPr>
          <a:lstStyle/>
          <a:p>
            <a:r>
              <a:rPr lang="ru-RU" sz="2000" b="1" dirty="0" smtClean="0">
                <a:latin typeface="Times New Roman" pitchFamily="18" charset="0"/>
                <a:cs typeface="Times New Roman" pitchFamily="18" charset="0"/>
              </a:rPr>
              <a:t>Филармония -это дом, где всегда звучит музыка, но никогда не исполнялось любимое произведение Менделеева – одна очень известная опера, написанная его другом – химиком. </a:t>
            </a:r>
          </a:p>
          <a:p>
            <a:r>
              <a:rPr lang="ru-RU" sz="2000" b="1" i="1" dirty="0" smtClean="0">
                <a:latin typeface="Times New Roman" pitchFamily="18" charset="0"/>
                <a:cs typeface="Times New Roman" pitchFamily="18" charset="0"/>
              </a:rPr>
              <a:t>Вопрос 1</a:t>
            </a:r>
            <a:r>
              <a:rPr lang="ru-RU" sz="2000" b="1" u="sng" dirty="0" smtClean="0">
                <a:latin typeface="Times New Roman" pitchFamily="18" charset="0"/>
                <a:cs typeface="Times New Roman" pitchFamily="18" charset="0"/>
              </a:rPr>
              <a:t>. Назовите имя этого композитора - химика</a:t>
            </a:r>
            <a:r>
              <a:rPr lang="ru-RU" sz="2000" b="1"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 и его оперу </a:t>
            </a:r>
            <a:r>
              <a:rPr lang="ru-RU" sz="2000" b="1" dirty="0" smtClean="0">
                <a:latin typeface="Times New Roman" pitchFamily="18" charset="0"/>
                <a:cs typeface="Times New Roman" pitchFamily="18" charset="0"/>
              </a:rPr>
              <a:t>(2 балла) (Александр Порфирьевич Бородин, опера «Князь Игорь»)</a:t>
            </a:r>
          </a:p>
          <a:p>
            <a:r>
              <a:rPr lang="ru-RU" sz="2000" b="1" i="1" dirty="0" smtClean="0">
                <a:latin typeface="Times New Roman" pitchFamily="18" charset="0"/>
                <a:cs typeface="Times New Roman" pitchFamily="18" charset="0"/>
              </a:rPr>
              <a:t>Вопрос 2.</a:t>
            </a:r>
            <a:r>
              <a:rPr lang="ru-RU" sz="2000" b="1" u="sng" dirty="0" smtClean="0">
                <a:latin typeface="Times New Roman" pitchFamily="18" charset="0"/>
                <a:cs typeface="Times New Roman" pitchFamily="18" charset="0"/>
              </a:rPr>
              <a:t>Каких композиторов еще можно назвать любимыми композиторами Менделеева</a:t>
            </a:r>
            <a:r>
              <a:rPr lang="ru-RU" sz="2000" b="1" dirty="0" smtClean="0">
                <a:latin typeface="Times New Roman" pitchFamily="18" charset="0"/>
                <a:cs typeface="Times New Roman" pitchFamily="18" charset="0"/>
              </a:rPr>
              <a:t>? (по 2 балла за каждую фамилию   -  П.И.Чайковский, Ф.И.Глинка)</a:t>
            </a:r>
          </a:p>
          <a:p>
            <a:r>
              <a:rPr lang="ru-RU" sz="2000" b="1" i="1" dirty="0" smtClean="0">
                <a:latin typeface="Times New Roman" pitchFamily="18" charset="0"/>
                <a:cs typeface="Times New Roman" pitchFamily="18" charset="0"/>
              </a:rPr>
              <a:t>Вопрос 3.</a:t>
            </a:r>
            <a:r>
              <a:rPr lang="ru-RU" sz="2000" b="1" u="sng" dirty="0" smtClean="0">
                <a:latin typeface="Times New Roman" pitchFamily="18" charset="0"/>
                <a:cs typeface="Times New Roman" pitchFamily="18" charset="0"/>
              </a:rPr>
              <a:t> Любимый зарубежный композитор</a:t>
            </a:r>
            <a:r>
              <a:rPr lang="ru-RU" sz="2000" b="1" dirty="0" smtClean="0">
                <a:latin typeface="Times New Roman" pitchFamily="18" charset="0"/>
                <a:cs typeface="Times New Roman" pitchFamily="18" charset="0"/>
              </a:rPr>
              <a:t>? – (Людвиг Ван Бетховен и его опера «</a:t>
            </a:r>
            <a:r>
              <a:rPr lang="ru-RU" sz="2000" b="1" dirty="0" err="1" smtClean="0">
                <a:latin typeface="Times New Roman" pitchFamily="18" charset="0"/>
                <a:cs typeface="Times New Roman" pitchFamily="18" charset="0"/>
              </a:rPr>
              <a:t>Леонора</a:t>
            </a:r>
            <a:r>
              <a:rPr lang="ru-RU" sz="2000" b="1" dirty="0" smtClean="0">
                <a:latin typeface="Times New Roman" pitchFamily="18" charset="0"/>
                <a:cs typeface="Times New Roman" pitchFamily="18" charset="0"/>
              </a:rPr>
              <a:t>». Менделеев  так часто напевал мелодию этой оперы,   что друзья придумали ему прозвище «</a:t>
            </a:r>
            <a:r>
              <a:rPr lang="ru-RU" sz="2000" b="1" dirty="0" err="1" smtClean="0">
                <a:latin typeface="Times New Roman" pitchFamily="18" charset="0"/>
                <a:cs typeface="Times New Roman" pitchFamily="18" charset="0"/>
              </a:rPr>
              <a:t>Леонора</a:t>
            </a:r>
            <a:r>
              <a:rPr lang="ru-RU" sz="2000" b="1" dirty="0" smtClean="0">
                <a:latin typeface="Times New Roman" pitchFamily="18" charset="0"/>
                <a:cs typeface="Times New Roman" pitchFamily="18" charset="0"/>
              </a:rPr>
              <a:t>». Одно из своих писем к Менделееву Бородин заканчивает шутливыми словами: «Прощай, </a:t>
            </a:r>
            <a:r>
              <a:rPr lang="ru-RU" sz="2000" b="1" dirty="0" err="1" smtClean="0">
                <a:latin typeface="Times New Roman" pitchFamily="18" charset="0"/>
                <a:cs typeface="Times New Roman" pitchFamily="18" charset="0"/>
              </a:rPr>
              <a:t>Леонора</a:t>
            </a:r>
            <a:r>
              <a:rPr lang="ru-RU" sz="2000" b="1" dirty="0" smtClean="0">
                <a:latin typeface="Times New Roman" pitchFamily="18" charset="0"/>
                <a:cs typeface="Times New Roman" pitchFamily="18" charset="0"/>
              </a:rPr>
              <a:t>!») (по 2 балла)</a:t>
            </a:r>
          </a:p>
          <a:p>
            <a:endParaRPr lang="ru-RU" sz="2000" b="1"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0040"/>
            <a:ext cx="7300664" cy="84624"/>
          </a:xfrm>
        </p:spPr>
        <p:txBody>
          <a:bodyPr>
            <a:normAutofit fontScale="90000"/>
          </a:bodyPr>
          <a:lstStyle/>
          <a:p>
            <a:endParaRPr lang="ru-RU" dirty="0"/>
          </a:p>
        </p:txBody>
      </p:sp>
      <p:sp>
        <p:nvSpPr>
          <p:cNvPr id="3" name="Содержимое 2"/>
          <p:cNvSpPr>
            <a:spLocks noGrp="1"/>
          </p:cNvSpPr>
          <p:nvPr>
            <p:ph idx="1"/>
          </p:nvPr>
        </p:nvSpPr>
        <p:spPr>
          <a:xfrm>
            <a:off x="539552" y="0"/>
            <a:ext cx="7156648" cy="6455736"/>
          </a:xfrm>
        </p:spPr>
        <p:txBody>
          <a:bodyPr/>
          <a:lstStyle/>
          <a:p>
            <a:r>
              <a:rPr lang="ru-RU" sz="2400" b="1" dirty="0" smtClean="0">
                <a:latin typeface="Times New Roman" pitchFamily="18" charset="0"/>
                <a:cs typeface="Times New Roman" pitchFamily="18" charset="0"/>
              </a:rPr>
              <a:t>Подводим итоги, команды получают набор букв (ЕВЫ) и следующий ориентир – акварельные краски в виде палитры с кисточкой. Подсказка – корона. Команды собираются у Путевого дворца - Тверской картинной галереи, здесь их ждет четвертая загадка (художественная).</a:t>
            </a: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13</a:t>
            </a:fld>
            <a:endParaRPr lang="ru-RU"/>
          </a:p>
        </p:txBody>
      </p:sp>
      <p:sp>
        <p:nvSpPr>
          <p:cNvPr id="61446" name="AutoShape 6" descr="Картинки по запросу куинджи ночь на днепр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48" name="AutoShape 8" descr="Картинки по запросу куинджи ночь на днепр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a32964e0786d.jpg"/>
          <p:cNvPicPr>
            <a:picLocks noChangeAspect="1"/>
          </p:cNvPicPr>
          <p:nvPr/>
        </p:nvPicPr>
        <p:blipFill>
          <a:blip r:embed="rId2" cstate="print"/>
          <a:stretch>
            <a:fillRect/>
          </a:stretch>
        </p:blipFill>
        <p:spPr>
          <a:xfrm>
            <a:off x="539552" y="2276872"/>
            <a:ext cx="7056784" cy="439248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0040"/>
            <a:ext cx="7300664" cy="444664"/>
          </a:xfrm>
        </p:spPr>
        <p:txBody>
          <a:bodyPr>
            <a:normAutofit fontScale="90000"/>
          </a:bodyPr>
          <a:lstStyle/>
          <a:p>
            <a:r>
              <a:rPr lang="ru-RU" dirty="0" smtClean="0"/>
              <a:t>        четвертая загадка</a:t>
            </a:r>
            <a:endParaRPr lang="ru-RU" dirty="0"/>
          </a:p>
        </p:txBody>
      </p:sp>
      <p:sp>
        <p:nvSpPr>
          <p:cNvPr id="3" name="Содержимое 2"/>
          <p:cNvSpPr>
            <a:spLocks noGrp="1"/>
          </p:cNvSpPr>
          <p:nvPr>
            <p:ph idx="1"/>
          </p:nvPr>
        </p:nvSpPr>
        <p:spPr>
          <a:xfrm>
            <a:off x="467544" y="908720"/>
            <a:ext cx="7300664" cy="6195088"/>
          </a:xfrm>
        </p:spPr>
        <p:txBody>
          <a:bodyPr>
            <a:normAutofit/>
          </a:bodyPr>
          <a:lstStyle/>
          <a:p>
            <a:r>
              <a:rPr lang="ru-RU" sz="2400" b="1" i="1" dirty="0" smtClean="0">
                <a:latin typeface="Times New Roman" pitchFamily="18" charset="0"/>
                <a:cs typeface="Times New Roman" pitchFamily="18" charset="0"/>
              </a:rPr>
              <a:t>Вопрос 1</a:t>
            </a:r>
            <a:r>
              <a:rPr lang="ru-RU" sz="2400" b="1" dirty="0" smtClean="0">
                <a:latin typeface="Times New Roman" pitchFamily="18" charset="0"/>
                <a:cs typeface="Times New Roman" pitchFamily="18" charset="0"/>
              </a:rPr>
              <a:t>  Менделеев  из всех видов искусств более всего любил живопись. Он дружил с большим кругом художников-передвижников, он был избран действительным членом Академии художеств. Его вторая жена была художницей.                                                                                                                                                                   </a:t>
            </a:r>
            <a:r>
              <a:rPr lang="ru-RU" sz="2400" b="1" u="sng" dirty="0" smtClean="0">
                <a:latin typeface="Times New Roman" pitchFamily="18" charset="0"/>
                <a:cs typeface="Times New Roman" pitchFamily="18" charset="0"/>
              </a:rPr>
              <a:t>Как   звали жену                                                                    Дмитрия Ивановича?                                                                    </a:t>
            </a: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Анна Ивановна Попова,                                            дочь донского казака                                                                       из Урюпинска)</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14</a:t>
            </a:fld>
            <a:endParaRPr lang="ru-RU"/>
          </a:p>
        </p:txBody>
      </p:sp>
      <p:pic>
        <p:nvPicPr>
          <p:cNvPr id="5" name="Рисунок 4" descr="Анна Ивановна Менделеева (урожденная Попова)"/>
          <p:cNvPicPr/>
          <p:nvPr/>
        </p:nvPicPr>
        <p:blipFill>
          <a:blip r:embed="rId2" cstate="print"/>
          <a:srcRect/>
          <a:stretch>
            <a:fillRect/>
          </a:stretch>
        </p:blipFill>
        <p:spPr bwMode="auto">
          <a:xfrm>
            <a:off x="4572000" y="2780928"/>
            <a:ext cx="288032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040"/>
            <a:ext cx="7128792" cy="516672"/>
          </a:xfrm>
        </p:spPr>
        <p:txBody>
          <a:bodyPr>
            <a:normAutofit fontScale="90000"/>
          </a:bodyPr>
          <a:lstStyle/>
          <a:p>
            <a:r>
              <a:rPr lang="ru-RU" dirty="0" smtClean="0"/>
              <a:t>      Четвертая загадка</a:t>
            </a:r>
            <a:endParaRPr lang="ru-RU" dirty="0"/>
          </a:p>
        </p:txBody>
      </p:sp>
      <p:sp>
        <p:nvSpPr>
          <p:cNvPr id="3" name="Содержимое 2"/>
          <p:cNvSpPr>
            <a:spLocks noGrp="1"/>
          </p:cNvSpPr>
          <p:nvPr>
            <p:ph idx="1"/>
          </p:nvPr>
        </p:nvSpPr>
        <p:spPr>
          <a:xfrm>
            <a:off x="539552" y="980728"/>
            <a:ext cx="7156648" cy="5475008"/>
          </a:xfrm>
        </p:spPr>
        <p:txBody>
          <a:bodyPr>
            <a:normAutofit/>
          </a:bodyPr>
          <a:lstStyle/>
          <a:p>
            <a:r>
              <a:rPr lang="ru-RU" sz="2400" b="1" i="1" dirty="0" smtClean="0">
                <a:latin typeface="Times New Roman" pitchFamily="18" charset="0"/>
                <a:cs typeface="Times New Roman" pitchFamily="18" charset="0"/>
              </a:rPr>
              <a:t>Вопрос 2</a:t>
            </a:r>
            <a:r>
              <a:rPr lang="ru-RU" sz="2400" b="1" dirty="0" smtClean="0">
                <a:latin typeface="Times New Roman" pitchFamily="18" charset="0"/>
                <a:cs typeface="Times New Roman" pitchFamily="18" charset="0"/>
              </a:rPr>
              <a:t>  На  знаменитых менделеевских средах собирались замечательные художники, ученые. </a:t>
            </a:r>
            <a:r>
              <a:rPr lang="ru-RU" sz="2400" b="1" u="sng" dirty="0" smtClean="0">
                <a:latin typeface="Times New Roman" pitchFamily="18" charset="0"/>
                <a:cs typeface="Times New Roman" pitchFamily="18" charset="0"/>
              </a:rPr>
              <a:t>Кого из художников, друзей Менделеева, кроме Ильи Ефимовича Репина вы знаете?                            </a:t>
            </a:r>
            <a:r>
              <a:rPr lang="ru-RU" sz="2400" b="1" dirty="0" smtClean="0">
                <a:latin typeface="Times New Roman" pitchFamily="18" charset="0"/>
                <a:cs typeface="Times New Roman" pitchFamily="18" charset="0"/>
              </a:rPr>
              <a:t>(</a:t>
            </a:r>
            <a:r>
              <a:rPr lang="ru-RU" sz="2400" b="1" i="1" dirty="0" smtClean="0">
                <a:latin typeface="Times New Roman" pitchFamily="18" charset="0"/>
                <a:cs typeface="Times New Roman" pitchFamily="18" charset="0"/>
              </a:rPr>
              <a:t>по 1 баллу) </a:t>
            </a:r>
            <a:endParaRPr lang="ru-RU" sz="2400" b="1" dirty="0" smtClean="0">
              <a:latin typeface="Times New Roman" pitchFamily="18" charset="0"/>
              <a:cs typeface="Times New Roman" pitchFamily="18" charset="0"/>
            </a:endParaRPr>
          </a:p>
          <a:p>
            <a:pPr>
              <a:buNone/>
            </a:pPr>
            <a:endParaRPr lang="ru-RU" sz="2400" b="1" u="sng" dirty="0" smtClean="0">
              <a:latin typeface="Times New Roman" pitchFamily="18" charset="0"/>
              <a:cs typeface="Times New Roman" pitchFamily="18" charset="0"/>
            </a:endParaRPr>
          </a:p>
          <a:p>
            <a:r>
              <a:rPr lang="ru-RU" sz="2400" b="1" u="sng"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Вопрос 3                                                                                       </a:t>
            </a:r>
            <a:r>
              <a:rPr lang="ru-RU" sz="2400" b="1" u="sng" dirty="0" smtClean="0">
                <a:latin typeface="Times New Roman" pitchFamily="18" charset="0"/>
                <a:cs typeface="Times New Roman" pitchFamily="18" charset="0"/>
              </a:rPr>
              <a:t>Перед вами иллюстрация картины «Ночь на Днепре». Её очень </a:t>
            </a:r>
            <a:r>
              <a:rPr lang="ru-RU" sz="2400" b="1" u="sng" dirty="0" err="1" smtClean="0">
                <a:latin typeface="Times New Roman" pitchFamily="18" charset="0"/>
                <a:cs typeface="Times New Roman" pitchFamily="18" charset="0"/>
              </a:rPr>
              <a:t>любилДмитрий</a:t>
            </a:r>
            <a:r>
              <a:rPr lang="ru-RU" sz="2400" b="1" u="sng" dirty="0" smtClean="0">
                <a:latin typeface="Times New Roman" pitchFamily="18" charset="0"/>
                <a:cs typeface="Times New Roman" pitchFamily="18" charset="0"/>
              </a:rPr>
              <a:t> Иванович.  Назовите автора этой картины.</a:t>
            </a:r>
          </a:p>
          <a:p>
            <a:pPr>
              <a:buNone/>
            </a:pP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Куинджи Архип Иванович.) (2 балла)</a:t>
            </a:r>
            <a:r>
              <a:rPr lang="ru-RU" sz="2400" b="1" dirty="0" smtClean="0">
                <a:latin typeface="Times New Roman" pitchFamily="18" charset="0"/>
                <a:cs typeface="Times New Roman" pitchFamily="18" charset="0"/>
              </a:rPr>
              <a:t> Подводятся итоги, вручаются буквы (СИ) и ориентир –офицерские погоны, подсказка- пустая гильза от патрона.</a:t>
            </a:r>
          </a:p>
        </p:txBody>
      </p:sp>
      <p:sp>
        <p:nvSpPr>
          <p:cNvPr id="4" name="Номер слайда 3"/>
          <p:cNvSpPr>
            <a:spLocks noGrp="1"/>
          </p:cNvSpPr>
          <p:nvPr>
            <p:ph type="sldNum" sz="quarter" idx="12"/>
          </p:nvPr>
        </p:nvSpPr>
        <p:spPr/>
        <p:txBody>
          <a:bodyPr/>
          <a:lstStyle/>
          <a:p>
            <a:fld id="{A2E18BFF-A209-4B8E-BC9C-802098B188F4}"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200800" cy="720080"/>
          </a:xfrm>
        </p:spPr>
        <p:txBody>
          <a:bodyPr/>
          <a:lstStyle/>
          <a:p>
            <a:r>
              <a:rPr lang="ru-RU" dirty="0" smtClean="0"/>
              <a:t>        Загадка пятая</a:t>
            </a:r>
            <a:endParaRPr lang="ru-RU" dirty="0"/>
          </a:p>
        </p:txBody>
      </p:sp>
      <p:sp>
        <p:nvSpPr>
          <p:cNvPr id="3" name="Содержимое 2"/>
          <p:cNvSpPr>
            <a:spLocks noGrp="1"/>
          </p:cNvSpPr>
          <p:nvPr>
            <p:ph idx="1"/>
          </p:nvPr>
        </p:nvSpPr>
        <p:spPr>
          <a:xfrm>
            <a:off x="251520" y="1052736"/>
            <a:ext cx="7444680" cy="5403000"/>
          </a:xfrm>
        </p:spPr>
        <p:txBody>
          <a:bodyPr/>
          <a:lstStyle/>
          <a:p>
            <a:r>
              <a:rPr lang="ru-RU" sz="2400" b="1" dirty="0" smtClean="0">
                <a:latin typeface="Times New Roman" pitchFamily="18" charset="0"/>
                <a:cs typeface="Times New Roman" pitchFamily="18" charset="0"/>
              </a:rPr>
              <a:t>Команды должны собираться у Дома офицеров (бывшее Дворянское собрание.)                                                                       </a:t>
            </a:r>
          </a:p>
          <a:p>
            <a:pPr>
              <a:buNone/>
            </a:pPr>
            <a:r>
              <a:rPr lang="ru-RU" dirty="0" smtClean="0"/>
              <a:t> </a:t>
            </a: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16</a:t>
            </a:fld>
            <a:endParaRPr lang="ru-RU"/>
          </a:p>
        </p:txBody>
      </p:sp>
      <p:sp>
        <p:nvSpPr>
          <p:cNvPr id="68610" name="AutoShape 2" descr="Картинки по запросу дом офицеров твер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8612" name="Picture 4" descr="https://tverweek.com/wp-content/uploads/2015/05/Dom-ofitserov_Tver_Dvoryanskoe-sobranie.jpg"/>
          <p:cNvPicPr>
            <a:picLocks noChangeAspect="1" noChangeArrowheads="1"/>
          </p:cNvPicPr>
          <p:nvPr/>
        </p:nvPicPr>
        <p:blipFill>
          <a:blip r:embed="rId2" cstate="print"/>
          <a:srcRect/>
          <a:stretch>
            <a:fillRect/>
          </a:stretch>
        </p:blipFill>
        <p:spPr bwMode="auto">
          <a:xfrm>
            <a:off x="467544" y="2204864"/>
            <a:ext cx="7272808" cy="442835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11144" cy="648072"/>
          </a:xfrm>
        </p:spPr>
        <p:txBody>
          <a:bodyPr/>
          <a:lstStyle/>
          <a:p>
            <a:r>
              <a:rPr lang="ru-RU" dirty="0" smtClean="0"/>
              <a:t>       Загадка    пятая </a:t>
            </a:r>
            <a:endParaRPr lang="ru-RU" dirty="0"/>
          </a:p>
        </p:txBody>
      </p:sp>
      <p:sp>
        <p:nvSpPr>
          <p:cNvPr id="3" name="Содержимое 2"/>
          <p:cNvSpPr>
            <a:spLocks noGrp="1"/>
          </p:cNvSpPr>
          <p:nvPr>
            <p:ph idx="1"/>
          </p:nvPr>
        </p:nvSpPr>
        <p:spPr>
          <a:xfrm>
            <a:off x="323528" y="1052736"/>
            <a:ext cx="7239000" cy="5403000"/>
          </a:xfrm>
        </p:spPr>
        <p:txBody>
          <a:bodyPr>
            <a:normAutofit fontScale="92500" lnSpcReduction="10000"/>
          </a:bodyPr>
          <a:lstStyle/>
          <a:p>
            <a:r>
              <a:rPr lang="ru-RU" b="1" i="1" u="sng" dirty="0" smtClean="0">
                <a:latin typeface="Times New Roman" pitchFamily="18" charset="0"/>
                <a:cs typeface="Times New Roman" pitchFamily="18" charset="0"/>
              </a:rPr>
              <a:t>Вопрос 1</a:t>
            </a: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Менделеев создал, то без чего развитие военного дела невозможно. Какое это изобретение? Выберите правильный ответ из перечня: динамит, иприт, бездымный порох, винтовку «трехлинейку», противогаз (3 балла)</a:t>
            </a:r>
          </a:p>
          <a:p>
            <a:r>
              <a:rPr lang="ru-RU" b="1" i="1" u="sng" dirty="0" smtClean="0">
                <a:latin typeface="Times New Roman" pitchFamily="18" charset="0"/>
                <a:cs typeface="Times New Roman" pitchFamily="18" charset="0"/>
              </a:rPr>
              <a:t>Вопрос </a:t>
            </a:r>
            <a:r>
              <a:rPr lang="ru-RU" b="1" i="1" dirty="0" smtClean="0">
                <a:latin typeface="Times New Roman" pitchFamily="18" charset="0"/>
                <a:cs typeface="Times New Roman" pitchFamily="18" charset="0"/>
              </a:rPr>
              <a:t>2</a:t>
            </a:r>
            <a:r>
              <a:rPr lang="ru-RU" b="1" dirty="0" smtClean="0">
                <a:latin typeface="Times New Roman" pitchFamily="18" charset="0"/>
                <a:cs typeface="Times New Roman" pitchFamily="18" charset="0"/>
              </a:rPr>
              <a:t>                                                                                        Перед вами маленький кораблик.  Назовите имя большого корабля, который проектировал Менделеев?  (3 балла)</a:t>
            </a:r>
          </a:p>
          <a:p>
            <a:pPr>
              <a:buNone/>
            </a:pPr>
            <a:r>
              <a:rPr lang="ru-RU" b="1" dirty="0" smtClean="0">
                <a:latin typeface="Times New Roman" pitchFamily="18" charset="0"/>
                <a:cs typeface="Times New Roman" pitchFamily="18" charset="0"/>
              </a:rPr>
              <a:t>     </a:t>
            </a:r>
            <a:r>
              <a:rPr lang="ru-RU" b="1" i="1" u="sng" dirty="0" smtClean="0">
                <a:latin typeface="Times New Roman" pitchFamily="18" charset="0"/>
                <a:cs typeface="Times New Roman" pitchFamily="18" charset="0"/>
              </a:rPr>
              <a:t>Вопрос 3</a:t>
            </a:r>
            <a:endParaRPr lang="ru-RU" b="1" u="sng"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У вас в руках воздушный шарик и стеклышко закопченное. Какая связь между ними и   Д.И.Менделеевым? (3 балла)</a:t>
            </a: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084640" cy="72008"/>
          </a:xfrm>
        </p:spPr>
        <p:txBody>
          <a:bodyPr>
            <a:normAutofit fontScale="90000"/>
          </a:bodyPr>
          <a:lstStyle/>
          <a:p>
            <a:endParaRPr lang="ru-RU" dirty="0"/>
          </a:p>
        </p:txBody>
      </p:sp>
      <p:sp>
        <p:nvSpPr>
          <p:cNvPr id="3" name="Содержимое 2"/>
          <p:cNvSpPr>
            <a:spLocks noGrp="1"/>
          </p:cNvSpPr>
          <p:nvPr>
            <p:ph idx="1"/>
          </p:nvPr>
        </p:nvSpPr>
        <p:spPr>
          <a:xfrm>
            <a:off x="323528" y="188640"/>
            <a:ext cx="7372672" cy="6267096"/>
          </a:xfrm>
        </p:spPr>
        <p:txBody>
          <a:bodyPr>
            <a:normAutofit fontScale="47500" lnSpcReduction="20000"/>
          </a:bodyPr>
          <a:lstStyle/>
          <a:p>
            <a:pPr>
              <a:buNone/>
            </a:pPr>
            <a:r>
              <a:rPr lang="ru-RU" sz="2400" dirty="0" smtClean="0"/>
              <a:t>                                          </a:t>
            </a:r>
          </a:p>
          <a:p>
            <a:pPr>
              <a:buNone/>
            </a:pPr>
            <a:endParaRPr lang="ru-RU" sz="2400" b="1" dirty="0" smtClean="0">
              <a:latin typeface="Times New Roman" pitchFamily="18" charset="0"/>
              <a:cs typeface="Times New Roman" pitchFamily="18" charset="0"/>
            </a:endParaRPr>
          </a:p>
          <a:p>
            <a:pPr>
              <a:buNone/>
            </a:pPr>
            <a:endParaRPr lang="ru-RU" sz="2400" b="1" dirty="0" smtClean="0">
              <a:latin typeface="Times New Roman" pitchFamily="18" charset="0"/>
              <a:cs typeface="Times New Roman" pitchFamily="18" charset="0"/>
            </a:endParaRPr>
          </a:p>
          <a:p>
            <a:pPr>
              <a:buNone/>
            </a:pPr>
            <a:endParaRPr lang="ru-RU" sz="2400" b="1" dirty="0" smtClean="0">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a:t>
            </a:r>
          </a:p>
          <a:p>
            <a:pPr>
              <a:buNone/>
            </a:pPr>
            <a:endParaRPr lang="ru-RU" sz="2400" b="1" dirty="0" smtClean="0">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a:t>
            </a:r>
          </a:p>
          <a:p>
            <a:pPr>
              <a:buNone/>
            </a:pPr>
            <a:endParaRPr lang="ru-RU" sz="2400" b="1" dirty="0" smtClean="0">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a:t>
            </a:r>
          </a:p>
          <a:p>
            <a:pPr>
              <a:buNone/>
            </a:pPr>
            <a:endParaRPr lang="ru-RU" sz="2400" b="1" u="sng" dirty="0" smtClean="0">
              <a:latin typeface="Times New Roman" pitchFamily="18" charset="0"/>
              <a:cs typeface="Times New Roman" pitchFamily="18" charset="0"/>
            </a:endParaRPr>
          </a:p>
          <a:p>
            <a:pPr>
              <a:buNone/>
            </a:pPr>
            <a:endParaRPr lang="ru-RU" sz="3400" b="1" u="sng" dirty="0" smtClean="0">
              <a:latin typeface="Times New Roman" pitchFamily="18" charset="0"/>
              <a:cs typeface="Times New Roman" pitchFamily="18" charset="0"/>
            </a:endParaRPr>
          </a:p>
          <a:p>
            <a:pPr>
              <a:buNone/>
            </a:pPr>
            <a:endParaRPr lang="ru-RU" sz="3400" b="1" u="sng" dirty="0" smtClean="0">
              <a:latin typeface="Times New Roman" pitchFamily="18" charset="0"/>
              <a:cs typeface="Times New Roman" pitchFamily="18" charset="0"/>
            </a:endParaRPr>
          </a:p>
          <a:p>
            <a:pPr>
              <a:buNone/>
            </a:pPr>
            <a:endParaRPr lang="ru-RU" sz="3400" b="1" u="sng" dirty="0" smtClean="0">
              <a:latin typeface="Times New Roman" pitchFamily="18" charset="0"/>
              <a:cs typeface="Times New Roman" pitchFamily="18" charset="0"/>
            </a:endParaRPr>
          </a:p>
          <a:p>
            <a:pPr>
              <a:buNone/>
            </a:pPr>
            <a:r>
              <a:rPr lang="ru-RU" sz="3400" b="1" u="sng" dirty="0" smtClean="0">
                <a:latin typeface="Times New Roman" pitchFamily="18" charset="0"/>
                <a:cs typeface="Times New Roman" pitchFamily="18" charset="0"/>
              </a:rPr>
              <a:t>. </a:t>
            </a:r>
            <a:endParaRPr lang="ru-RU" sz="3400" b="1" dirty="0" smtClean="0">
              <a:latin typeface="Times New Roman" pitchFamily="18" charset="0"/>
              <a:cs typeface="Times New Roman" pitchFamily="18" charset="0"/>
            </a:endParaRPr>
          </a:p>
          <a:p>
            <a:pPr>
              <a:buNone/>
            </a:pPr>
            <a:endParaRPr lang="ru-RU" sz="2400" b="1" dirty="0" smtClean="0">
              <a:latin typeface="Times New Roman" pitchFamily="18" charset="0"/>
              <a:cs typeface="Times New Roman" pitchFamily="18" charset="0"/>
            </a:endParaRPr>
          </a:p>
          <a:p>
            <a:pPr>
              <a:buNone/>
            </a:pPr>
            <a:endParaRPr lang="ru-RU" sz="2400" b="1" dirty="0" smtClean="0">
              <a:latin typeface="Times New Roman" pitchFamily="18" charset="0"/>
              <a:cs typeface="Times New Roman" pitchFamily="18" charset="0"/>
            </a:endParaRPr>
          </a:p>
          <a:p>
            <a:pPr>
              <a:buNone/>
            </a:pPr>
            <a:r>
              <a:rPr lang="ru-RU" sz="3800" b="1" u="sng" dirty="0" smtClean="0">
                <a:latin typeface="Times New Roman" pitchFamily="18" charset="0"/>
                <a:cs typeface="Times New Roman" pitchFamily="18" charset="0"/>
              </a:rPr>
              <a:t>                                                                                                                                          </a:t>
            </a:r>
          </a:p>
          <a:p>
            <a:pPr>
              <a:buNone/>
            </a:pPr>
            <a:endParaRPr lang="ru-RU" sz="3800" b="1" u="sng" dirty="0" smtClean="0">
              <a:latin typeface="Times New Roman" pitchFamily="18" charset="0"/>
              <a:cs typeface="Times New Roman" pitchFamily="18" charset="0"/>
            </a:endParaRPr>
          </a:p>
          <a:p>
            <a:pPr>
              <a:buNone/>
            </a:pPr>
            <a:r>
              <a:rPr lang="ru-RU" sz="5100" b="1" dirty="0" smtClean="0">
                <a:latin typeface="Times New Roman" pitchFamily="18" charset="0"/>
                <a:cs typeface="Times New Roman" pitchFamily="18" charset="0"/>
              </a:rPr>
              <a:t>            Из полученных  13 букв составьте название важнейшего итогового труда Дмитрия Ивановича                                                                     Менделеева. </a:t>
            </a:r>
          </a:p>
          <a:p>
            <a:pPr>
              <a:buNone/>
            </a:pPr>
            <a:endParaRPr lang="ru-RU" sz="3800" b="1" dirty="0" smtClean="0">
              <a:latin typeface="Times New Roman" pitchFamily="18" charset="0"/>
              <a:cs typeface="Times New Roman" pitchFamily="18" charset="0"/>
            </a:endParaRPr>
          </a:p>
          <a:p>
            <a:pPr>
              <a:buNone/>
            </a:pPr>
            <a:r>
              <a:rPr lang="ru-RU" sz="3800" b="1" dirty="0" smtClean="0">
                <a:latin typeface="Times New Roman" pitchFamily="18" charset="0"/>
                <a:cs typeface="Times New Roman" pitchFamily="18" charset="0"/>
              </a:rPr>
              <a:t>         </a:t>
            </a:r>
            <a:r>
              <a:rPr lang="ru-RU" sz="5100" b="1" dirty="0" smtClean="0">
                <a:latin typeface="Times New Roman" pitchFamily="18" charset="0"/>
                <a:cs typeface="Times New Roman" pitchFamily="18" charset="0"/>
              </a:rPr>
              <a:t>( Эта работа 1903-1905 года  «Заветные мысли»)</a:t>
            </a:r>
          </a:p>
          <a:p>
            <a:pPr>
              <a:buNone/>
            </a:pPr>
            <a:r>
              <a:rPr lang="ru-RU" sz="3800" b="1" i="1" dirty="0" smtClean="0">
                <a:latin typeface="Times New Roman" pitchFamily="18" charset="0"/>
                <a:cs typeface="Times New Roman" pitchFamily="18" charset="0"/>
              </a:rPr>
              <a:t> </a:t>
            </a:r>
            <a:endParaRPr lang="ru-RU" sz="3800" b="1"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18</a:t>
            </a:fld>
            <a:endParaRPr lang="ru-RU"/>
          </a:p>
        </p:txBody>
      </p:sp>
      <p:pic>
        <p:nvPicPr>
          <p:cNvPr id="5" name="Рисунок 4" descr="http://vivovoco.astronet.ru/VV/JOURNAL/NATURE/02_07/DIM6.JPG"/>
          <p:cNvPicPr/>
          <p:nvPr/>
        </p:nvPicPr>
        <p:blipFill>
          <a:blip r:embed="rId2" cstate="print"/>
          <a:srcRect/>
          <a:stretch>
            <a:fillRect/>
          </a:stretch>
        </p:blipFill>
        <p:spPr bwMode="auto">
          <a:xfrm>
            <a:off x="1691680" y="188640"/>
            <a:ext cx="381642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395536" y="620688"/>
            <a:ext cx="7632848" cy="5544616"/>
          </a:xfrm>
        </p:spPr>
        <p:txBody>
          <a:bodyPr>
            <a:normAutofit/>
          </a:bodyPr>
          <a:lstStyle/>
          <a:p>
            <a:pPr>
              <a:buNone/>
            </a:pPr>
            <a:endParaRPr lang="ru-RU" sz="3600" b="1" i="1" dirty="0" smtClean="0">
              <a:solidFill>
                <a:srgbClr val="FF0000"/>
              </a:solidFill>
            </a:endParaRPr>
          </a:p>
          <a:p>
            <a:pPr algn="ctr">
              <a:buNone/>
            </a:pPr>
            <a:r>
              <a:rPr lang="ru-RU" sz="3600" b="1" i="1" dirty="0" smtClean="0">
                <a:solidFill>
                  <a:srgbClr val="FF0000"/>
                </a:solidFill>
              </a:rPr>
              <a:t>   </a:t>
            </a:r>
            <a:r>
              <a:rPr lang="ru-RU" sz="3600" b="1" i="1" dirty="0" smtClean="0">
                <a:solidFill>
                  <a:srgbClr val="FF0000"/>
                </a:solidFill>
                <a:effectLst>
                  <a:outerShdw blurRad="38100" dist="38100" dir="2700000" algn="tl">
                    <a:srgbClr val="000000">
                      <a:alpha val="43137"/>
                    </a:srgbClr>
                  </a:outerShdw>
                </a:effectLst>
              </a:rPr>
              <a:t>« </a:t>
            </a: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Я люблю свою страну, как мать, </a:t>
            </a:r>
            <a:br>
              <a:rPr lang="ru-RU" sz="3600" b="1" i="1" dirty="0" smtClean="0">
                <a:solidFill>
                  <a:srgbClr val="FF0000"/>
                </a:solidFill>
                <a:effectLst>
                  <a:outerShdw blurRad="38100" dist="38100" dir="2700000" algn="tl">
                    <a:srgbClr val="000000">
                      <a:alpha val="43137"/>
                    </a:srgbClr>
                  </a:outerShdw>
                </a:effectLst>
                <a:latin typeface="Monotype Corsiva" pitchFamily="66" charset="0"/>
              </a:rPr>
            </a:b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а свою науку - как дух, </a:t>
            </a:r>
          </a:p>
          <a:p>
            <a:pPr algn="ctr">
              <a:buNone/>
            </a:pP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который благословляет, </a:t>
            </a:r>
          </a:p>
          <a:p>
            <a:pPr algn="ctr">
              <a:buNone/>
            </a:pP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освещает и объединяет  </a:t>
            </a:r>
            <a:br>
              <a:rPr lang="ru-RU" sz="3600" b="1" i="1" dirty="0" smtClean="0">
                <a:solidFill>
                  <a:srgbClr val="FF0000"/>
                </a:solidFill>
                <a:effectLst>
                  <a:outerShdw blurRad="38100" dist="38100" dir="2700000" algn="tl">
                    <a:srgbClr val="000000">
                      <a:alpha val="43137"/>
                    </a:srgbClr>
                  </a:outerShdw>
                </a:effectLst>
                <a:latin typeface="Monotype Corsiva" pitchFamily="66" charset="0"/>
              </a:rPr>
            </a:b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все народы"</a:t>
            </a:r>
          </a:p>
          <a:p>
            <a:endParaRPr lang="ru-RU" sz="3600" b="1" i="1" dirty="0" smtClean="0">
              <a:solidFill>
                <a:srgbClr val="FF0000"/>
              </a:solidFill>
              <a:effectLst>
                <a:outerShdw blurRad="38100" dist="38100" dir="2700000" algn="tl">
                  <a:srgbClr val="000000">
                    <a:alpha val="43137"/>
                  </a:srgbClr>
                </a:outerShdw>
              </a:effectLst>
              <a:latin typeface="Monotype Corsiva" pitchFamily="66" charset="0"/>
            </a:endParaRPr>
          </a:p>
          <a:p>
            <a:pPr>
              <a:buNone/>
            </a:pPr>
            <a:r>
              <a:rPr lang="ru-RU" sz="3600" b="1" i="1" dirty="0" smtClean="0">
                <a:solidFill>
                  <a:srgbClr val="FF0000"/>
                </a:solidFill>
                <a:effectLst>
                  <a:outerShdw blurRad="38100" dist="38100" dir="2700000" algn="tl">
                    <a:srgbClr val="000000">
                      <a:alpha val="43137"/>
                    </a:srgbClr>
                  </a:outerShdw>
                </a:effectLst>
                <a:latin typeface="Monotype Corsiva" pitchFamily="66" charset="0"/>
              </a:rPr>
              <a:t>                             Д.И.Менделеев</a:t>
            </a:r>
            <a:endParaRPr lang="ru-RU" sz="3600" b="1" dirty="0" smtClean="0">
              <a:solidFill>
                <a:srgbClr val="FF0000"/>
              </a:solidFill>
              <a:effectLst>
                <a:outerShdw blurRad="38100" dist="38100" dir="2700000" algn="tl">
                  <a:srgbClr val="000000">
                    <a:alpha val="43137"/>
                  </a:srgbClr>
                </a:outerShdw>
              </a:effectLst>
              <a:latin typeface="Monotype Corsiva" pitchFamily="66" charset="0"/>
            </a:endParaRPr>
          </a:p>
          <a:p>
            <a:endParaRPr lang="ru-RU" sz="3600" dirty="0">
              <a:solidFill>
                <a:srgbClr val="FF0000"/>
              </a:solidFill>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15200" cy="1412776"/>
          </a:xfrm>
        </p:spPr>
        <p:txBody>
          <a:bodyPr>
            <a:normAutofit/>
          </a:bodyPr>
          <a:lstStyle/>
          <a:p>
            <a:pPr algn="ctr"/>
            <a:r>
              <a:rPr lang="ru-RU" sz="4000" smtClean="0">
                <a:latin typeface="Times New Roman" pitchFamily="18" charset="0"/>
                <a:cs typeface="Times New Roman" pitchFamily="18" charset="0"/>
              </a:rPr>
              <a:t>Загадка Менделеева</a:t>
            </a:r>
            <a:br>
              <a:rPr lang="ru-RU" sz="400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67544" y="836712"/>
            <a:ext cx="7228656" cy="5619024"/>
          </a:xfrm>
        </p:spPr>
        <p:txBody>
          <a:bodyPr>
            <a:normAutofit fontScale="77500" lnSpcReduction="20000"/>
          </a:bodyPr>
          <a:lstStyle/>
          <a:p>
            <a:pPr algn="ctr">
              <a:buNone/>
            </a:pPr>
            <a:r>
              <a:rPr lang="ru-RU" sz="3100" b="1" dirty="0" err="1" smtClean="0">
                <a:latin typeface="Times New Roman" pitchFamily="18" charset="0"/>
                <a:cs typeface="Times New Roman" pitchFamily="18" charset="0"/>
              </a:rPr>
              <a:t>Квест</a:t>
            </a:r>
            <a:r>
              <a:rPr lang="ru-RU" sz="3100" b="1" dirty="0" smtClean="0">
                <a:latin typeface="Times New Roman" pitchFamily="18" charset="0"/>
                <a:cs typeface="Times New Roman" pitchFamily="18" charset="0"/>
              </a:rPr>
              <a:t> –экскурсия</a:t>
            </a:r>
          </a:p>
          <a:p>
            <a:pPr>
              <a:buNone/>
            </a:pPr>
            <a:r>
              <a:rPr lang="ru-RU" sz="2000" b="1" i="1" dirty="0" smtClean="0">
                <a:latin typeface="Monotype Corsiva" pitchFamily="66" charset="0"/>
              </a:rPr>
              <a:t>                                                                                Уважение к минувшему – вот черта</a:t>
            </a:r>
            <a:br>
              <a:rPr lang="ru-RU" sz="2000" b="1" i="1" dirty="0" smtClean="0">
                <a:latin typeface="Monotype Corsiva" pitchFamily="66" charset="0"/>
              </a:rPr>
            </a:br>
            <a:r>
              <a:rPr lang="ru-RU" sz="2000" b="1" i="1" dirty="0" smtClean="0">
                <a:latin typeface="Monotype Corsiva" pitchFamily="66" charset="0"/>
              </a:rPr>
              <a:t>                                                                      отличающая образованность от дикости.</a:t>
            </a:r>
            <a:endParaRPr lang="ru-RU" sz="2000" b="1" dirty="0" smtClean="0">
              <a:latin typeface="Monotype Corsiva" pitchFamily="66" charset="0"/>
            </a:endParaRPr>
          </a:p>
          <a:p>
            <a:pPr>
              <a:buNone/>
            </a:pPr>
            <a:r>
              <a:rPr lang="ru-RU" sz="2000" b="1" dirty="0" smtClean="0">
                <a:latin typeface="Monotype Corsiva" pitchFamily="66" charset="0"/>
              </a:rPr>
              <a:t>                                                                                                                   А.С.Пушкин</a:t>
            </a:r>
          </a:p>
          <a:p>
            <a:pPr>
              <a:buNone/>
            </a:pPr>
            <a:r>
              <a:rPr lang="ru-RU" sz="2400" b="1" dirty="0" smtClean="0">
                <a:latin typeface="Times New Roman" pitchFamily="18" charset="0"/>
                <a:cs typeface="Times New Roman" pitchFamily="18" charset="0"/>
              </a:rPr>
              <a:t>Цели: Обобщить и расширить знания учащихся о жизни и творчестве  Д.И.Менделеева. </a:t>
            </a:r>
          </a:p>
          <a:p>
            <a:pPr>
              <a:buNone/>
            </a:pPr>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Раскрыть многогранность личности Менделеева, огромный круг его интересов, талант и широту научных       исследований в познании окружающего мира.                     - </a:t>
            </a:r>
          </a:p>
          <a:p>
            <a:pPr>
              <a:buNone/>
            </a:pPr>
            <a:r>
              <a:rPr lang="ru-RU" sz="2400" b="1" dirty="0" smtClean="0">
                <a:latin typeface="Times New Roman" pitchFamily="18" charset="0"/>
                <a:cs typeface="Times New Roman" pitchFamily="18" charset="0"/>
              </a:rPr>
              <a:t>             Реализовать принцип взаимосвязи урочной и внеклассной работы с целью повышения интереса учащихся к учению.</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Использовать интеграцию литературы, науки и искусства для эстетического, нравственного и духовного воспитания учащихся, активизации их познавательной деятельности.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Приобщить учащихся к чтению художественной, научной и научно-популярной литературы, к изучению истории науки, своего города.</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Воспитывать патриотизм и чувство гордости за свой родной город, за  свою Родину.</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Развивать творческие способности учащихся.</a:t>
            </a:r>
          </a:p>
          <a:p>
            <a:pPr>
              <a:buNone/>
            </a:pPr>
            <a:endParaRPr lang="ru-RU" sz="2400" b="1" dirty="0" smtClean="0">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8358214" y="6429396"/>
            <a:ext cx="588336" cy="228600"/>
          </a:xfrm>
          <a:noFill/>
        </p:spPr>
        <p:txBody>
          <a:bodyPr/>
          <a:lstStyle/>
          <a:p>
            <a:fld id="{A2E18BFF-A209-4B8E-BC9C-802098B188F4}" type="slidenum">
              <a:rPr lang="ru-RU" smtClean="0">
                <a:solidFill>
                  <a:schemeClr val="tx1"/>
                </a:solidFill>
              </a:rPr>
              <a:pPr/>
              <a:t>2</a:t>
            </a:fld>
            <a:endParaRPr lang="ru-RU"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040"/>
            <a:ext cx="7228656" cy="732696"/>
          </a:xfrm>
        </p:spPr>
        <p:txBody>
          <a:bodyPr>
            <a:normAutofit/>
          </a:bodyPr>
          <a:lstStyle/>
          <a:p>
            <a:r>
              <a:rPr lang="ru-RU" dirty="0" smtClean="0"/>
              <a:t>           Заключение</a:t>
            </a:r>
            <a:endParaRPr lang="ru-RU" dirty="0"/>
          </a:p>
        </p:txBody>
      </p:sp>
      <p:sp>
        <p:nvSpPr>
          <p:cNvPr id="3" name="Содержимое 2"/>
          <p:cNvSpPr>
            <a:spLocks noGrp="1"/>
          </p:cNvSpPr>
          <p:nvPr>
            <p:ph idx="1"/>
          </p:nvPr>
        </p:nvSpPr>
        <p:spPr>
          <a:xfrm>
            <a:off x="457200" y="1196752"/>
            <a:ext cx="7239000" cy="5258984"/>
          </a:xfrm>
        </p:spPr>
        <p:txBody>
          <a:bodyPr/>
          <a:lstStyle/>
          <a:p>
            <a:r>
              <a:rPr lang="ru-RU" sz="2400" b="1" dirty="0" smtClean="0">
                <a:latin typeface="Times New Roman" pitchFamily="18" charset="0"/>
                <a:cs typeface="Times New Roman" pitchFamily="18" charset="0"/>
              </a:rPr>
              <a:t>Сегодня мы прикоснулись к загадке жизни  Дмитрия Ивановича. Однако, самая большая загадка - это </a:t>
            </a:r>
            <a:r>
              <a:rPr lang="ru-RU" sz="2400" b="1" dirty="0" smtClean="0">
                <a:solidFill>
                  <a:srgbClr val="FF0000"/>
                </a:solidFill>
                <a:latin typeface="Times New Roman" pitchFamily="18" charset="0"/>
                <a:cs typeface="Times New Roman" pitchFamily="18" charset="0"/>
              </a:rPr>
              <a:t>«Периодический закон и периодическая система химических элементов»</a:t>
            </a:r>
            <a:r>
              <a:rPr lang="ru-RU" sz="2400" b="1" dirty="0" smtClean="0">
                <a:latin typeface="Times New Roman" pitchFamily="18" charset="0"/>
                <a:cs typeface="Times New Roman" pitchFamily="18" charset="0"/>
              </a:rPr>
              <a:t>. Мы вручаем её вам на память об игре и для работы на уроках. Изучайте, пробуйте разгадать её. Человечество занимается этим уже 150 лет и нет предела открытиям, каждое из которых – мост в будущее. Мудрый Менделеев знал это: </a:t>
            </a:r>
            <a:r>
              <a:rPr lang="ru-RU" sz="2400" b="1" dirty="0" smtClean="0">
                <a:solidFill>
                  <a:srgbClr val="FF0000"/>
                </a:solidFill>
                <a:latin typeface="Times New Roman" pitchFamily="18" charset="0"/>
                <a:cs typeface="Times New Roman" pitchFamily="18" charset="0"/>
              </a:rPr>
              <a:t>«Будущее не грозит Периодическому закону разрушением, а обещаются только надстройка и развитие».</a:t>
            </a:r>
          </a:p>
          <a:p>
            <a:endParaRPr lang="ru-RU"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9634" name="Picture 2" descr="C:\Users\user\Documents\sh1008.jpg"/>
          <p:cNvPicPr>
            <a:picLocks noGrp="1" noChangeAspect="1" noChangeArrowheads="1"/>
          </p:cNvPicPr>
          <p:nvPr>
            <p:ph idx="1"/>
          </p:nvPr>
        </p:nvPicPr>
        <p:blipFill>
          <a:blip r:embed="rId2" cstate="print"/>
          <a:srcRect/>
          <a:stretch>
            <a:fillRect/>
          </a:stretch>
        </p:blipFill>
        <p:spPr bwMode="auto">
          <a:xfrm>
            <a:off x="0" y="260648"/>
            <a:ext cx="8092879" cy="6597352"/>
          </a:xfrm>
          <a:prstGeom prst="rect">
            <a:avLst/>
          </a:prstGeom>
          <a:noFill/>
        </p:spPr>
      </p:pic>
      <p:sp>
        <p:nvSpPr>
          <p:cNvPr id="4" name="Номер слайда 3"/>
          <p:cNvSpPr>
            <a:spLocks noGrp="1"/>
          </p:cNvSpPr>
          <p:nvPr>
            <p:ph type="sldNum" sz="quarter" idx="12"/>
          </p:nvPr>
        </p:nvSpPr>
        <p:spPr/>
        <p:txBody>
          <a:bodyPr/>
          <a:lstStyle/>
          <a:p>
            <a:fld id="{A2E18BFF-A209-4B8E-BC9C-802098B188F4}"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355160" cy="45719"/>
          </a:xfrm>
        </p:spPr>
        <p:txBody>
          <a:bodyPr>
            <a:normAutofit fontScale="90000"/>
          </a:bodyPr>
          <a:lstStyle/>
          <a:p>
            <a:endParaRPr lang="ru-RU" dirty="0"/>
          </a:p>
        </p:txBody>
      </p:sp>
      <p:sp>
        <p:nvSpPr>
          <p:cNvPr id="3" name="Содержимое 2"/>
          <p:cNvSpPr>
            <a:spLocks noGrp="1"/>
          </p:cNvSpPr>
          <p:nvPr>
            <p:ph idx="1"/>
          </p:nvPr>
        </p:nvSpPr>
        <p:spPr>
          <a:xfrm>
            <a:off x="457200" y="548680"/>
            <a:ext cx="7211144" cy="5907056"/>
          </a:xfrm>
        </p:spPr>
        <p:txBody>
          <a:bodyPr>
            <a:normAutofit/>
          </a:bodyPr>
          <a:lstStyle/>
          <a:p>
            <a:r>
              <a:rPr lang="ru-RU" sz="2400" b="1" dirty="0" smtClean="0">
                <a:latin typeface="Times New Roman" pitchFamily="18" charset="0"/>
                <a:cs typeface="Times New Roman" pitchFamily="18" charset="0"/>
              </a:rPr>
              <a:t>Подводятся итоги игры. Называют победителей.  Каждому</a:t>
            </a:r>
            <a:r>
              <a:rPr lang="ru-RU" sz="2400" b="1" dirty="0" smtClean="0">
                <a:latin typeface="Times New Roman" pitchFamily="18" charset="0"/>
                <a:cs typeface="Times New Roman" pitchFamily="18" charset="0"/>
              </a:rPr>
              <a:t> вручаются </a:t>
            </a:r>
            <a:r>
              <a:rPr lang="ru-RU" sz="2400" b="1" dirty="0" smtClean="0">
                <a:latin typeface="Times New Roman" pitchFamily="18" charset="0"/>
                <a:cs typeface="Times New Roman" pitchFamily="18" charset="0"/>
              </a:rPr>
              <a:t>памятные сертификаты или удостоверения участников </a:t>
            </a:r>
            <a:r>
              <a:rPr lang="ru-RU" sz="2400" b="1" dirty="0" smtClean="0">
                <a:latin typeface="Times New Roman" pitchFamily="18" charset="0"/>
                <a:cs typeface="Times New Roman" pitchFamily="18" charset="0"/>
              </a:rPr>
              <a:t>игры  и Периодическая система химических элементов Д.И.Менделеева .</a:t>
            </a:r>
          </a:p>
          <a:p>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Игру можно провести и не только как экскурсию на местности, но и в школе. В этом случае каждый этап проходит в определённых кабинетах,  на дверях которых появятся  надписи:     « Музей», «Картинная галерея», «Библиотека», «Филармония», «Дом Офицеров». </a:t>
            </a:r>
            <a:r>
              <a:rPr lang="ru-RU" sz="2400" b="1" dirty="0" smtClean="0">
                <a:latin typeface="Times New Roman" pitchFamily="18" charset="0"/>
                <a:cs typeface="Times New Roman" pitchFamily="18" charset="0"/>
              </a:rPr>
              <a:t> Все </a:t>
            </a:r>
            <a:r>
              <a:rPr lang="ru-RU" sz="2400" b="1" dirty="0" smtClean="0">
                <a:latin typeface="Times New Roman" pitchFamily="18" charset="0"/>
                <a:cs typeface="Times New Roman" pitchFamily="18" charset="0"/>
              </a:rPr>
              <a:t>зависит от творческого подхода организаторов.                </a:t>
            </a:r>
            <a:endParaRPr lang="ru-RU" sz="2400" b="1" dirty="0" smtClean="0">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Желаем всем успеха! </a:t>
            </a:r>
          </a:p>
          <a:p>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22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040"/>
            <a:ext cx="7156648" cy="444664"/>
          </a:xfrm>
        </p:spPr>
        <p:txBody>
          <a:bodyPr>
            <a:normAutofit fontScale="90000"/>
          </a:bodyPr>
          <a:lstStyle/>
          <a:p>
            <a:r>
              <a:rPr lang="ru-RU" dirty="0" smtClean="0"/>
              <a:t>          начало  игры  </a:t>
            </a:r>
            <a:endParaRPr lang="ru-RU" dirty="0"/>
          </a:p>
        </p:txBody>
      </p:sp>
      <p:sp>
        <p:nvSpPr>
          <p:cNvPr id="3" name="Содержимое 2"/>
          <p:cNvSpPr>
            <a:spLocks noGrp="1"/>
          </p:cNvSpPr>
          <p:nvPr>
            <p:ph idx="1"/>
          </p:nvPr>
        </p:nvSpPr>
        <p:spPr>
          <a:xfrm>
            <a:off x="683568" y="4941168"/>
            <a:ext cx="7056784" cy="1656184"/>
          </a:xfrm>
        </p:spPr>
        <p:txBody>
          <a:bodyPr>
            <a:noAutofit/>
          </a:bodyPr>
          <a:lstStyle/>
          <a:p>
            <a:r>
              <a:rPr lang="ru-RU" sz="2000" b="1" dirty="0" smtClean="0">
                <a:latin typeface="Times New Roman" pitchFamily="18" charset="0"/>
                <a:cs typeface="Times New Roman" pitchFamily="18" charset="0"/>
              </a:rPr>
              <a:t>Играют командами по 12 человек. Возраст игроков 8-11 класс, по 2 человека от параллели. Сбор участников игры – площадка у входа внутри Городского сада. Обе команды получают задание и двигаются по маршруту одновременно. </a:t>
            </a:r>
          </a:p>
          <a:p>
            <a:endParaRPr lang="ru-RU" sz="1600" dirty="0" smtClean="0"/>
          </a:p>
          <a:p>
            <a:endParaRPr lang="ru-RU" sz="1600"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3</a:t>
            </a:fld>
            <a:endParaRPr lang="ru-RU"/>
          </a:p>
        </p:txBody>
      </p:sp>
      <p:pic>
        <p:nvPicPr>
          <p:cNvPr id="7" name="Рисунок 6" descr="http://pics.livejournal.com/tegg_tyumen/pic/0003dfkb/s640x480"/>
          <p:cNvPicPr/>
          <p:nvPr/>
        </p:nvPicPr>
        <p:blipFill>
          <a:blip r:embed="rId2" cstate="print"/>
          <a:srcRect/>
          <a:stretch>
            <a:fillRect/>
          </a:stretch>
        </p:blipFill>
        <p:spPr bwMode="auto">
          <a:xfrm>
            <a:off x="611560" y="836712"/>
            <a:ext cx="720080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084640" cy="576064"/>
          </a:xfrm>
        </p:spPr>
        <p:txBody>
          <a:bodyPr>
            <a:normAutofit fontScale="90000"/>
          </a:bodyPr>
          <a:lstStyle/>
          <a:p>
            <a:r>
              <a:rPr lang="ru-RU" dirty="0" smtClean="0"/>
              <a:t>         начало игры</a:t>
            </a:r>
            <a:endParaRPr lang="ru-RU" dirty="0"/>
          </a:p>
        </p:txBody>
      </p:sp>
      <p:sp>
        <p:nvSpPr>
          <p:cNvPr id="3" name="Содержимое 2"/>
          <p:cNvSpPr>
            <a:spLocks noGrp="1"/>
          </p:cNvSpPr>
          <p:nvPr>
            <p:ph idx="1"/>
          </p:nvPr>
        </p:nvSpPr>
        <p:spPr>
          <a:xfrm>
            <a:off x="539552" y="836712"/>
            <a:ext cx="7156648" cy="5619024"/>
          </a:xfrm>
        </p:spPr>
        <p:txBody>
          <a:bodyPr/>
          <a:lstStyle/>
          <a:p>
            <a:r>
              <a:rPr lang="ru-RU" sz="2000" b="1" u="sng" dirty="0" smtClean="0">
                <a:latin typeface="Times New Roman" pitchFamily="18" charset="0"/>
                <a:cs typeface="Times New Roman" pitchFamily="18" charset="0"/>
              </a:rPr>
              <a:t>1 ориентир </a:t>
            </a:r>
            <a:r>
              <a:rPr lang="ru-RU" sz="2000" b="1" dirty="0" smtClean="0">
                <a:latin typeface="Times New Roman" pitchFamily="18" charset="0"/>
                <a:cs typeface="Times New Roman" pitchFamily="18" charset="0"/>
              </a:rPr>
              <a:t>– старинная монета у входа в которое  спрятана первая загадка. Подсказка – свиток с печатью</a:t>
            </a:r>
          </a:p>
          <a:p>
            <a:r>
              <a:rPr lang="ru-RU" sz="2000" b="1" dirty="0" smtClean="0">
                <a:latin typeface="Times New Roman" pitchFamily="18" charset="0"/>
                <a:cs typeface="Times New Roman" pitchFamily="18" charset="0"/>
              </a:rPr>
              <a:t>Команды собираются у  Тверского государственного объединённого историко-архитектурного и литературного музея.</a:t>
            </a:r>
            <a:endParaRPr lang="ru-RU" sz="20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4</a:t>
            </a:fld>
            <a:endParaRPr lang="ru-RU"/>
          </a:p>
        </p:txBody>
      </p:sp>
      <p:pic>
        <p:nvPicPr>
          <p:cNvPr id="6" name="Рисунок 5" descr="http://tverru.ru/images/arcitect/IMG_9774.jpg"/>
          <p:cNvPicPr/>
          <p:nvPr/>
        </p:nvPicPr>
        <p:blipFill>
          <a:blip r:embed="rId2" cstate="print"/>
          <a:srcRect/>
          <a:stretch>
            <a:fillRect/>
          </a:stretch>
        </p:blipFill>
        <p:spPr bwMode="auto">
          <a:xfrm>
            <a:off x="1187624" y="2852936"/>
            <a:ext cx="5796409"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20040"/>
            <a:ext cx="7012632" cy="516672"/>
          </a:xfrm>
        </p:spPr>
        <p:txBody>
          <a:bodyPr>
            <a:normAutofit fontScale="90000"/>
          </a:bodyPr>
          <a:lstStyle/>
          <a:p>
            <a:r>
              <a:rPr lang="ru-RU" dirty="0" smtClean="0"/>
              <a:t>            Загадка первая</a:t>
            </a:r>
            <a:endParaRPr lang="ru-RU" dirty="0"/>
          </a:p>
        </p:txBody>
      </p:sp>
      <p:sp>
        <p:nvSpPr>
          <p:cNvPr id="3" name="Содержимое 2"/>
          <p:cNvSpPr>
            <a:spLocks noGrp="1"/>
          </p:cNvSpPr>
          <p:nvPr>
            <p:ph idx="1"/>
          </p:nvPr>
        </p:nvSpPr>
        <p:spPr>
          <a:xfrm>
            <a:off x="611560" y="836712"/>
            <a:ext cx="7084640" cy="6021288"/>
          </a:xfrm>
        </p:spPr>
        <p:txBody>
          <a:bodyPr>
            <a:normAutofit/>
          </a:bodyPr>
          <a:lstStyle/>
          <a:p>
            <a:pPr>
              <a:buNone/>
            </a:pPr>
            <a:r>
              <a:rPr lang="ru-RU" sz="2400" b="1" i="1" dirty="0" smtClean="0">
                <a:latin typeface="Times New Roman" pitchFamily="18" charset="0"/>
                <a:cs typeface="Times New Roman" pitchFamily="18" charset="0"/>
              </a:rPr>
              <a:t>Вопрос 1</a:t>
            </a:r>
            <a:r>
              <a:rPr lang="ru-RU" sz="2400" b="1" dirty="0" smtClean="0">
                <a:latin typeface="Times New Roman" pitchFamily="18" charset="0"/>
                <a:cs typeface="Times New Roman" pitchFamily="18" charset="0"/>
              </a:rPr>
              <a:t> . Знаете ли вы, что настоящая фамилия Дмитрия Ивановича  должна быть совсем другой. Какой?   Выберите правильную из списка: «Иванов»,«</a:t>
            </a:r>
            <a:r>
              <a:rPr lang="ru-RU" sz="2400" b="1" dirty="0" err="1" smtClean="0">
                <a:latin typeface="Times New Roman" pitchFamily="18" charset="0"/>
                <a:cs typeface="Times New Roman" pitchFamily="18" charset="0"/>
              </a:rPr>
              <a:t>Тихомандрицкий</a:t>
            </a:r>
            <a:r>
              <a:rPr lang="ru-RU" sz="2400" b="1" dirty="0" smtClean="0">
                <a:latin typeface="Times New Roman" pitchFamily="18" charset="0"/>
                <a:cs typeface="Times New Roman" pitchFamily="18" charset="0"/>
              </a:rPr>
              <a:t>», «Соколов», «Покровский», «Менделеев», «Пушкин</a:t>
            </a:r>
            <a:r>
              <a:rPr lang="ru-RU" sz="2400" b="1" dirty="0" smtClean="0">
                <a:latin typeface="Times New Roman" pitchFamily="18" charset="0"/>
                <a:cs typeface="Times New Roman" pitchFamily="18" charset="0"/>
              </a:rPr>
              <a:t>» (2 балла)</a:t>
            </a:r>
            <a:endParaRPr lang="ru-RU" sz="2400" b="1" dirty="0" smtClean="0">
              <a:latin typeface="Times New Roman" pitchFamily="18" charset="0"/>
              <a:cs typeface="Times New Roman" pitchFamily="18" charset="0"/>
            </a:endParaRPr>
          </a:p>
          <a:p>
            <a:pPr>
              <a:buNone/>
            </a:pPr>
            <a:r>
              <a:rPr lang="ru-RU" sz="2400" b="1" i="1" dirty="0" smtClean="0">
                <a:latin typeface="Times New Roman" pitchFamily="18" charset="0"/>
                <a:cs typeface="Times New Roman" pitchFamily="18" charset="0"/>
              </a:rPr>
              <a:t>Вопрос 2</a:t>
            </a:r>
            <a:r>
              <a:rPr lang="ru-RU" sz="2400" b="1" dirty="0" smtClean="0">
                <a:latin typeface="Times New Roman" pitchFamily="18" charset="0"/>
                <a:cs typeface="Times New Roman" pitchFamily="18" charset="0"/>
              </a:rPr>
              <a:t>.А как появилась фамилия Менделеев? (По 2 балла за каждую версию)</a:t>
            </a:r>
          </a:p>
          <a:p>
            <a:pPr>
              <a:buNone/>
            </a:pPr>
            <a:r>
              <a:rPr lang="ru-RU" sz="2400" b="1" i="1" dirty="0" smtClean="0">
                <a:latin typeface="Times New Roman" pitchFamily="18" charset="0"/>
                <a:cs typeface="Times New Roman" pitchFamily="18" charset="0"/>
              </a:rPr>
              <a:t>Вопрос 3</a:t>
            </a:r>
            <a:r>
              <a:rPr lang="ru-RU" sz="2400" b="1" dirty="0" smtClean="0">
                <a:latin typeface="Times New Roman" pitchFamily="18" charset="0"/>
                <a:cs typeface="Times New Roman" pitchFamily="18" charset="0"/>
              </a:rPr>
              <a:t>. . Известно, что отец Дмитрия -  Иван  учился в Твери, вместе с двумя братьями. Найдите среди предложенных фотографий изображение здания этого учебного заведения.    (На фотографиях – Реальное училище, Духовная семинария, школа Максимовича, Коммерческое училище) ( 3 балла).</a:t>
            </a:r>
            <a:r>
              <a:rPr lang="ru-RU" sz="2400" b="1" i="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a:buNone/>
            </a:pPr>
            <a:endParaRPr lang="ru-RU" sz="2400" dirty="0" smtClean="0"/>
          </a:p>
          <a:p>
            <a:endParaRPr lang="ru-RU" sz="2400" dirty="0"/>
          </a:p>
        </p:txBody>
      </p:sp>
      <p:sp>
        <p:nvSpPr>
          <p:cNvPr id="4" name="Номер слайда 3"/>
          <p:cNvSpPr>
            <a:spLocks noGrp="1"/>
          </p:cNvSpPr>
          <p:nvPr>
            <p:ph type="sldNum" sz="quarter" idx="12"/>
          </p:nvPr>
        </p:nvSpPr>
        <p:spPr/>
        <p:txBody>
          <a:bodyPr/>
          <a:lstStyle/>
          <a:p>
            <a:fld id="{A2E18BFF-A209-4B8E-BC9C-802098B188F4}"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576" y="332656"/>
            <a:ext cx="7355160" cy="45719"/>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11" name="Содержимое 10" descr="Тверской государственный университет"/>
          <p:cNvPicPr>
            <a:picLocks noGrp="1"/>
          </p:cNvPicPr>
          <p:nvPr>
            <p:ph idx="1"/>
          </p:nvPr>
        </p:nvPicPr>
        <p:blipFill>
          <a:blip r:embed="rId2" cstate="print"/>
          <a:srcRect/>
          <a:stretch>
            <a:fillRect/>
          </a:stretch>
        </p:blipFill>
        <p:spPr bwMode="auto">
          <a:xfrm>
            <a:off x="179512" y="3789040"/>
            <a:ext cx="3744416" cy="288032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A2E18BFF-A209-4B8E-BC9C-802098B188F4}" type="slidenum">
              <a:rPr lang="ru-RU" smtClean="0"/>
              <a:pPr/>
              <a:t>6</a:t>
            </a:fld>
            <a:endParaRPr lang="ru-RU"/>
          </a:p>
        </p:txBody>
      </p:sp>
      <p:sp>
        <p:nvSpPr>
          <p:cNvPr id="3073" name="Rectangle 1"/>
          <p:cNvSpPr>
            <a:spLocks noChangeArrowheads="1"/>
          </p:cNvSpPr>
          <p:nvPr/>
        </p:nvSpPr>
        <p:spPr bwMode="auto">
          <a:xfrm>
            <a:off x="0" y="0"/>
            <a:ext cx="339746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Тверь. Реальное училище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Женское коммерческое училище">
            <a:hlinkClick r:id="rId3" tooltip="&quot;Женское коммерческое училище :: Женское коммерческое училище&quot;"/>
          </p:cNvPr>
          <p:cNvPicPr/>
          <p:nvPr/>
        </p:nvPicPr>
        <p:blipFill>
          <a:blip r:embed="rId4" cstate="print"/>
          <a:srcRect/>
          <a:stretch>
            <a:fillRect/>
          </a:stretch>
        </p:blipFill>
        <p:spPr bwMode="auto">
          <a:xfrm>
            <a:off x="3995936" y="404664"/>
            <a:ext cx="4104456" cy="2880320"/>
          </a:xfrm>
          <a:prstGeom prst="rect">
            <a:avLst/>
          </a:prstGeom>
          <a:noFill/>
          <a:ln w="9525">
            <a:noFill/>
            <a:miter lim="800000"/>
            <a:headEnd/>
            <a:tailEnd/>
          </a:ln>
        </p:spPr>
      </p:pic>
      <p:sp>
        <p:nvSpPr>
          <p:cNvPr id="9" name="Прямоугольник 8"/>
          <p:cNvSpPr/>
          <p:nvPr/>
        </p:nvSpPr>
        <p:spPr>
          <a:xfrm>
            <a:off x="4283968" y="0"/>
            <a:ext cx="3528392" cy="400110"/>
          </a:xfrm>
          <a:prstGeom prst="rect">
            <a:avLst/>
          </a:prstGeom>
        </p:spPr>
        <p:txBody>
          <a:bodyPr wrap="square">
            <a:spAutoFit/>
          </a:bodyPr>
          <a:lstStyle/>
          <a:p>
            <a:r>
              <a:rPr lang="ru-RU" sz="2000" b="1" dirty="0" smtClean="0">
                <a:latin typeface="Times New Roman" pitchFamily="18" charset="0"/>
                <a:cs typeface="Times New Roman" pitchFamily="18" charset="0"/>
              </a:rPr>
              <a:t>Коммерческое</a:t>
            </a:r>
            <a:r>
              <a:rPr lang="ru-RU" b="1" dirty="0" smtClean="0">
                <a:latin typeface="Times New Roman" pitchFamily="18" charset="0"/>
                <a:cs typeface="Times New Roman" pitchFamily="18" charset="0"/>
              </a:rPr>
              <a:t> училище </a:t>
            </a:r>
            <a:endParaRPr lang="ru-RU" b="1" dirty="0">
              <a:latin typeface="Times New Roman" pitchFamily="18" charset="0"/>
              <a:cs typeface="Times New Roman" pitchFamily="18" charset="0"/>
            </a:endParaRPr>
          </a:p>
        </p:txBody>
      </p:sp>
      <p:sp>
        <p:nvSpPr>
          <p:cNvPr id="12" name="Прямоугольник 11"/>
          <p:cNvSpPr/>
          <p:nvPr/>
        </p:nvSpPr>
        <p:spPr>
          <a:xfrm>
            <a:off x="395536" y="3356992"/>
            <a:ext cx="3196901" cy="400110"/>
          </a:xfrm>
          <a:prstGeom prst="rect">
            <a:avLst/>
          </a:prstGeom>
        </p:spPr>
        <p:txBody>
          <a:bodyPr wrap="none">
            <a:spAutoFit/>
          </a:bodyPr>
          <a:lstStyle/>
          <a:p>
            <a:r>
              <a:rPr lang="ru-RU" b="1" dirty="0" smtClean="0">
                <a:latin typeface="Times New Roman" pitchFamily="18" charset="0"/>
                <a:cs typeface="Times New Roman" pitchFamily="18" charset="0"/>
              </a:rPr>
              <a:t>Школа П. П. </a:t>
            </a:r>
            <a:r>
              <a:rPr lang="ru-RU" sz="2000" b="1" dirty="0" smtClean="0">
                <a:latin typeface="Times New Roman" pitchFamily="18" charset="0"/>
                <a:cs typeface="Times New Roman" pitchFamily="18" charset="0"/>
              </a:rPr>
              <a:t>Максимовича</a:t>
            </a:r>
            <a:endParaRPr lang="ru-RU" sz="2000" b="1" dirty="0">
              <a:latin typeface="Times New Roman" pitchFamily="18" charset="0"/>
              <a:cs typeface="Times New Roman" pitchFamily="18" charset="0"/>
            </a:endParaRPr>
          </a:p>
        </p:txBody>
      </p:sp>
      <p:pic>
        <p:nvPicPr>
          <p:cNvPr id="13" name="Рисунок 12" descr="Tver seminary1.jpg">
            <a:hlinkClick r:id="rId5"/>
          </p:cNvPr>
          <p:cNvPicPr/>
          <p:nvPr/>
        </p:nvPicPr>
        <p:blipFill>
          <a:blip r:embed="rId6" cstate="print"/>
          <a:srcRect/>
          <a:stretch>
            <a:fillRect/>
          </a:stretch>
        </p:blipFill>
        <p:spPr bwMode="auto">
          <a:xfrm>
            <a:off x="4067944" y="3645024"/>
            <a:ext cx="3960440" cy="3024336"/>
          </a:xfrm>
          <a:prstGeom prst="rect">
            <a:avLst/>
          </a:prstGeom>
          <a:noFill/>
          <a:ln w="9525">
            <a:noFill/>
            <a:miter lim="800000"/>
            <a:headEnd/>
            <a:tailEnd/>
          </a:ln>
        </p:spPr>
      </p:pic>
      <p:sp>
        <p:nvSpPr>
          <p:cNvPr id="14" name="Прямоугольник 13"/>
          <p:cNvSpPr/>
          <p:nvPr/>
        </p:nvSpPr>
        <p:spPr>
          <a:xfrm>
            <a:off x="3995936" y="3244334"/>
            <a:ext cx="4176464" cy="400110"/>
          </a:xfrm>
          <a:prstGeom prst="rect">
            <a:avLst/>
          </a:prstGeom>
        </p:spPr>
        <p:txBody>
          <a:bodyPr wrap="square">
            <a:spAutoFit/>
          </a:bodyPr>
          <a:lstStyle/>
          <a:p>
            <a:r>
              <a:rPr lang="ru-RU" sz="2000" b="1" dirty="0" smtClean="0">
                <a:latin typeface="Times New Roman" pitchFamily="18" charset="0"/>
                <a:cs typeface="Times New Roman" pitchFamily="18" charset="0"/>
              </a:rPr>
              <a:t>Тверская Духовная семинария</a:t>
            </a:r>
            <a:endParaRPr lang="ru-RU" sz="2000" b="1" dirty="0">
              <a:latin typeface="Times New Roman" pitchFamily="18" charset="0"/>
              <a:cs typeface="Times New Roman" pitchFamily="18" charset="0"/>
            </a:endParaRPr>
          </a:p>
        </p:txBody>
      </p:sp>
      <p:pic>
        <p:nvPicPr>
          <p:cNvPr id="15" name="Рисунок 14" descr="Реальное училище в Твери">
            <a:hlinkClick r:id="rId7" tgtFrame="&quot;_blank&quot;"/>
          </p:cNvPr>
          <p:cNvPicPr/>
          <p:nvPr/>
        </p:nvPicPr>
        <p:blipFill>
          <a:blip r:embed="rId8" cstate="print"/>
          <a:srcRect/>
          <a:stretch>
            <a:fillRect/>
          </a:stretch>
        </p:blipFill>
        <p:spPr bwMode="auto">
          <a:xfrm>
            <a:off x="323528" y="404664"/>
            <a:ext cx="3528392"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0040"/>
            <a:ext cx="7300664" cy="45719"/>
          </a:xfrm>
        </p:spPr>
        <p:txBody>
          <a:bodyPr>
            <a:normAutofit fontScale="90000"/>
          </a:bodyPr>
          <a:lstStyle/>
          <a:p>
            <a:endParaRPr lang="ru-RU" dirty="0"/>
          </a:p>
        </p:txBody>
      </p:sp>
      <p:sp>
        <p:nvSpPr>
          <p:cNvPr id="3" name="Содержимое 2"/>
          <p:cNvSpPr>
            <a:spLocks noGrp="1"/>
          </p:cNvSpPr>
          <p:nvPr>
            <p:ph idx="1"/>
          </p:nvPr>
        </p:nvSpPr>
        <p:spPr>
          <a:xfrm>
            <a:off x="251520" y="188640"/>
            <a:ext cx="7444680" cy="6267096"/>
          </a:xfrm>
        </p:spPr>
        <p:txBody>
          <a:bodyPr/>
          <a:lstStyle/>
          <a:p>
            <a:pPr>
              <a:buNone/>
            </a:pPr>
            <a:r>
              <a:rPr lang="ru-RU" dirty="0" smtClean="0"/>
              <a:t>  </a:t>
            </a:r>
            <a:r>
              <a:rPr lang="ru-RU" sz="2400" b="1" dirty="0" smtClean="0">
                <a:latin typeface="Times New Roman" pitchFamily="18" charset="0"/>
                <a:cs typeface="Times New Roman" pitchFamily="18" charset="0"/>
              </a:rPr>
              <a:t>Подводятся итоги, командам вручаются буквы (АТЕ) и ориентир – книга, (вторая загадка –литературная, спрятана у библиотеки имени Горького), подсказка – томик стихов Александра Блока </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7</a:t>
            </a:fld>
            <a:endParaRPr lang="ru-RU"/>
          </a:p>
        </p:txBody>
      </p:sp>
      <p:pic>
        <p:nvPicPr>
          <p:cNvPr id="5" name="Рисунок 4" descr="http://tverigrad.ru/wp-content/uploads/2012/09/135-670x509.jpg"/>
          <p:cNvPicPr/>
          <p:nvPr/>
        </p:nvPicPr>
        <p:blipFill>
          <a:blip r:embed="rId2" cstate="print"/>
          <a:srcRect/>
          <a:stretch>
            <a:fillRect/>
          </a:stretch>
        </p:blipFill>
        <p:spPr bwMode="auto">
          <a:xfrm>
            <a:off x="611560" y="2204864"/>
            <a:ext cx="6984775"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040"/>
            <a:ext cx="7156648" cy="732696"/>
          </a:xfrm>
        </p:spPr>
        <p:txBody>
          <a:bodyPr/>
          <a:lstStyle/>
          <a:p>
            <a:r>
              <a:rPr lang="ru-RU" dirty="0" smtClean="0"/>
              <a:t>         Загадка вторая </a:t>
            </a:r>
            <a:endParaRPr lang="ru-RU" dirty="0"/>
          </a:p>
        </p:txBody>
      </p:sp>
      <p:sp>
        <p:nvSpPr>
          <p:cNvPr id="3" name="Содержимое 2"/>
          <p:cNvSpPr>
            <a:spLocks noGrp="1"/>
          </p:cNvSpPr>
          <p:nvPr>
            <p:ph idx="1"/>
          </p:nvPr>
        </p:nvSpPr>
        <p:spPr>
          <a:xfrm>
            <a:off x="467544" y="1196752"/>
            <a:ext cx="7239000" cy="4846320"/>
          </a:xfrm>
        </p:spPr>
        <p:txBody>
          <a:bodyPr>
            <a:normAutofit lnSpcReduction="10000"/>
          </a:bodyPr>
          <a:lstStyle/>
          <a:p>
            <a:r>
              <a:rPr lang="ru-RU" b="1" dirty="0" smtClean="0">
                <a:latin typeface="Times New Roman" pitchFamily="18" charset="0"/>
                <a:cs typeface="Times New Roman" pitchFamily="18" charset="0"/>
              </a:rPr>
              <a:t>Дмитрий Иванович Менделеев был человеком энциклопедических знаний. Им написано более 430 научных работ.             «Твой папа давно все знает, что бывает на свете. Во все проник. Не укрывается от него ничего. Его знание самое полное. Оно происходит от гениальности, у простых людей такого не бывает.»                                 Человек, написавший эти слова, был выдающимся российским поэтом  и зятем великого Менделеева. Он был женат на дочери Дмитрия Ивановича, ей  посвятил свои лучшие стихи. </a:t>
            </a:r>
            <a:endParaRPr lang="ru-RU"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040"/>
            <a:ext cx="7228656" cy="3541008"/>
          </a:xfrm>
        </p:spPr>
        <p:txBody>
          <a:bodyPr/>
          <a:lstStyle/>
          <a:p>
            <a:endParaRPr lang="ru-RU" dirty="0"/>
          </a:p>
        </p:txBody>
      </p:sp>
      <p:sp>
        <p:nvSpPr>
          <p:cNvPr id="3" name="Содержимое 2"/>
          <p:cNvSpPr>
            <a:spLocks noGrp="1"/>
          </p:cNvSpPr>
          <p:nvPr>
            <p:ph idx="1"/>
          </p:nvPr>
        </p:nvSpPr>
        <p:spPr>
          <a:xfrm>
            <a:off x="0" y="4581128"/>
            <a:ext cx="8172400" cy="2088232"/>
          </a:xfrm>
        </p:spPr>
        <p:txBody>
          <a:bodyPr>
            <a:noAutofit/>
          </a:bodyPr>
          <a:lstStyle/>
          <a:p>
            <a:r>
              <a:rPr lang="ru-RU" sz="2400" b="1" i="1" dirty="0" smtClean="0">
                <a:latin typeface="Times New Roman" pitchFamily="18" charset="0"/>
                <a:cs typeface="Times New Roman" pitchFamily="18" charset="0"/>
              </a:rPr>
              <a:t>Вопрос 1   </a:t>
            </a:r>
            <a:r>
              <a:rPr lang="ru-RU" sz="2400" b="1" u="sng"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Назовите имя этого поэта? (2 балла)          (Александр Блок  )                                                                                                                                                                 </a:t>
            </a:r>
            <a:r>
              <a:rPr lang="ru-RU" sz="2400" b="1" i="1" dirty="0" smtClean="0">
                <a:latin typeface="Times New Roman" pitchFamily="18" charset="0"/>
                <a:cs typeface="Times New Roman" pitchFamily="18" charset="0"/>
              </a:rPr>
              <a:t>Вопрос 2.</a:t>
            </a:r>
            <a:r>
              <a:rPr lang="ru-RU" sz="2400" b="1" dirty="0" smtClean="0">
                <a:latin typeface="Times New Roman" pitchFamily="18" charset="0"/>
                <a:cs typeface="Times New Roman" pitchFamily="18" charset="0"/>
              </a:rPr>
              <a:t> Как звали дочь Дмитрия Ивановича?   (2 балла) (Любовь Дмитриевна Менделеева )                                                                                                                                                                                                                                                                                                                      </a:t>
            </a:r>
            <a:r>
              <a:rPr lang="ru-RU" sz="2400" b="1" i="1" dirty="0" smtClean="0">
                <a:latin typeface="Times New Roman" pitchFamily="18" charset="0"/>
                <a:cs typeface="Times New Roman" pitchFamily="18" charset="0"/>
              </a:rPr>
              <a:t>Вопрос 3</a:t>
            </a:r>
            <a:r>
              <a:rPr lang="ru-RU" sz="2400" b="1" dirty="0" smtClean="0">
                <a:latin typeface="Times New Roman" pitchFamily="18" charset="0"/>
                <a:cs typeface="Times New Roman" pitchFamily="18" charset="0"/>
              </a:rPr>
              <a:t>. Как называются стихи, посвященные ей? (2 балла) («Стихи о Прекрасной даме» )</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A2E18BFF-A209-4B8E-BC9C-802098B188F4}" type="slidenum">
              <a:rPr lang="ru-RU" smtClean="0"/>
              <a:pPr/>
              <a:t>9</a:t>
            </a:fld>
            <a:endParaRPr lang="ru-RU"/>
          </a:p>
        </p:txBody>
      </p:sp>
      <p:pic>
        <p:nvPicPr>
          <p:cNvPr id="5" name="Рисунок 4" descr="Любовь Дмитриевна Менделеева и Александр Александрович Блок"/>
          <p:cNvPicPr/>
          <p:nvPr/>
        </p:nvPicPr>
        <p:blipFill>
          <a:blip r:embed="rId2" cstate="print"/>
          <a:srcRect/>
          <a:stretch>
            <a:fillRect/>
          </a:stretch>
        </p:blipFill>
        <p:spPr bwMode="auto">
          <a:xfrm>
            <a:off x="539552" y="0"/>
            <a:ext cx="7128792" cy="45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2380</TotalTime>
  <Words>1169</Words>
  <Application>Microsoft Office PowerPoint</Application>
  <PresentationFormat>Экран (4:3)</PresentationFormat>
  <Paragraphs>121</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  </vt:lpstr>
      <vt:lpstr>Загадка Менделеева </vt:lpstr>
      <vt:lpstr>          начало  игры  </vt:lpstr>
      <vt:lpstr>         начало игры</vt:lpstr>
      <vt:lpstr>            Загадка первая</vt:lpstr>
      <vt:lpstr>    </vt:lpstr>
      <vt:lpstr>Слайд 7</vt:lpstr>
      <vt:lpstr>         Загадка вторая </vt:lpstr>
      <vt:lpstr>Слайд 9</vt:lpstr>
      <vt:lpstr>          Загадка вторая </vt:lpstr>
      <vt:lpstr>Слайд 11</vt:lpstr>
      <vt:lpstr>          третья загадка</vt:lpstr>
      <vt:lpstr>Слайд 13</vt:lpstr>
      <vt:lpstr>        четвертая загадка</vt:lpstr>
      <vt:lpstr>      Четвертая загадка</vt:lpstr>
      <vt:lpstr>        Загадка пятая</vt:lpstr>
      <vt:lpstr>       Загадка    пятая </vt:lpstr>
      <vt:lpstr>Слайд 18</vt:lpstr>
      <vt:lpstr>Слайд 19</vt:lpstr>
      <vt:lpstr>           Заключение</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164</cp:revision>
  <dcterms:created xsi:type="dcterms:W3CDTF">2015-04-17T11:40:45Z</dcterms:created>
  <dcterms:modified xsi:type="dcterms:W3CDTF">2016-01-28T19:45:40Z</dcterms:modified>
</cp:coreProperties>
</file>