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3" r:id="rId7"/>
    <p:sldId id="267" r:id="rId8"/>
    <p:sldId id="265" r:id="rId9"/>
    <p:sldId id="274" r:id="rId10"/>
    <p:sldId id="271" r:id="rId11"/>
    <p:sldId id="270" r:id="rId12"/>
    <p:sldId id="269" r:id="rId13"/>
    <p:sldId id="272" r:id="rId14"/>
    <p:sldId id="273" r:id="rId15"/>
    <p:sldId id="275" r:id="rId16"/>
    <p:sldId id="276" r:id="rId17"/>
    <p:sldId id="277" r:id="rId18"/>
    <p:sldId id="278" r:id="rId19"/>
    <p:sldId id="26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F101E-5516-448B-BB80-FD318F09EA43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07A075-1B41-42E8-8103-99E442C013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223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Слайд пустой</a:t>
            </a:r>
            <a:r>
              <a:rPr lang="ru-RU" baseline="0" dirty="0" smtClean="0"/>
              <a:t>. Заполняется ответами к домашней работе.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7A075-1B41-42E8-8103-99E442C0130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7A075-1B41-42E8-8103-99E442C0130B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5399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E4E919F-E3DF-4698-ADD4-5DDA767E82EA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A7E58E-E6D8-43B8-99B2-E5D79A4AF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E919F-E3DF-4698-ADD4-5DDA767E82EA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A7E58E-E6D8-43B8-99B2-E5D79A4AF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E919F-E3DF-4698-ADD4-5DDA767E82EA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A7E58E-E6D8-43B8-99B2-E5D79A4AF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E919F-E3DF-4698-ADD4-5DDA767E82EA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A7E58E-E6D8-43B8-99B2-E5D79A4AF2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E919F-E3DF-4698-ADD4-5DDA767E82EA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A7E58E-E6D8-43B8-99B2-E5D79A4AF2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E919F-E3DF-4698-ADD4-5DDA767E82EA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A7E58E-E6D8-43B8-99B2-E5D79A4AF2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E919F-E3DF-4698-ADD4-5DDA767E82EA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A7E58E-E6D8-43B8-99B2-E5D79A4AF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E919F-E3DF-4698-ADD4-5DDA767E82EA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A7E58E-E6D8-43B8-99B2-E5D79A4AF2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E919F-E3DF-4698-ADD4-5DDA767E82EA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A7E58E-E6D8-43B8-99B2-E5D79A4AF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E4E919F-E3DF-4698-ADD4-5DDA767E82EA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A7E58E-E6D8-43B8-99B2-E5D79A4AF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E4E919F-E3DF-4698-ADD4-5DDA767E82EA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A7E58E-E6D8-43B8-99B2-E5D79A4AF2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E4E919F-E3DF-4698-ADD4-5DDA767E82EA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DA7E58E-E6D8-43B8-99B2-E5D79A4AF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-142900"/>
            <a:ext cx="8229600" cy="1143000"/>
          </a:xfrm>
        </p:spPr>
        <p:txBody>
          <a:bodyPr/>
          <a:lstStyle/>
          <a:p>
            <a:r>
              <a:rPr lang="ru-RU" dirty="0" smtClean="0"/>
              <a:t>Домашняя </a:t>
            </a:r>
            <a:r>
              <a:rPr lang="ru-RU" dirty="0" smtClean="0"/>
              <a:t>работа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89554247"/>
              </p:ext>
            </p:extLst>
          </p:nvPr>
        </p:nvGraphicFramePr>
        <p:xfrm>
          <a:off x="0" y="1285860"/>
          <a:ext cx="9144000" cy="4860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1740"/>
                <a:gridCol w="6162260"/>
              </a:tblGrid>
              <a:tr h="611267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№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ответы</a:t>
                      </a:r>
                      <a:endParaRPr lang="ru-RU" sz="3200" b="1" dirty="0"/>
                    </a:p>
                  </a:txBody>
                  <a:tcPr/>
                </a:tc>
              </a:tr>
              <a:tr h="68873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№1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ru-RU" sz="3200" b="1" dirty="0"/>
                    </a:p>
                  </a:txBody>
                  <a:tcPr/>
                </a:tc>
              </a:tr>
              <a:tr h="820768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№2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3200" b="1" dirty="0"/>
                    </a:p>
                  </a:txBody>
                  <a:tcPr/>
                </a:tc>
              </a:tr>
              <a:tr h="618411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№3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/>
                    </a:p>
                  </a:txBody>
                  <a:tcPr/>
                </a:tc>
              </a:tr>
              <a:tr h="618411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№4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/>
                    </a:p>
                  </a:txBody>
                  <a:tcPr/>
                </a:tc>
              </a:tr>
              <a:tr h="1502483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№5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95288" y="5516563"/>
            <a:ext cx="504825" cy="647700"/>
          </a:xfrm>
          <a:prstGeom prst="rect">
            <a:avLst/>
          </a:prstGeom>
          <a:solidFill>
            <a:srgbClr val="33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795963" y="1268413"/>
            <a:ext cx="576262" cy="4608512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5867400" y="1268413"/>
            <a:ext cx="2160588" cy="64770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867400" y="2852738"/>
            <a:ext cx="2160588" cy="720725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7740650" y="1268413"/>
            <a:ext cx="503238" cy="2305050"/>
          </a:xfrm>
          <a:prstGeom prst="rect">
            <a:avLst/>
          </a:prstGeom>
          <a:solidFill>
            <a:srgbClr val="33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2.83237E-6 L 6.94444E-6 -0.66058 " pathEditMode="relative" ptsTypes="AA">
                                      <p:cBhvr>
                                        <p:cTn id="6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0.66058 L 0.1889 -0.66058 " pathEditMode="relative" ptsTypes="AA">
                                      <p:cBhvr>
                                        <p:cTn id="9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889 -0.66058 L 0.18889 -0.43006 " pathEditMode="relative" ptsTypes="AA">
                                      <p:cBhvr>
                                        <p:cTn id="12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889 -0.43006 L -0.00017 -0.4300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  <p:bldP spid="13315" grpId="1" animBg="1"/>
      <p:bldP spid="13315" grpId="2" animBg="1"/>
      <p:bldP spid="13315" grpId="3" animBg="1"/>
      <p:bldP spid="13316" grpId="0" animBg="1"/>
      <p:bldP spid="13317" grpId="0" animBg="1"/>
      <p:bldP spid="13318" grpId="0" animBg="1"/>
      <p:bldP spid="133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95288" y="5516563"/>
            <a:ext cx="504825" cy="6477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 rot="646986">
            <a:off x="5867400" y="692150"/>
            <a:ext cx="503238" cy="5040313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 rot="-790263">
            <a:off x="6811963" y="906463"/>
            <a:ext cx="503237" cy="482600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5940425" y="3429000"/>
            <a:ext cx="1152525" cy="576263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2.83237E-6 L 0.11025 -0.69226 " pathEditMode="relative" ptsTypes="AA">
                                      <p:cBhvr>
                                        <p:cTn id="6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024 -0.69226 L 0.22049 -0.01064 " pathEditMode="relative" ptsTypes="AA">
                                      <p:cBhvr>
                                        <p:cTn id="9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23 -0.30937 L 0.17726 -0.30937 " pathEditMode="relative" ptsTypes="AA">
                                      <p:cBhvr>
                                        <p:cTn id="12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4" grpId="1" animBg="1"/>
      <p:bldP spid="4104" grpId="2" animBg="1"/>
      <p:bldP spid="4105" grpId="0" animBg="1"/>
      <p:bldP spid="4106" grpId="0" animBg="1"/>
      <p:bldP spid="410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57158" y="1928802"/>
            <a:ext cx="504825" cy="6477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191149" y="1714488"/>
            <a:ext cx="3167065" cy="64294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 rot="5400000">
            <a:off x="5383227" y="3332153"/>
            <a:ext cx="2949578" cy="85725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93064E-6 L 0.3033 3.9306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402 0.00347 L 0.13402 0.4441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39" grpId="1" animBg="1"/>
      <p:bldP spid="14340" grpId="0" animBg="1"/>
      <p:bldP spid="1434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2700338" y="5516563"/>
            <a:ext cx="504825" cy="647700"/>
          </a:xfrm>
          <a:prstGeom prst="rect">
            <a:avLst/>
          </a:prstGeom>
          <a:solidFill>
            <a:srgbClr val="1CD21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956550" y="1052513"/>
            <a:ext cx="503238" cy="5113337"/>
          </a:xfrm>
          <a:prstGeom prst="rect">
            <a:avLst/>
          </a:prstGeom>
          <a:solidFill>
            <a:srgbClr val="1CD21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227763" y="3138490"/>
            <a:ext cx="2232025" cy="647700"/>
          </a:xfrm>
          <a:prstGeom prst="rect">
            <a:avLst/>
          </a:prstGeom>
          <a:solidFill>
            <a:srgbClr val="1CD21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6227763" y="1052512"/>
            <a:ext cx="504825" cy="5162569"/>
          </a:xfrm>
          <a:prstGeom prst="rect">
            <a:avLst/>
          </a:prstGeom>
          <a:solidFill>
            <a:srgbClr val="1CD21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8.67052E-6 L 5.55556E-7 -0.67122 " pathEditMode="relative" ptsTypes="AA">
                                      <p:cBhvr>
                                        <p:cTn id="6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125 -0.67122 L -0.18525 -0.015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3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125 -0.37226 L -0.00018 -0.3722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291" grpId="2" animBg="1"/>
      <p:bldP spid="12291" grpId="3" animBg="1"/>
      <p:bldP spid="12292" grpId="0" animBg="1"/>
      <p:bldP spid="12294" grpId="0" animBg="1"/>
      <p:bldP spid="1229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285852" y="4286256"/>
            <a:ext cx="504825" cy="6477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 rot="5400000">
            <a:off x="6748479" y="3617907"/>
            <a:ext cx="504825" cy="2286016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867400" y="1125538"/>
            <a:ext cx="431800" cy="34544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7739063" y="1196975"/>
            <a:ext cx="431800" cy="3382963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 rot="5400000">
            <a:off x="6804025" y="115888"/>
            <a:ext cx="431800" cy="230505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705 -0.00347 L 3.33333E-6 -2.08092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65896E-6 L -2.77778E-7 -0.534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5348 L 0.20503 -0.5278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503 -0.0037 L 0.20503 -0.5385 " pathEditMode="relative" rAng="0" ptsTypes="AA">
                                      <p:cBhvr>
                                        <p:cTn id="15" dur="2000" spd="-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1" animBg="1"/>
      <p:bldP spid="11267" grpId="3" animBg="1"/>
      <p:bldP spid="11267" grpId="4" animBg="1"/>
      <p:bldP spid="11267" grpId="5" animBg="1"/>
      <p:bldP spid="11270" grpId="0" animBg="1"/>
      <p:bldP spid="11271" grpId="0" animBg="1"/>
      <p:bldP spid="11272" grpId="0" animBg="1"/>
      <p:bldP spid="1127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95288" y="5516563"/>
            <a:ext cx="504825" cy="6477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429256" y="1000108"/>
            <a:ext cx="503238" cy="4786346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 rot="16200000">
            <a:off x="6314749" y="543243"/>
            <a:ext cx="586468" cy="1500198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5940425" y="3143248"/>
            <a:ext cx="1489095" cy="576263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643570" y="5214950"/>
            <a:ext cx="1714512" cy="571503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16185E-6 L -0.00399 -0.6973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3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-0.69735 L 0.19289 -0.6973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-0.39307 L 0.19289 -0.393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16185E-6 L 0.2165 -0.0050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87" grpId="1" animBg="1"/>
      <p:bldP spid="16387" grpId="2" animBg="1"/>
      <p:bldP spid="16387" grpId="3" animBg="1"/>
      <p:bldP spid="16388" grpId="0" animBg="1"/>
      <p:bldP spid="16389" grpId="0" animBg="1"/>
      <p:bldP spid="16390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642910" y="1214422"/>
            <a:ext cx="7632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/>
              <a:t>Какое слово получилось?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643042" y="2428868"/>
            <a:ext cx="64294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chemeClr val="accent6"/>
                </a:solidFill>
              </a:rPr>
              <a:t>КРАТНОЕ</a:t>
            </a:r>
            <a:endParaRPr lang="ru-RU" sz="9600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6" grpId="0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3200" dirty="0" smtClean="0"/>
              <a:t>Для новогодних подарков купили  мандарины и яблоки – всего 322 штуки. Причем мандаринов взяли на 46 штук больше, чем яблок. </a:t>
            </a:r>
          </a:p>
          <a:p>
            <a:pPr algn="just">
              <a:buNone/>
            </a:pPr>
            <a:r>
              <a:rPr lang="ru-RU" sz="3200" dirty="0" smtClean="0"/>
              <a:t>Какое наибольшее количество одинаковых подарков можно приготовить для детей и сколько яблок, и мандаринов будет положено в каждый пакет?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24204"/>
            <a:ext cx="8229600" cy="4805192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ru-RU" b="1" dirty="0" smtClean="0"/>
              <a:t>Выполни последующие  шаги</a:t>
            </a:r>
            <a:endParaRPr lang="ru-RU" dirty="0" smtClean="0"/>
          </a:p>
          <a:p>
            <a:pPr marL="624078" lvl="0" indent="-514350">
              <a:buNone/>
            </a:pPr>
            <a:r>
              <a:rPr lang="ru-RU" dirty="0" smtClean="0"/>
              <a:t>Найди НОД (75; 60).</a:t>
            </a:r>
          </a:p>
          <a:p>
            <a:pPr marL="624078" lvl="0" indent="-514350">
              <a:buNone/>
            </a:pPr>
            <a:r>
              <a:rPr lang="ru-RU" dirty="0" smtClean="0"/>
              <a:t>Найди НОК (75; 60).</a:t>
            </a:r>
          </a:p>
          <a:p>
            <a:pPr marL="624078" lvl="0" indent="-514350">
              <a:buNone/>
            </a:pPr>
            <a:r>
              <a:rPr lang="ru-RU" dirty="0" smtClean="0"/>
              <a:t>Найди  произведение НОД (75; 60) и  НОК (75; 60).</a:t>
            </a:r>
          </a:p>
          <a:p>
            <a:pPr marL="624078" lvl="0" indent="-514350">
              <a:buNone/>
            </a:pPr>
            <a:r>
              <a:rPr lang="ru-RU" dirty="0" smtClean="0"/>
              <a:t>Найди произведение чисел 75 и 60</a:t>
            </a:r>
          </a:p>
          <a:p>
            <a:pPr marL="624078" indent="-514350">
              <a:buNone/>
            </a:pPr>
            <a:r>
              <a:rPr lang="ru-RU" b="1" dirty="0" smtClean="0"/>
              <a:t>ЧТО ты заметил?</a:t>
            </a:r>
            <a:endParaRPr lang="ru-RU" dirty="0" smtClean="0"/>
          </a:p>
          <a:p>
            <a:pPr marL="624078" indent="-514350">
              <a:buNone/>
            </a:pPr>
            <a:r>
              <a:rPr lang="ru-RU" b="1" dirty="0" smtClean="0"/>
              <a:t>Запиши формулу, выражающую полученное равенство.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/>
                </a:solidFill>
              </a:rPr>
              <a:t>Дополнительное задание</a:t>
            </a:r>
            <a:br>
              <a:rPr lang="ru-RU" dirty="0" smtClean="0">
                <a:solidFill>
                  <a:schemeClr val="accent6"/>
                </a:solidFill>
              </a:rPr>
            </a:br>
            <a:r>
              <a:rPr lang="ru-RU" dirty="0" smtClean="0">
                <a:solidFill>
                  <a:schemeClr val="accent6"/>
                </a:solidFill>
              </a:rPr>
              <a:t>« Юный исследователь»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181" y="428604"/>
            <a:ext cx="9026819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ru-RU" sz="2400" b="1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Правила составления </a:t>
            </a:r>
            <a:r>
              <a:rPr lang="ru-RU" sz="2400" b="1" dirty="0" err="1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синквейна</a:t>
            </a:r>
            <a:r>
              <a:rPr lang="ru-RU" sz="2400" b="1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1200"/>
              </a:spcBef>
            </a:pPr>
            <a:r>
              <a:rPr lang="ru-RU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Первая строка – слово (существительное, местоимение)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обозначающее объект или предмет, о котором пойдет речь в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синквейне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1200"/>
              </a:spcBef>
            </a:pPr>
            <a:r>
              <a:rPr lang="ru-RU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Во второй строке – два слова (прилагательные, причастия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) для описания признаков и свойств выбранного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объекта;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1200"/>
              </a:spcBef>
            </a:pPr>
            <a:r>
              <a:rPr lang="ru-RU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Третья строка – три глагола,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описывающие характерные действия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объекта;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1200"/>
              </a:spcBef>
            </a:pPr>
            <a:r>
              <a:rPr lang="ru-RU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Четвертая строка – фраза из четырех слов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выражающая личное отношение автора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синквейна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к описываемому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объекту;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1200"/>
              </a:spcBef>
            </a:pPr>
            <a:r>
              <a:rPr lang="ru-RU" sz="24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 пятой строке содержится одно </a:t>
            </a:r>
            <a:r>
              <a:rPr lang="ru-RU" sz="24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слово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,характеризующее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суть объекта.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600"/>
                            </p:stCondLst>
                            <p:childTnLst>
                              <p:par>
                                <p:cTn id="14" presetID="1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980"/>
                            </p:stCondLst>
                            <p:childTnLst>
                              <p:par>
                                <p:cTn id="17" presetID="1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700"/>
                            </p:stCondLst>
                            <p:childTnLst>
                              <p:par>
                                <p:cTn id="20" presetID="1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100"/>
                            </p:stCondLst>
                            <p:childTnLst>
                              <p:par>
                                <p:cTn id="23" presetID="1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357166"/>
            <a:ext cx="8229600" cy="2304862"/>
          </a:xfrm>
        </p:spPr>
        <p:txBody>
          <a:bodyPr/>
          <a:lstStyle/>
          <a:p>
            <a:pPr lvl="0"/>
            <a:r>
              <a:rPr lang="ru-RU" sz="2800" b="1" dirty="0" smtClean="0"/>
              <a:t>Какое  наибольшее число  одинаковых   подарков   можно  составить из  12 мандаринов и 16 бананов, если использовать все фрукты? </a:t>
            </a:r>
          </a:p>
          <a:p>
            <a:endParaRPr lang="ru-RU" dirty="0"/>
          </a:p>
        </p:txBody>
      </p:sp>
      <p:sp>
        <p:nvSpPr>
          <p:cNvPr id="7" name="Содержимое 4"/>
          <p:cNvSpPr txBox="1">
            <a:spLocks/>
          </p:cNvSpPr>
          <p:nvPr/>
        </p:nvSpPr>
        <p:spPr>
          <a:xfrm>
            <a:off x="428596" y="2643182"/>
            <a:ext cx="8229600" cy="230486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ru-RU" sz="2800" b="1" dirty="0"/>
              <a:t>Диаметр заднего колеса гиганта-грузовика – 3 м, а переднего – 2 м. Найти наименьшее расстояние, которое пройдет грузовик, чтобы каждое колесо сделало целое число оборотов.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00760" y="1714488"/>
            <a:ext cx="1340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4"/>
                </a:solidFill>
                <a:latin typeface="Arial Black" pitchFamily="34" charset="0"/>
                <a:cs typeface="Aharoni" pitchFamily="2" charset="-79"/>
              </a:rPr>
              <a:t>НОД</a:t>
            </a:r>
            <a:endParaRPr lang="ru-RU" sz="3600" b="1" dirty="0">
              <a:solidFill>
                <a:schemeClr val="accent4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00760" y="4572008"/>
            <a:ext cx="12907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4"/>
                </a:solidFill>
                <a:latin typeface="Arial Black" pitchFamily="34" charset="0"/>
                <a:cs typeface="Aharoni" pitchFamily="2" charset="-79"/>
              </a:rPr>
              <a:t>НОК</a:t>
            </a:r>
            <a:endParaRPr lang="ru-RU" sz="3600" b="1" dirty="0">
              <a:solidFill>
                <a:schemeClr val="accent4"/>
              </a:solidFill>
              <a:latin typeface="Arial Black" pitchFamily="34" charset="0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285992"/>
            <a:ext cx="8229600" cy="1143000"/>
          </a:xfrm>
        </p:spPr>
        <p:txBody>
          <a:bodyPr>
            <a:noAutofit/>
          </a:bodyPr>
          <a:lstStyle/>
          <a:p>
            <a:r>
              <a:rPr lang="ru-RU" sz="5400" dirty="0" smtClean="0"/>
              <a:t>Тема урока: </a:t>
            </a:r>
            <a:r>
              <a:rPr lang="ru-RU" sz="5400" dirty="0" smtClean="0">
                <a:solidFill>
                  <a:schemeClr val="accent4"/>
                </a:solidFill>
              </a:rPr>
              <a:t>НОД и НОК.</a:t>
            </a:r>
            <a:endParaRPr lang="ru-RU" sz="54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/>
                </a:solidFill>
              </a:rPr>
              <a:t>Признаки делимости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071802" y="3000372"/>
            <a:ext cx="3500462" cy="1857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214414" y="1857364"/>
            <a:ext cx="1428760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000496" y="1285860"/>
            <a:ext cx="1428760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715140" y="1928802"/>
            <a:ext cx="1428760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785918" y="5072074"/>
            <a:ext cx="1428760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929322" y="5357826"/>
            <a:ext cx="1428760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 flipH="1" flipV="1">
            <a:off x="4429918" y="2713826"/>
            <a:ext cx="571504" cy="1588"/>
          </a:xfrm>
          <a:prstGeom prst="straightConnector1">
            <a:avLst/>
          </a:prstGeom>
          <a:ln w="4445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7" idx="3"/>
          </p:cNvCxnSpPr>
          <p:nvPr/>
        </p:nvCxnSpPr>
        <p:spPr>
          <a:xfrm flipV="1">
            <a:off x="6286512" y="2904420"/>
            <a:ext cx="637865" cy="453142"/>
          </a:xfrm>
          <a:prstGeom prst="straightConnector1">
            <a:avLst/>
          </a:prstGeom>
          <a:ln w="4445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5857884" y="4714885"/>
            <a:ext cx="785818" cy="500066"/>
          </a:xfrm>
          <a:prstGeom prst="straightConnector1">
            <a:avLst/>
          </a:prstGeom>
          <a:ln w="4445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8" idx="7"/>
          </p:cNvCxnSpPr>
          <p:nvPr/>
        </p:nvCxnSpPr>
        <p:spPr>
          <a:xfrm rot="5400000">
            <a:off x="2990646" y="4658242"/>
            <a:ext cx="596018" cy="566427"/>
          </a:xfrm>
          <a:prstGeom prst="straightConnector1">
            <a:avLst/>
          </a:prstGeom>
          <a:ln w="4445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5" idx="5"/>
          </p:cNvCxnSpPr>
          <p:nvPr/>
        </p:nvCxnSpPr>
        <p:spPr>
          <a:xfrm rot="10800000">
            <a:off x="2433937" y="2832983"/>
            <a:ext cx="847102" cy="596019"/>
          </a:xfrm>
          <a:prstGeom prst="straightConnector1">
            <a:avLst/>
          </a:prstGeom>
          <a:ln w="4445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571868" y="3357562"/>
            <a:ext cx="24288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Признаки делимости</a:t>
            </a:r>
            <a:endParaRPr lang="ru-RU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285852" y="2143116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на 2</a:t>
            </a:r>
            <a:endParaRPr lang="ru-RU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071934" y="1571612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на 5</a:t>
            </a:r>
            <a:endParaRPr lang="ru-RU" sz="3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786578" y="2214554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на 10</a:t>
            </a:r>
            <a:endParaRPr lang="ru-RU" sz="3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857356" y="5429264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на 3</a:t>
            </a:r>
            <a:endParaRPr lang="ru-RU" sz="3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072198" y="5715016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на 9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4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Повторить, обобщить и закрепить знания по темам НОД и НОК.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857232"/>
            <a:ext cx="8929718" cy="5786478"/>
          </a:xfrm>
        </p:spPr>
        <p:txBody>
          <a:bodyPr>
            <a:normAutofit fontScale="92500"/>
          </a:bodyPr>
          <a:lstStyle/>
          <a:p>
            <a:pPr marL="623888" lvl="0" indent="-514350">
              <a:buClr>
                <a:schemeClr val="accent5"/>
              </a:buClr>
              <a:buSzPct val="99000"/>
              <a:buFont typeface="+mj-lt"/>
              <a:buAutoNum type="arabicPeriod"/>
            </a:pPr>
            <a:r>
              <a:rPr lang="ru-RU" b="1" dirty="0" smtClean="0"/>
              <a:t>Если число </a:t>
            </a:r>
            <a:r>
              <a:rPr lang="en-US" b="1" dirty="0" smtClean="0">
                <a:solidFill>
                  <a:schemeClr val="accent4"/>
                </a:solidFill>
              </a:rPr>
              <a:t>a</a:t>
            </a:r>
            <a:r>
              <a:rPr lang="ru-RU" b="1" dirty="0" smtClean="0"/>
              <a:t> делится нацело на число </a:t>
            </a:r>
            <a:r>
              <a:rPr lang="en-US" b="1" dirty="0" smtClean="0">
                <a:solidFill>
                  <a:schemeClr val="accent4"/>
                </a:solidFill>
              </a:rPr>
              <a:t>b</a:t>
            </a:r>
            <a:r>
              <a:rPr lang="ru-RU" b="1" dirty="0" smtClean="0"/>
              <a:t>, значит </a:t>
            </a:r>
            <a:r>
              <a:rPr lang="en-US" b="1" dirty="0" smtClean="0">
                <a:solidFill>
                  <a:schemeClr val="accent4"/>
                </a:solidFill>
              </a:rPr>
              <a:t>b</a:t>
            </a:r>
            <a:r>
              <a:rPr lang="ru-RU" b="1" dirty="0" smtClean="0"/>
              <a:t>- делитель </a:t>
            </a:r>
            <a:r>
              <a:rPr lang="ru-RU" b="1" dirty="0" smtClean="0">
                <a:solidFill>
                  <a:schemeClr val="accent4"/>
                </a:solidFill>
              </a:rPr>
              <a:t>а</a:t>
            </a:r>
            <a:r>
              <a:rPr lang="ru-RU" b="1" dirty="0" smtClean="0"/>
              <a:t>; </a:t>
            </a:r>
          </a:p>
          <a:p>
            <a:pPr marL="623888" lvl="0" indent="-514350">
              <a:buClr>
                <a:schemeClr val="accent5"/>
              </a:buClr>
              <a:buSzPct val="99000"/>
              <a:buFont typeface="+mj-lt"/>
              <a:buAutoNum type="arabicPeriod"/>
            </a:pPr>
            <a:r>
              <a:rPr lang="ru-RU" b="1" dirty="0" smtClean="0">
                <a:solidFill>
                  <a:schemeClr val="accent4"/>
                </a:solidFill>
              </a:rPr>
              <a:t>1</a:t>
            </a:r>
            <a:r>
              <a:rPr lang="ru-RU" b="1" dirty="0" smtClean="0"/>
              <a:t> является простым числом;</a:t>
            </a:r>
          </a:p>
          <a:p>
            <a:pPr marL="623888" lvl="0" indent="-514350">
              <a:buClr>
                <a:schemeClr val="accent5"/>
              </a:buClr>
              <a:buSzPct val="99000"/>
              <a:buFont typeface="+mj-lt"/>
              <a:buAutoNum type="arabicPeriod"/>
            </a:pPr>
            <a:r>
              <a:rPr lang="ru-RU" b="1" dirty="0" smtClean="0"/>
              <a:t>Наименьшим простым числом является число </a:t>
            </a:r>
            <a:r>
              <a:rPr lang="ru-RU" b="1" dirty="0" smtClean="0">
                <a:solidFill>
                  <a:schemeClr val="accent4"/>
                </a:solidFill>
              </a:rPr>
              <a:t>2</a:t>
            </a:r>
            <a:r>
              <a:rPr lang="ru-RU" b="1" dirty="0" smtClean="0"/>
              <a:t>; </a:t>
            </a:r>
          </a:p>
          <a:p>
            <a:pPr marL="623888" lvl="0" indent="-514350">
              <a:buClr>
                <a:schemeClr val="accent5"/>
              </a:buClr>
              <a:buSzPct val="99000"/>
              <a:buFont typeface="+mj-lt"/>
              <a:buAutoNum type="arabicPeriod"/>
            </a:pPr>
            <a:r>
              <a:rPr lang="ru-RU" b="1" dirty="0" smtClean="0"/>
              <a:t>У простого числа только два делителя: </a:t>
            </a:r>
            <a:r>
              <a:rPr lang="ru-RU" b="1" dirty="0" smtClean="0">
                <a:solidFill>
                  <a:schemeClr val="accent4"/>
                </a:solidFill>
              </a:rPr>
              <a:t>1 </a:t>
            </a:r>
            <a:r>
              <a:rPr lang="ru-RU" b="1" dirty="0" smtClean="0"/>
              <a:t>и само число; </a:t>
            </a:r>
          </a:p>
          <a:p>
            <a:pPr marL="623888" lvl="0" indent="-514350">
              <a:buClr>
                <a:schemeClr val="accent5"/>
              </a:buClr>
              <a:buSzPct val="99000"/>
              <a:buFont typeface="+mj-lt"/>
              <a:buAutoNum type="arabicPeriod"/>
            </a:pPr>
            <a:r>
              <a:rPr lang="ru-RU" b="1" dirty="0" smtClean="0"/>
              <a:t>Если число оканчивается </a:t>
            </a:r>
            <a:r>
              <a:rPr lang="ru-RU" b="1" dirty="0" smtClean="0">
                <a:solidFill>
                  <a:schemeClr val="accent4"/>
                </a:solidFill>
              </a:rPr>
              <a:t>3</a:t>
            </a:r>
            <a:r>
              <a:rPr lang="ru-RU" b="1" dirty="0" smtClean="0"/>
              <a:t>, то оно делится на</a:t>
            </a:r>
            <a:r>
              <a:rPr lang="ru-RU" b="1" dirty="0" smtClean="0">
                <a:solidFill>
                  <a:schemeClr val="accent4"/>
                </a:solidFill>
              </a:rPr>
              <a:t>3</a:t>
            </a:r>
            <a:r>
              <a:rPr lang="ru-RU" b="1" dirty="0" smtClean="0"/>
              <a:t>; </a:t>
            </a:r>
          </a:p>
          <a:p>
            <a:pPr marL="623888" lvl="0" indent="-514350">
              <a:buClr>
                <a:schemeClr val="accent5"/>
              </a:buClr>
              <a:buSzPct val="99000"/>
              <a:buFont typeface="+mj-lt"/>
              <a:buAutoNum type="arabicPeriod"/>
            </a:pPr>
            <a:r>
              <a:rPr lang="ru-RU" b="1" dirty="0" smtClean="0">
                <a:solidFill>
                  <a:schemeClr val="accent4"/>
                </a:solidFill>
              </a:rPr>
              <a:t>8</a:t>
            </a:r>
            <a:r>
              <a:rPr lang="ru-RU" b="1" dirty="0" smtClean="0"/>
              <a:t> кратно </a:t>
            </a:r>
            <a:r>
              <a:rPr lang="ru-RU" b="1" dirty="0" smtClean="0">
                <a:solidFill>
                  <a:schemeClr val="accent4"/>
                </a:solidFill>
              </a:rPr>
              <a:t>32</a:t>
            </a:r>
            <a:r>
              <a:rPr lang="ru-RU" b="1" dirty="0" smtClean="0"/>
              <a:t>; </a:t>
            </a:r>
          </a:p>
          <a:p>
            <a:pPr marL="623888" lvl="0" indent="-514350">
              <a:buClr>
                <a:schemeClr val="accent5"/>
              </a:buClr>
              <a:buSzPct val="99000"/>
              <a:buFont typeface="+mj-lt"/>
              <a:buAutoNum type="arabicPeriod"/>
            </a:pPr>
            <a:r>
              <a:rPr lang="ru-RU" b="1" smtClean="0"/>
              <a:t>НОК(12 </a:t>
            </a:r>
            <a:r>
              <a:rPr lang="ru-RU" b="1" dirty="0" smtClean="0"/>
              <a:t>и 36)=36; </a:t>
            </a:r>
          </a:p>
          <a:p>
            <a:pPr marL="623888" lvl="0" indent="-514350">
              <a:buClr>
                <a:schemeClr val="accent5"/>
              </a:buClr>
              <a:buSzPct val="99000"/>
              <a:buFont typeface="+mj-lt"/>
              <a:buAutoNum type="arabicPeriod"/>
            </a:pPr>
            <a:r>
              <a:rPr lang="ru-RU" b="1" dirty="0" smtClean="0"/>
              <a:t>Числа </a:t>
            </a:r>
            <a:r>
              <a:rPr lang="ru-RU" b="1" dirty="0" smtClean="0">
                <a:solidFill>
                  <a:schemeClr val="accent4"/>
                </a:solidFill>
              </a:rPr>
              <a:t>22,44,66,88</a:t>
            </a:r>
            <a:r>
              <a:rPr lang="ru-RU" b="1" dirty="0" smtClean="0"/>
              <a:t> кратны </a:t>
            </a:r>
            <a:r>
              <a:rPr lang="ru-RU" b="1" dirty="0" smtClean="0">
                <a:solidFill>
                  <a:schemeClr val="accent4"/>
                </a:solidFill>
              </a:rPr>
              <a:t>11</a:t>
            </a:r>
            <a:r>
              <a:rPr lang="ru-RU" b="1" dirty="0" smtClean="0"/>
              <a:t>; </a:t>
            </a:r>
          </a:p>
          <a:p>
            <a:pPr marL="623888" lvl="0" indent="-514350">
              <a:buClr>
                <a:schemeClr val="accent5"/>
              </a:buClr>
              <a:buSzPct val="99000"/>
              <a:buFont typeface="+mj-lt"/>
              <a:buAutoNum type="arabicPeriod"/>
            </a:pPr>
            <a:r>
              <a:rPr lang="ru-RU" b="1" dirty="0" smtClean="0"/>
              <a:t>НОД(</a:t>
            </a:r>
            <a:r>
              <a:rPr lang="ru-RU" b="1" dirty="0" smtClean="0">
                <a:solidFill>
                  <a:schemeClr val="accent4"/>
                </a:solidFill>
              </a:rPr>
              <a:t>18</a:t>
            </a:r>
            <a:r>
              <a:rPr lang="ru-RU" b="1" dirty="0" smtClean="0"/>
              <a:t>;</a:t>
            </a:r>
            <a:r>
              <a:rPr lang="ru-RU" b="1" dirty="0" smtClean="0">
                <a:solidFill>
                  <a:schemeClr val="accent4"/>
                </a:solidFill>
              </a:rPr>
              <a:t>6</a:t>
            </a:r>
            <a:r>
              <a:rPr lang="ru-RU" b="1" dirty="0" smtClean="0"/>
              <a:t>)=</a:t>
            </a:r>
            <a:r>
              <a:rPr lang="ru-RU" b="1" dirty="0" smtClean="0">
                <a:solidFill>
                  <a:schemeClr val="accent4"/>
                </a:solidFill>
              </a:rPr>
              <a:t>18</a:t>
            </a:r>
            <a:r>
              <a:rPr lang="ru-RU" b="1" dirty="0" smtClean="0"/>
              <a:t>; </a:t>
            </a:r>
          </a:p>
          <a:p>
            <a:pPr marL="623888" lvl="0" indent="-514350">
              <a:buClr>
                <a:schemeClr val="accent5"/>
              </a:buClr>
              <a:buSzPct val="99000"/>
              <a:buFont typeface="+mj-lt"/>
              <a:buAutoNum type="arabicPeriod"/>
            </a:pPr>
            <a:r>
              <a:rPr lang="ru-RU" b="1" dirty="0" smtClean="0"/>
              <a:t> НОК взаимно простых чисел равно их        </a:t>
            </a:r>
          </a:p>
          <a:p>
            <a:pPr marL="623888" lvl="0" indent="-514350">
              <a:buClr>
                <a:schemeClr val="accent5"/>
              </a:buClr>
              <a:buSzPct val="99000"/>
              <a:buNone/>
            </a:pPr>
            <a:r>
              <a:rPr lang="ru-RU" b="1" dirty="0" smtClean="0"/>
              <a:t>                                          произведению.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142900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4"/>
                </a:solidFill>
              </a:rPr>
              <a:t>Блиц-опрос</a:t>
            </a:r>
            <a:endParaRPr lang="ru-RU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85728"/>
          <a:ext cx="857256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1571636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4"/>
                          </a:solidFill>
                        </a:rPr>
                        <a:t>Задачи</a:t>
                      </a:r>
                      <a:r>
                        <a:rPr lang="ru-RU" sz="3200" baseline="0" dirty="0" smtClean="0">
                          <a:solidFill>
                            <a:schemeClr val="accent4"/>
                          </a:solidFill>
                        </a:rPr>
                        <a:t> на нахождение НОД.</a:t>
                      </a:r>
                    </a:p>
                    <a:p>
                      <a:pPr algn="ctr"/>
                      <a:endParaRPr lang="ru-RU" sz="3200" dirty="0" smtClean="0">
                        <a:solidFill>
                          <a:schemeClr val="accent4"/>
                        </a:solidFill>
                      </a:endParaRPr>
                    </a:p>
                    <a:p>
                      <a:pPr algn="ctr"/>
                      <a:endParaRPr lang="ru-RU" sz="3200" dirty="0" smtClean="0">
                        <a:solidFill>
                          <a:schemeClr val="accent4"/>
                        </a:solidFill>
                      </a:endParaRPr>
                    </a:p>
                    <a:p>
                      <a:pPr algn="ctr"/>
                      <a:r>
                        <a:rPr lang="ru-RU" sz="4400" dirty="0" smtClean="0">
                          <a:solidFill>
                            <a:schemeClr val="accent6"/>
                          </a:solidFill>
                          <a:latin typeface="Arial Black" pitchFamily="34" charset="0"/>
                        </a:rPr>
                        <a:t>1, 3, 5, 7, 8.</a:t>
                      </a:r>
                      <a:endParaRPr lang="ru-RU" sz="4400" dirty="0">
                        <a:solidFill>
                          <a:schemeClr val="accent6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4"/>
                          </a:solidFill>
                        </a:rPr>
                        <a:t>Задачи на нахождение НОК.</a:t>
                      </a:r>
                    </a:p>
                    <a:p>
                      <a:pPr algn="ctr"/>
                      <a:endParaRPr lang="ru-RU" sz="3200" dirty="0" smtClean="0">
                        <a:solidFill>
                          <a:schemeClr val="accent4"/>
                        </a:solidFill>
                      </a:endParaRPr>
                    </a:p>
                    <a:p>
                      <a:pPr algn="ctr"/>
                      <a:endParaRPr lang="ru-RU" sz="3200" dirty="0" smtClean="0">
                        <a:solidFill>
                          <a:schemeClr val="accent4"/>
                        </a:solidFill>
                      </a:endParaRPr>
                    </a:p>
                    <a:p>
                      <a:pPr marL="0" algn="ctr" rtl="0" eaLnBrk="1" latinLnBrk="0" hangingPunct="1"/>
                      <a:r>
                        <a:rPr kumimoji="0" lang="ru-RU" sz="4400" b="1" kern="1200" dirty="0" smtClean="0">
                          <a:solidFill>
                            <a:schemeClr val="accent6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2, 4, 6, 9.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70" y="170518"/>
          <a:ext cx="9144000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accent6"/>
                          </a:solidFill>
                        </a:rPr>
                        <a:t>Задача 1.</a:t>
                      </a:r>
                    </a:p>
                    <a:p>
                      <a:endParaRPr lang="ru-RU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НОД(40,120,160)=40 - </a:t>
                      </a:r>
                      <a:r>
                        <a:rPr kumimoji="0" lang="ru-RU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подарков;</a:t>
                      </a:r>
                    </a:p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40 : 40=1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0" lang="ru-RU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апельсин) - в каждом подарке;</a:t>
                      </a:r>
                    </a:p>
                    <a:p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120 : 40=3 (</a:t>
                      </a:r>
                      <a:r>
                        <a:rPr lang="ru-RU" sz="2800" b="0" baseline="0" dirty="0" smtClean="0">
                          <a:solidFill>
                            <a:schemeClr val="tx1"/>
                          </a:solidFill>
                        </a:rPr>
                        <a:t>конфеты) - в каждом подарке;</a:t>
                      </a:r>
                    </a:p>
                    <a:p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160 : 40=4 (</a:t>
                      </a:r>
                      <a:r>
                        <a:rPr kumimoji="0" lang="ru-RU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орешка) - в каждом подарке;</a:t>
                      </a:r>
                    </a:p>
                    <a:p>
                      <a:endParaRPr lang="ru-RU" sz="2800" baseline="0" dirty="0" smtClean="0">
                        <a:solidFill>
                          <a:schemeClr val="accent5"/>
                        </a:solidFill>
                      </a:endParaRPr>
                    </a:p>
                    <a:p>
                      <a:r>
                        <a:rPr lang="ru-RU" sz="2800" baseline="0" dirty="0" smtClean="0">
                          <a:solidFill>
                            <a:schemeClr val="accent5"/>
                          </a:solidFill>
                        </a:rPr>
                        <a:t>Ответ: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40 подарков; 1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 апельсин,3 конфеты и 4 орешка.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800" b="1" kern="1200" dirty="0" smtClean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Задача 2.</a:t>
                      </a:r>
                    </a:p>
                    <a:p>
                      <a:endParaRPr lang="ru-RU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НОК(15,20,12)=60 суток</a:t>
                      </a:r>
                      <a:r>
                        <a:rPr kumimoji="0" lang="ru-RU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60 : 15= 4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 (рейса) – </a:t>
                      </a:r>
                      <a:r>
                        <a:rPr kumimoji="0" lang="ru-RU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сделает 1-ый теплоход;</a:t>
                      </a:r>
                    </a:p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60 : 20 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=3 (рейса) – </a:t>
                      </a:r>
                      <a:r>
                        <a:rPr kumimoji="0" lang="ru-RU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сделает 2-ой теплоход;</a:t>
                      </a:r>
                      <a:endParaRPr lang="ru-RU" sz="28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60 : 12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=5 (рейсов) – </a:t>
                      </a:r>
                      <a:r>
                        <a:rPr kumimoji="0" lang="ru-RU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сделает 3-ий теплоход;</a:t>
                      </a:r>
                      <a:endParaRPr lang="ru-RU" sz="2800" baseline="0" dirty="0" smtClean="0">
                        <a:solidFill>
                          <a:schemeClr val="accent5"/>
                        </a:solidFill>
                      </a:endParaRPr>
                    </a:p>
                    <a:p>
                      <a:endParaRPr lang="ru-RU" sz="2800" baseline="0" dirty="0" smtClean="0">
                        <a:solidFill>
                          <a:schemeClr val="accent5"/>
                        </a:solidFill>
                      </a:endParaRPr>
                    </a:p>
                    <a:p>
                      <a:r>
                        <a:rPr lang="ru-RU" sz="2800" baseline="0" dirty="0" smtClean="0">
                          <a:solidFill>
                            <a:schemeClr val="accent5"/>
                          </a:solidFill>
                        </a:rPr>
                        <a:t>Ответ: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через 60 суток; 4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 рейса,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 рейса и 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ru-RU" sz="2800" baseline="0" dirty="0" smtClean="0">
                          <a:solidFill>
                            <a:schemeClr val="tx1"/>
                          </a:solidFill>
                        </a:rPr>
                        <a:t> рейсов.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95288" y="5516563"/>
            <a:ext cx="504825" cy="647700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940425" y="765175"/>
            <a:ext cx="503238" cy="5184775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 rot="1997398">
            <a:off x="6789738" y="639763"/>
            <a:ext cx="503237" cy="27559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 rot="8786247">
            <a:off x="6948488" y="2636838"/>
            <a:ext cx="503237" cy="3311525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dirty="0"/>
              <a:t>Следите за квадратом, и отгадывайте буквы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8.67052E-6 L 3.05556E-6 -0.73434 " pathEditMode="relative" ptsTypes="AA">
                                      <p:cBhvr>
                                        <p:cTn id="13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-0.39307 L 0.12205 -0.71839 " pathEditMode="relative" ptsTypes="AA">
                                      <p:cBhvr>
                                        <p:cTn id="16" dur="2000" spd="-100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-0.39307 L 0.19289 -0.015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00" y="1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43" grpId="1" animBg="1"/>
      <p:bldP spid="10243" grpId="2" animBg="1"/>
      <p:bldP spid="10244" grpId="0" animBg="1"/>
      <p:bldP spid="10245" grpId="0" animBg="1"/>
      <p:bldP spid="10246" grpId="0" animBg="1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375</TotalTime>
  <Words>518</Words>
  <Application>Microsoft Office PowerPoint</Application>
  <PresentationFormat>Экран (4:3)</PresentationFormat>
  <Paragraphs>81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Домашняя работа </vt:lpstr>
      <vt:lpstr>Слайд 2</vt:lpstr>
      <vt:lpstr>Тема урока: НОД и НОК.</vt:lpstr>
      <vt:lpstr>Признаки делимости</vt:lpstr>
      <vt:lpstr>Цель урока:</vt:lpstr>
      <vt:lpstr>Блиц-опрос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Задача</vt:lpstr>
      <vt:lpstr>Дополнительное задание « Юный исследователь» 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30</cp:revision>
  <dcterms:created xsi:type="dcterms:W3CDTF">2015-11-22T15:58:47Z</dcterms:created>
  <dcterms:modified xsi:type="dcterms:W3CDTF">2016-01-17T17:37:26Z</dcterms:modified>
</cp:coreProperties>
</file>