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7" r:id="rId5"/>
    <p:sldId id="258" r:id="rId6"/>
    <p:sldId id="259" r:id="rId7"/>
    <p:sldId id="260" r:id="rId8"/>
    <p:sldId id="271" r:id="rId9"/>
    <p:sldId id="261" r:id="rId10"/>
    <p:sldId id="268" r:id="rId11"/>
    <p:sldId id="262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2880319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rgbClr val="000099"/>
                </a:solidFill>
              </a:rPr>
              <a:t>Современный урок в свете требований ФГОС </a:t>
            </a:r>
            <a:br>
              <a:rPr lang="ru-RU" sz="4900" b="1" dirty="0" smtClean="0">
                <a:solidFill>
                  <a:srgbClr val="000099"/>
                </a:solidFill>
              </a:rPr>
            </a:br>
            <a:r>
              <a:rPr lang="ru-RU" sz="4900" b="1" dirty="0" smtClean="0">
                <a:solidFill>
                  <a:srgbClr val="000099"/>
                </a:solidFill>
              </a:rPr>
              <a:t>второго поколения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264696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Успешность современного урока, зависит от личности учителя, его профессионализма, современности использованных им методик, индивидуального подхода к ученикам.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Форма подачи учебного материала, создание ситуации успешности, доброжелательная атмосфера на уроке, современные методы работы делают урок интересным и воспитывают творчески думающего ученика.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4713387"/>
          </a:xfrm>
        </p:spPr>
        <p:txBody>
          <a:bodyPr/>
          <a:lstStyle/>
          <a:p>
            <a:pPr>
              <a:buNone/>
            </a:pPr>
            <a:r>
              <a:rPr lang="ru-RU" sz="4000" b="1" dirty="0" smtClean="0"/>
              <a:t> «Посредственный учитель излагает. Хороший учитель объясняет. Выдающийся учитель показывает. Великий учитель вдохновляет».</a:t>
            </a:r>
          </a:p>
          <a:p>
            <a:pPr algn="r">
              <a:buNone/>
            </a:pPr>
            <a:r>
              <a:rPr lang="ru-RU" sz="4000" dirty="0" smtClean="0"/>
              <a:t>Уильям Уорд</a:t>
            </a:r>
            <a:endParaRPr lang="ru-RU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Обведите свою левую руку. 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Каждый палец- это ваша позиция, 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по которой надо высказать мнение.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4968552"/>
          </a:xfrm>
        </p:spPr>
        <p:txBody>
          <a:bodyPr/>
          <a:lstStyle/>
          <a:p>
            <a:r>
              <a:rPr lang="ru-RU" b="1" dirty="0" smtClean="0"/>
              <a:t>Большой палец- для меня  было важным и интересным…</a:t>
            </a:r>
          </a:p>
          <a:p>
            <a:r>
              <a:rPr lang="ru-RU" b="1" dirty="0" smtClean="0"/>
              <a:t>Указательный- по этому … вопросу получил конкретную информацию.</a:t>
            </a:r>
          </a:p>
          <a:p>
            <a:r>
              <a:rPr lang="ru-RU" b="1" dirty="0" smtClean="0"/>
              <a:t>Средний- мне было трудно…</a:t>
            </a:r>
          </a:p>
          <a:p>
            <a:r>
              <a:rPr lang="ru-RU" b="1" dirty="0" smtClean="0"/>
              <a:t>Безымянный- моя оценка психологической атмосферы..</a:t>
            </a:r>
          </a:p>
          <a:p>
            <a:r>
              <a:rPr lang="ru-RU" b="1" dirty="0" smtClean="0"/>
              <a:t>Мизинец- мне было недостаточно…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Цель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algn="ctr">
              <a:buNone/>
            </a:pPr>
            <a:endParaRPr lang="ru-RU" sz="4400" b="1" dirty="0" smtClean="0">
              <a:solidFill>
                <a:srgbClr val="000099"/>
              </a:solidFill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rgbClr val="000099"/>
                </a:solidFill>
              </a:rPr>
              <a:t>Изучить критерии 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rgbClr val="000099"/>
                </a:solidFill>
              </a:rPr>
              <a:t>эффективности 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rgbClr val="000099"/>
                </a:solidFill>
              </a:rPr>
              <a:t>современного урока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Задачи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11256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</a:rPr>
              <a:t>Выявить характер изменений в деятельности педагога, работающего по ФГОС</a:t>
            </a:r>
          </a:p>
          <a:p>
            <a:r>
              <a:rPr lang="ru-RU" sz="3600" b="1" dirty="0" smtClean="0">
                <a:solidFill>
                  <a:srgbClr val="000099"/>
                </a:solidFill>
              </a:rPr>
              <a:t>выявить отличия между традиционным уроком и уроком современного типа </a:t>
            </a:r>
          </a:p>
          <a:p>
            <a:r>
              <a:rPr lang="ru-RU" sz="3600" b="1" dirty="0" smtClean="0">
                <a:solidFill>
                  <a:srgbClr val="000099"/>
                </a:solidFill>
              </a:rPr>
              <a:t> познакомиться со структурой технологической карты урока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Метод «Ассоциации».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Л - </a:t>
            </a:r>
          </a:p>
          <a:p>
            <a:pPr>
              <a:buNone/>
            </a:pPr>
            <a:r>
              <a:rPr lang="ru-RU" b="1" dirty="0" smtClean="0"/>
              <a:t>И - </a:t>
            </a:r>
          </a:p>
          <a:p>
            <a:pPr>
              <a:buNone/>
            </a:pPr>
            <a:r>
              <a:rPr lang="ru-RU" b="1" dirty="0" smtClean="0"/>
              <a:t>Ч - </a:t>
            </a:r>
          </a:p>
          <a:p>
            <a:pPr>
              <a:buNone/>
            </a:pPr>
            <a:r>
              <a:rPr lang="ru-RU" b="1" dirty="0" smtClean="0"/>
              <a:t>Н - </a:t>
            </a:r>
          </a:p>
          <a:p>
            <a:pPr>
              <a:buNone/>
            </a:pPr>
            <a:r>
              <a:rPr lang="ru-RU" b="1" dirty="0" smtClean="0"/>
              <a:t>О - </a:t>
            </a:r>
          </a:p>
          <a:p>
            <a:pPr>
              <a:buNone/>
            </a:pPr>
            <a:r>
              <a:rPr lang="ru-RU" b="1" dirty="0" smtClean="0"/>
              <a:t>С - </a:t>
            </a:r>
          </a:p>
          <a:p>
            <a:pPr>
              <a:buNone/>
            </a:pPr>
            <a:r>
              <a:rPr lang="ru-RU" b="1" dirty="0" smtClean="0"/>
              <a:t>Т - </a:t>
            </a:r>
          </a:p>
          <a:p>
            <a:pPr>
              <a:buNone/>
            </a:pPr>
            <a:r>
              <a:rPr lang="ru-RU" b="1" dirty="0" smtClean="0"/>
              <a:t>Ь -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Метод «Ассоциации».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Л – лидер</a:t>
            </a:r>
          </a:p>
          <a:p>
            <a:pPr>
              <a:buNone/>
            </a:pPr>
            <a:r>
              <a:rPr lang="ru-RU" b="1" dirty="0" smtClean="0"/>
              <a:t>И - интеллект</a:t>
            </a:r>
          </a:p>
          <a:p>
            <a:pPr>
              <a:buNone/>
            </a:pPr>
            <a:r>
              <a:rPr lang="ru-RU" b="1" dirty="0" smtClean="0"/>
              <a:t>Ч - человечность</a:t>
            </a:r>
          </a:p>
          <a:p>
            <a:pPr>
              <a:buNone/>
            </a:pPr>
            <a:r>
              <a:rPr lang="ru-RU" b="1" dirty="0" smtClean="0"/>
              <a:t>Н - новаторство</a:t>
            </a:r>
          </a:p>
          <a:p>
            <a:pPr>
              <a:buNone/>
            </a:pPr>
            <a:r>
              <a:rPr lang="ru-RU" b="1" dirty="0" smtClean="0"/>
              <a:t>О - оптимизм</a:t>
            </a:r>
          </a:p>
          <a:p>
            <a:pPr>
              <a:buNone/>
            </a:pPr>
            <a:r>
              <a:rPr lang="ru-RU" b="1" dirty="0" smtClean="0"/>
              <a:t>С - самообразование</a:t>
            </a:r>
          </a:p>
          <a:p>
            <a:pPr>
              <a:buNone/>
            </a:pPr>
            <a:r>
              <a:rPr lang="ru-RU" b="1" dirty="0" smtClean="0"/>
              <a:t>Т - творчество</a:t>
            </a:r>
          </a:p>
          <a:p>
            <a:pPr>
              <a:buNone/>
            </a:pPr>
            <a:r>
              <a:rPr lang="ru-RU" b="1" dirty="0" smtClean="0"/>
              <a:t>Ь 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944216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Тема 1</a:t>
            </a: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>
                <a:solidFill>
                  <a:srgbClr val="C00000"/>
                </a:solidFill>
              </a:rPr>
              <a:t>Характеристика изменений в деятельности педагога, работающего по ФГОС</a:t>
            </a:r>
            <a:br>
              <a:rPr lang="ru-RU" sz="3600" b="1" dirty="0">
                <a:solidFill>
                  <a:srgbClr val="C00000"/>
                </a:solidFill>
              </a:rPr>
            </a:b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>
                <a:solidFill>
                  <a:srgbClr val="000099"/>
                </a:solidFill>
              </a:rPr>
              <a:t>Задание</a:t>
            </a:r>
            <a:endParaRPr lang="ru-RU" sz="3600" b="1" dirty="0">
              <a:solidFill>
                <a:srgbClr val="000099"/>
              </a:solidFill>
            </a:endParaRPr>
          </a:p>
          <a:p>
            <a:r>
              <a:rPr lang="ru-RU" sz="3600" b="1" dirty="0"/>
              <a:t>Выявить отличия в традиционной деятельности учителя и деятельности учителя, работающего по ФГОС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620688"/>
            <a:ext cx="9108504" cy="1296144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Тема 2</a:t>
            </a:r>
            <a:br>
              <a:rPr lang="ru-RU" sz="3600" b="1" dirty="0" smtClean="0"/>
            </a:br>
            <a:r>
              <a:rPr lang="ru-RU" sz="3600" b="1" dirty="0">
                <a:solidFill>
                  <a:srgbClr val="C00000"/>
                </a:solidFill>
              </a:rPr>
              <a:t>Сравнение традиционного </a:t>
            </a:r>
            <a:r>
              <a:rPr lang="ru-RU" sz="3600" b="1" dirty="0" smtClean="0">
                <a:solidFill>
                  <a:srgbClr val="C00000"/>
                </a:solidFill>
              </a:rPr>
              <a:t/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и </a:t>
            </a:r>
            <a:r>
              <a:rPr lang="ru-RU" sz="3600" b="1" dirty="0">
                <a:solidFill>
                  <a:srgbClr val="C00000"/>
                </a:solidFill>
              </a:rPr>
              <a:t>современного уроков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852936"/>
            <a:ext cx="8229600" cy="33018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000099"/>
                </a:solidFill>
              </a:rPr>
              <a:t>Задание</a:t>
            </a:r>
          </a:p>
          <a:p>
            <a:pPr>
              <a:buNone/>
            </a:pPr>
            <a:r>
              <a:rPr lang="ru-RU" sz="3600" b="1" dirty="0" smtClean="0"/>
              <a:t>Выявить </a:t>
            </a:r>
            <a:r>
              <a:rPr lang="ru-RU" sz="3600" b="1" dirty="0"/>
              <a:t>отличия между традиционным уроком и уроком современного типа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Структура современного урока</a:t>
            </a:r>
            <a:endParaRPr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73325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1) Самоопределение деятельности (Орг. момент)</a:t>
            </a:r>
          </a:p>
          <a:p>
            <a:pPr>
              <a:buNone/>
            </a:pPr>
            <a:r>
              <a:rPr lang="ru-RU" dirty="0" smtClean="0"/>
              <a:t>2) Актуализация опорных знаний. </a:t>
            </a:r>
          </a:p>
          <a:p>
            <a:pPr>
              <a:buNone/>
            </a:pPr>
            <a:r>
              <a:rPr lang="ru-RU" dirty="0" smtClean="0"/>
              <a:t>3) Постановка проблемы (создание проблемной ситуации) </a:t>
            </a:r>
          </a:p>
          <a:p>
            <a:pPr>
              <a:buNone/>
            </a:pPr>
            <a:r>
              <a:rPr lang="ru-RU" dirty="0" smtClean="0"/>
              <a:t>4) Открытие новых знаний </a:t>
            </a:r>
          </a:p>
          <a:p>
            <a:pPr>
              <a:buNone/>
            </a:pPr>
            <a:r>
              <a:rPr lang="ru-RU" dirty="0" smtClean="0"/>
              <a:t>5) Первичное закрепление. </a:t>
            </a:r>
          </a:p>
          <a:p>
            <a:pPr>
              <a:buNone/>
            </a:pPr>
            <a:r>
              <a:rPr lang="ru-RU" dirty="0" smtClean="0"/>
              <a:t>6) Самостоятельная работа с самопроверкой по эталону или образцу </a:t>
            </a:r>
          </a:p>
          <a:p>
            <a:pPr>
              <a:buNone/>
            </a:pPr>
            <a:r>
              <a:rPr lang="ru-RU" dirty="0" smtClean="0"/>
              <a:t>7) Включение нового знания в с систему знаний (повторение)</a:t>
            </a:r>
          </a:p>
          <a:p>
            <a:pPr>
              <a:buNone/>
            </a:pPr>
            <a:r>
              <a:rPr lang="ru-RU" dirty="0" smtClean="0"/>
              <a:t>8) Рефлексия деятельности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44016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Тема </a:t>
            </a:r>
            <a:r>
              <a:rPr lang="ru-RU" sz="4000" b="1" dirty="0"/>
              <a:t>3</a:t>
            </a:r>
            <a:br>
              <a:rPr lang="ru-RU" sz="4000" b="1" dirty="0"/>
            </a:br>
            <a:r>
              <a:rPr lang="ru-RU" sz="3600" b="1" dirty="0" smtClean="0">
                <a:solidFill>
                  <a:srgbClr val="FF0000"/>
                </a:solidFill>
              </a:rPr>
              <a:t>Технологическая карта урока. 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Определение </a:t>
            </a:r>
            <a:r>
              <a:rPr lang="ru-RU" sz="3600" b="1" dirty="0">
                <a:solidFill>
                  <a:srgbClr val="FF0000"/>
                </a:solidFill>
              </a:rPr>
              <a:t>универсальных учебных действий</a:t>
            </a:r>
            <a:r>
              <a:rPr lang="ru-RU" sz="4000" b="1" dirty="0">
                <a:solidFill>
                  <a:srgbClr val="FF0000"/>
                </a:solidFill>
              </a:rPr>
              <a:t/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916832"/>
            <a:ext cx="8712968" cy="4680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000099"/>
                </a:solidFill>
              </a:rPr>
              <a:t>Задание </a:t>
            </a:r>
          </a:p>
          <a:p>
            <a:pPr marL="0" indent="0">
              <a:buNone/>
            </a:pPr>
            <a:r>
              <a:rPr lang="ru-RU" sz="3600" b="1" dirty="0" smtClean="0"/>
              <a:t>Пользуясь </a:t>
            </a:r>
            <a:r>
              <a:rPr lang="ru-RU" sz="3600" b="1" dirty="0"/>
              <a:t>технологической картой урока, </a:t>
            </a:r>
            <a:r>
              <a:rPr lang="ru-RU" sz="3600" b="1" dirty="0" smtClean="0"/>
              <a:t>прочитайте притчу «Просей через три сита» и определите УУД: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rgbClr val="000099"/>
                </a:solidFill>
              </a:rPr>
              <a:t>1 группа – познавательные УУД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rgbClr val="000099"/>
                </a:solidFill>
              </a:rPr>
              <a:t>2 группа – коммуникативные УУД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rgbClr val="000099"/>
                </a:solidFill>
              </a:rPr>
              <a:t>3 группа </a:t>
            </a:r>
            <a:r>
              <a:rPr lang="ru-RU" sz="3600" b="1" smtClean="0">
                <a:solidFill>
                  <a:srgbClr val="000099"/>
                </a:solidFill>
              </a:rPr>
              <a:t>– регулятивные </a:t>
            </a:r>
            <a:r>
              <a:rPr lang="ru-RU" sz="3600" b="1" dirty="0" smtClean="0">
                <a:solidFill>
                  <a:srgbClr val="000099"/>
                </a:solidFill>
              </a:rPr>
              <a:t>УУД</a:t>
            </a:r>
            <a:endParaRPr lang="ru-RU" sz="36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318</Words>
  <Application>Microsoft Office PowerPoint</Application>
  <PresentationFormat>Экран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Современный урок в свете требований ФГОС  второго поколения </vt:lpstr>
      <vt:lpstr>Цель</vt:lpstr>
      <vt:lpstr>Задачи</vt:lpstr>
      <vt:lpstr>Метод «Ассоциации». </vt:lpstr>
      <vt:lpstr>Метод «Ассоциации». </vt:lpstr>
      <vt:lpstr>Тема 1 Характеристика изменений в деятельности педагога, работающего по ФГОС </vt:lpstr>
      <vt:lpstr>Тема 2 Сравнение традиционного  и современного уроков</vt:lpstr>
      <vt:lpstr>Структура современного урока</vt:lpstr>
      <vt:lpstr>Тема 3 Технологическая карта урока.  Определение универсальных учебных действий  </vt:lpstr>
      <vt:lpstr>Слайд 10</vt:lpstr>
      <vt:lpstr>Слайд 11</vt:lpstr>
      <vt:lpstr>Обведите свою левую руку.  Каждый палец- это ваша позиция,  по которой надо высказать мнение.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«Современный урок в свете требований ФГОС нового поколения» </dc:title>
  <dc:creator>1</dc:creator>
  <cp:lastModifiedBy>Татьяна А. Карпова</cp:lastModifiedBy>
  <cp:revision>21</cp:revision>
  <dcterms:created xsi:type="dcterms:W3CDTF">2015-02-15T18:42:07Z</dcterms:created>
  <dcterms:modified xsi:type="dcterms:W3CDTF">2016-01-21T11:35:49Z</dcterms:modified>
</cp:coreProperties>
</file>