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6" r:id="rId8"/>
    <p:sldId id="267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0" y="304800"/>
            <a:ext cx="66389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Молекулярная кухня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098" name="Picture 2" descr="molekuljarnaya-kuhnj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752600"/>
            <a:ext cx="4933950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К примеру, </a:t>
            </a:r>
            <a:r>
              <a:rPr lang="ru-RU" sz="2000" b="1" dirty="0" smtClean="0"/>
              <a:t>жидкий азот</a:t>
            </a:r>
            <a:r>
              <a:rPr lang="ru-RU" sz="2000" dirty="0" smtClean="0"/>
              <a:t>, используемый для замораживания пищи. Пары жидкого азота выглядят впечатляюще, но нет ничего более естественного: воздух, которым мы дышим, почти на 80 % состоит из этого газа. Упомянутый выше </a:t>
            </a:r>
            <a:r>
              <a:rPr lang="ru-RU" sz="2000" b="1" dirty="0" err="1" smtClean="0"/>
              <a:t>альгинат</a:t>
            </a:r>
            <a:r>
              <a:rPr lang="ru-RU" sz="2000" b="1" dirty="0" smtClean="0"/>
              <a:t> натрия</a:t>
            </a:r>
            <a:r>
              <a:rPr lang="ru-RU" sz="2000" dirty="0" smtClean="0"/>
              <a:t> — это полностью натуральное вещество, которое получают из водорослей ламинарии, а его символ — Е 401 — можно найти на этикетках, например, джемов, поскольку оно уплотняет и стабилизирует.  А </a:t>
            </a:r>
            <a:r>
              <a:rPr lang="ru-RU" sz="2000" b="1" dirty="0" smtClean="0"/>
              <a:t>хлорид кальция</a:t>
            </a:r>
            <a:r>
              <a:rPr lang="ru-RU" sz="2000" dirty="0" smtClean="0"/>
              <a:t> (Е509) представляет собой вариант соли, которая в качестве связующего вещества добавляется в сухое молоко, в созревающие сыры, а зимой употребляется для посыпания улиц. Молекулярные повара с удовольствием добавляют в блюда </a:t>
            </a:r>
            <a:r>
              <a:rPr lang="ru-RU" sz="2000" b="1" dirty="0" smtClean="0"/>
              <a:t>соевый лецитин</a:t>
            </a:r>
            <a:r>
              <a:rPr lang="ru-RU" sz="2000" dirty="0" smtClean="0"/>
              <a:t> или </a:t>
            </a:r>
          </a:p>
          <a:p>
            <a:pPr algn="just"/>
            <a:r>
              <a:rPr lang="ru-RU" sz="2000" dirty="0" smtClean="0"/>
              <a:t>различные сахара, </a:t>
            </a:r>
            <a:r>
              <a:rPr lang="ru-RU" sz="2000" b="1" dirty="0" smtClean="0"/>
              <a:t>экстракты </a:t>
            </a:r>
          </a:p>
          <a:p>
            <a:pPr algn="just"/>
            <a:r>
              <a:rPr lang="ru-RU" sz="2000" b="1" dirty="0" smtClean="0"/>
              <a:t>морских водорослей</a:t>
            </a:r>
            <a:r>
              <a:rPr lang="ru-RU" sz="2000" dirty="0" smtClean="0"/>
              <a:t>, </a:t>
            </a:r>
          </a:p>
          <a:p>
            <a:pPr algn="just"/>
            <a:r>
              <a:rPr lang="ru-RU" sz="2000" dirty="0" smtClean="0"/>
              <a:t>изменяющие консистенцию </a:t>
            </a:r>
          </a:p>
          <a:p>
            <a:pPr algn="just"/>
            <a:r>
              <a:rPr lang="ru-RU" sz="2000" dirty="0" smtClean="0"/>
              <a:t>пищи.</a:t>
            </a:r>
          </a:p>
          <a:p>
            <a:pPr algn="just"/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Picture 2" descr="molekuljarnaya-kuhnja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971800"/>
            <a:ext cx="4953000" cy="3302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124200" y="6396335"/>
            <a:ext cx="6477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Холодный зеленый чай с мятными кубиками и лаймом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24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Методика приготовления блюд также свидетельствует в пользу того, что молекулярная кухня – это здоровая кухня. Примером могут служить хотя бы блюда, приготовленные путем </a:t>
            </a:r>
            <a:r>
              <a:rPr lang="ru-RU" sz="2000" dirty="0" err="1" smtClean="0"/>
              <a:t>вакуумирования</a:t>
            </a:r>
            <a:r>
              <a:rPr lang="ru-RU" sz="2000" dirty="0" smtClean="0"/>
              <a:t>. Так, рыбу кладут в пакетик из фольги, отсасывают воздух и варят в воде при температуре 62 градуса в течение 20 минут. В результате получается блюдо с натуральным вкусом и внешним видом, при этом полное питательных веществ. Таким образом, во всех этих процессах нет ничего сверхъестественного, поистине революционного, чего нам стоило бы реально опасаться, особенно если иметь в виду засилье всяческой «химии» на наших столах и в быту в целом. </a:t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20482" name="Picture 2" descr="molekuljarnaya-kuhnja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276600"/>
            <a:ext cx="500062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9060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«Завертелось» все в конце 70-х годов прошлого века благодаря усилиям венгерского физика </a:t>
            </a:r>
            <a:r>
              <a:rPr lang="ru-RU" sz="2400" dirty="0" err="1" smtClean="0"/>
              <a:t>Николаса</a:t>
            </a:r>
            <a:r>
              <a:rPr lang="ru-RU" sz="2400" dirty="0" smtClean="0"/>
              <a:t> </a:t>
            </a:r>
            <a:r>
              <a:rPr lang="ru-RU" sz="2400" dirty="0" err="1" smtClean="0"/>
              <a:t>Курти</a:t>
            </a:r>
            <a:r>
              <a:rPr lang="ru-RU" sz="2400" dirty="0" smtClean="0"/>
              <a:t> и французского химика </a:t>
            </a:r>
            <a:r>
              <a:rPr lang="ru-RU" sz="2400" dirty="0" err="1" smtClean="0"/>
              <a:t>Эрве</a:t>
            </a:r>
            <a:r>
              <a:rPr lang="ru-RU" sz="2400" dirty="0" smtClean="0"/>
              <a:t> Тиса. </a:t>
            </a:r>
            <a:r>
              <a:rPr lang="ru-RU" sz="2400" dirty="0" err="1" smtClean="0"/>
              <a:t>Эрве</a:t>
            </a:r>
            <a:r>
              <a:rPr lang="ru-RU" sz="2400" dirty="0" smtClean="0"/>
              <a:t> Тиса занимали такие вопросы, как определение идеальной температуры варки яиц или влияние электромагнитного поля на процесс копчения рыбы. Вместе с коллегой по цеху – </a:t>
            </a:r>
            <a:r>
              <a:rPr lang="ru-RU" sz="2400" dirty="0" err="1" smtClean="0"/>
              <a:t>Николасом</a:t>
            </a:r>
            <a:r>
              <a:rPr lang="ru-RU" sz="2400" dirty="0" smtClean="0"/>
              <a:t> </a:t>
            </a:r>
            <a:r>
              <a:rPr lang="ru-RU" sz="2400" dirty="0" err="1" smtClean="0"/>
              <a:t>Куртом</a:t>
            </a:r>
            <a:r>
              <a:rPr lang="ru-RU" sz="2400" dirty="0" smtClean="0"/>
              <a:t> – он ввел термин «молекулярная гастрономия».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3074" name="Picture 2" descr="molekuljarnaya-kuhnja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524250"/>
            <a:ext cx="5000625" cy="33337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981200" y="0"/>
            <a:ext cx="5156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Происхождение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0"/>
            <a:ext cx="84582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«Молекулярная гастрономия» — это взгляд на еду не как на цельные продукты, а как на совокупность молекул, имеющих специфические физические и химические свойства, которые можно изменять при помощи химических процессов. «Разбивка на молекулы» и является ключом к приготовлению экзотических яств.</a:t>
            </a:r>
            <a:endParaRPr lang="ru-RU" sz="2400" dirty="0"/>
          </a:p>
        </p:txBody>
      </p:sp>
      <p:pic>
        <p:nvPicPr>
          <p:cNvPr id="18434" name="Picture 2" descr="molekuljarnaya-kuhnja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419349"/>
            <a:ext cx="5000625" cy="4438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066800"/>
            <a:ext cx="8305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Над получением новых комбинаций вкусов и консистенций колдуют повара-физики, химики и биохимики. Результаты впечатляют: в одной тарелке могут встретиться твердое пиво, пенный сельдерей и яйца в форме икринок.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5" name="Picture 2" descr="&amp;Kcy;&amp;ucy;&amp;lcy;&amp;icy;&amp;ncy;&amp;acy;&amp;rcy;&amp;icy;&amp;yacy; / HomeHolidays - &amp;Bcy;&amp;lcy;&amp;ocy;&amp;gcy; &amp;ocy; &amp;dcy;&amp;ocy;&amp;mcy;&amp;acy;&amp;shcy;&amp;ncy;&amp;iecy;&amp;mcy; &amp;ucy;&amp;yucy;&amp;tcy;&amp;ie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876332"/>
            <a:ext cx="6019800" cy="39816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057400" y="0"/>
            <a:ext cx="4865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Приготовление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228600"/>
            <a:ext cx="9067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Вместо традиционных плит часто появляются конвекционные. Ароматы одних блюд извлекают и передают другим с применением ультразвука. Сифоны преобразуют продукты в пену, а генераторы, лазеры и всевозможные </a:t>
            </a:r>
            <a:r>
              <a:rPr lang="ru-RU" sz="2400" dirty="0" err="1" smtClean="0"/>
              <a:t>паранаучные</a:t>
            </a:r>
            <a:r>
              <a:rPr lang="ru-RU" sz="2400" dirty="0" smtClean="0"/>
              <a:t> </a:t>
            </a:r>
            <a:r>
              <a:rPr lang="ru-RU" sz="2400" dirty="0" err="1" smtClean="0"/>
              <a:t>гаджеты</a:t>
            </a:r>
            <a:r>
              <a:rPr lang="ru-RU" sz="2400" dirty="0" smtClean="0"/>
              <a:t> восхищают и поражают.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24578" name="Picture 2" descr="&amp;Kcy;&amp;ucy;&amp;lcy;&amp;icy;&amp;ncy;&amp;acy;&amp;rcy;&amp;ncy;&amp;ycy;&amp;iecy; &amp;rcy;&amp;iecy;&amp;tscy;&amp;iecy;&amp;pcy;&amp;tcy;&amp;ycy; &amp;scy; &amp;fcy;&amp;ocy;&amp;tcy;&amp;ocy;, &amp;chcy;&amp;tcy;&amp;ocy; &amp;pcy;&amp;rcy;&amp;icy;&amp;gcy;&amp;ocy;&amp;tcy;&amp;ocy;&amp;vcy;&amp;icy;&amp;tcy;&amp;softcy; &amp;kcy; &amp;pcy;&amp;rcy;&amp;acy;&amp;zcy;&amp;dcy;&amp;ncy;&amp;icy;&amp;chcy;&amp;ncy;&amp;ocy;&amp;mcy;&amp;ucy; &amp;scy;&amp;tcy;&amp;ocy;&amp;lcy;&amp;ucy;, &amp;ncy;&amp;ocy;&amp;vcy;&amp;ocy;&amp;gcy;&amp;ocy;&amp;dcy;&amp;ncy;&amp;icy;&amp;jcy; &amp;scy;&amp;tcy;&amp;ocy;&amp;lcy; 2014, &amp;chcy;&amp;tcy;&amp;ocy; &amp;pcy;&amp;rcy;&amp;icy;&amp;gcy;&amp;ocy;&amp;tcy;&amp;ocy;&amp;vcy;&amp;icy;&amp;tcy;&amp;softcy; &amp;ncy;&amp;acy; &amp;ncy;&amp;ocy;&amp;vcy;&amp;ycy;&amp;jcy; 2014 &amp;gcy;&amp;ocy;&amp;dcy;, &amp;ncy;&amp;ocy;&amp;vcy;&amp;ocy;&amp;gcy;&amp;o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288857"/>
            <a:ext cx="6858000" cy="45691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Методы приготовления блюд в молекулярной кухне так же далеки от традиционных. К примеру, повара жарят рыбу… на воде. Это возможно благодаря добавлению в нее специального растительного сахара, повышающего температуру кипения до 120 градусов.</a:t>
            </a:r>
          </a:p>
          <a:p>
            <a:r>
              <a:rPr lang="ru-RU" sz="2000" dirty="0" smtClean="0"/>
              <a:t>В большом ходу жидкий азот, потому что с его помощью при температуре минус 196 можно за очень короткое время заморозить продукт, чтобы ароматы и любые содержащиеся в нем ценные вещества не успели исчезнуть. Распространен здесь и такой прием, как очень медленное — многочасовое — </a:t>
            </a:r>
            <a:r>
              <a:rPr lang="ru-RU" sz="2000" dirty="0" err="1" smtClean="0"/>
              <a:t>запекание</a:t>
            </a:r>
            <a:r>
              <a:rPr lang="ru-RU" sz="2000" dirty="0" smtClean="0"/>
              <a:t> при низких температурах.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1026" name="Picture 2" descr="molekuljarnaya-kuhnja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743200"/>
            <a:ext cx="5686425" cy="375845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90800" y="6488668"/>
            <a:ext cx="853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Свекольно-морковный салат с пеной из розмарина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3820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1. Время приготовления</a:t>
            </a:r>
            <a:r>
              <a:rPr lang="ru-RU" dirty="0" smtClean="0"/>
              <a:t>. Приготовление некоторых блюд может длиться несколько дней. Для того чтобы сотворить, например, холодный чай из говядины с трюфелями, нужно 48 часов.</a:t>
            </a:r>
          </a:p>
          <a:p>
            <a:r>
              <a:rPr lang="ru-RU" b="1" dirty="0" smtClean="0"/>
              <a:t>2. Пропорции.</a:t>
            </a:r>
            <a:r>
              <a:rPr lang="ru-RU" dirty="0" smtClean="0"/>
              <a:t> Молекулярная кулинария требует высокой точности. Всего на одну капельку больше или меньше – и блюдо может оказаться испорченным. Именно поэтому многие домашние любительские эксперименты заканчиваются неудачей.</a:t>
            </a:r>
          </a:p>
          <a:p>
            <a:r>
              <a:rPr lang="ru-RU" b="1" dirty="0" smtClean="0"/>
              <a:t>3. Дороговизна</a:t>
            </a:r>
            <a:r>
              <a:rPr lang="ru-RU" dirty="0" smtClean="0"/>
              <a:t>. Помимо практических навыков, молекулярная кухня требует жертв в виде нешуточных финансовых затрат. Если жидкий азот стоит несколько евро, то контейнер для его хранения, так называемый сосуд </a:t>
            </a:r>
            <a:r>
              <a:rPr lang="ru-RU" dirty="0" err="1" smtClean="0"/>
              <a:t>Дьюара</a:t>
            </a:r>
            <a:r>
              <a:rPr lang="ru-RU" dirty="0" smtClean="0"/>
              <a:t>, уже около 1000 евро, реагенты, используемые для игры с фактурой, обойдутся минимум в 20 евро и т. п.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43200" y="0"/>
            <a:ext cx="3687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Недостатки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3554" name="Picture 2" descr="&amp;Bcy;&amp;iecy;&amp;zcy; &amp;rcy;&amp;ucy;&amp;bcy;&amp;rcy;&amp;icy;&amp;kcy;&amp;icy; &amp;Icy;&amp;ncy;&amp;fcy;&amp;ocy;&amp;Gcy;&amp;lcy;&amp;acy;&amp;z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676649"/>
            <a:ext cx="4779158" cy="31813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rend-com.ru/images/mol/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28600"/>
            <a:ext cx="4673340" cy="2638426"/>
          </a:xfrm>
          <a:prstGeom prst="rect">
            <a:avLst/>
          </a:prstGeom>
          <a:noFill/>
        </p:spPr>
      </p:pic>
      <p:pic>
        <p:nvPicPr>
          <p:cNvPr id="1028" name="Picture 4" descr="http://trend-com.ru/images/mol/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0"/>
            <a:ext cx="4648200" cy="252418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953000" y="228600"/>
            <a:ext cx="403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Мороженое на азоте – </a:t>
            </a:r>
          </a:p>
          <a:p>
            <a:r>
              <a:rPr lang="ru-RU" sz="2400" dirty="0" smtClean="0"/>
              <a:t>330 </a:t>
            </a:r>
            <a:r>
              <a:rPr lang="ru-RU" sz="2400" dirty="0" err="1" smtClean="0"/>
              <a:t>руб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Сфера апельсиновая, салат – 440 </a:t>
            </a:r>
            <a:r>
              <a:rPr lang="ru-RU" sz="2400" dirty="0" err="1" smtClean="0"/>
              <a:t>руб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Горящее мороженое – </a:t>
            </a:r>
          </a:p>
          <a:p>
            <a:r>
              <a:rPr lang="ru-RU" sz="2400" dirty="0" smtClean="0"/>
              <a:t>350 </a:t>
            </a:r>
            <a:r>
              <a:rPr lang="ru-RU" sz="2400" dirty="0" err="1" smtClean="0"/>
              <a:t>руб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1030" name="Picture 6" descr="http://trend-com.ru/images/mol/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267200"/>
            <a:ext cx="4648200" cy="30861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molekuljarnaya-kuhnja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590800"/>
            <a:ext cx="4495800" cy="44958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167640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Молекулярная кухня не основывается на добавлении в продукты несчетного количества «чужеродных» веществ — усилителей запаха и вкуса, красителей и консервантов . Вещества, используемые для приготовления молекулярной пищи, — это </a:t>
            </a:r>
          </a:p>
          <a:p>
            <a:r>
              <a:rPr lang="ru-RU" sz="2400" dirty="0" smtClean="0"/>
              <a:t>вполне естественные химические </a:t>
            </a:r>
          </a:p>
          <a:p>
            <a:r>
              <a:rPr lang="ru-RU" sz="2400" dirty="0" smtClean="0"/>
              <a:t>соединения и натуральные</a:t>
            </a:r>
          </a:p>
          <a:p>
            <a:r>
              <a:rPr lang="ru-RU" sz="2400" dirty="0" smtClean="0"/>
              <a:t>ингредиенты, причем на все 100 % .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0"/>
            <a:ext cx="685379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Здорова ли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молекулярная кухня?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720</Words>
  <Application>Microsoft Office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</dc:creator>
  <cp:lastModifiedBy>Мария</cp:lastModifiedBy>
  <cp:revision>9</cp:revision>
  <dcterms:created xsi:type="dcterms:W3CDTF">2015-04-21T14:45:08Z</dcterms:created>
  <dcterms:modified xsi:type="dcterms:W3CDTF">2015-04-22T16:58:03Z</dcterms:modified>
</cp:coreProperties>
</file>