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Белковая диета </a:t>
            </a:r>
            <a:r>
              <a:rPr lang="ru-RU" sz="2400" dirty="0" smtClean="0"/>
              <a:t>— одна из наиболее популярных и эффективных для похудения. </a:t>
            </a:r>
            <a:r>
              <a:rPr lang="ru-RU" sz="2400" dirty="0" smtClean="0"/>
              <a:t>Главная </a:t>
            </a:r>
            <a:r>
              <a:rPr lang="ru-RU" sz="2400" dirty="0" smtClean="0"/>
              <a:t>суть диеты заключается в употреблении богатых белком продуктов.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071678"/>
            <a:ext cx="6626589" cy="466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214554"/>
            <a:ext cx="4286280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Белок </a:t>
            </a:r>
            <a:r>
              <a:rPr lang="ru-RU" sz="2000" b="1" dirty="0" smtClean="0"/>
              <a:t>насыщает организм и придает необходимые силы.</a:t>
            </a:r>
          </a:p>
          <a:p>
            <a:r>
              <a:rPr lang="ru-RU" sz="2000" b="1" dirty="0" smtClean="0"/>
              <a:t>Диета рассчитана на тех, кто занимается физическими упражнениями, ведь белок отлично восстанавливает энергию</a:t>
            </a:r>
            <a:r>
              <a:rPr lang="ru-RU" sz="2000" b="1" dirty="0" smtClean="0"/>
              <a:t>.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Не </a:t>
            </a:r>
            <a:r>
              <a:rPr lang="ru-RU" sz="2000" b="1" dirty="0" smtClean="0"/>
              <a:t>придется постоянно испытывать чувство голода, так как наше тело застраховано от истощения. Кроме того, не нужно ограничиваться в выборе продуктов, рацион диеты более чем разнообразен.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66393" b="69388"/>
          <a:stretch>
            <a:fillRect/>
          </a:stretch>
        </p:blipFill>
        <p:spPr bwMode="auto">
          <a:xfrm>
            <a:off x="4429124" y="1357298"/>
            <a:ext cx="1470488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666" b="14556"/>
          <a:stretch>
            <a:fillRect/>
          </a:stretch>
        </p:blipFill>
        <p:spPr bwMode="auto">
          <a:xfrm>
            <a:off x="0" y="-428652"/>
            <a:ext cx="42148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1974" r="28842" b="63265"/>
          <a:stretch>
            <a:fillRect/>
          </a:stretch>
        </p:blipFill>
        <p:spPr bwMode="auto">
          <a:xfrm>
            <a:off x="4429124" y="2428868"/>
            <a:ext cx="1500198" cy="112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69525" r="1087" b="67347"/>
          <a:stretch>
            <a:fillRect/>
          </a:stretch>
        </p:blipFill>
        <p:spPr bwMode="auto">
          <a:xfrm>
            <a:off x="4429124" y="3429000"/>
            <a:ext cx="1285884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954" t="30613" r="69659" b="30612"/>
          <a:stretch>
            <a:fillRect/>
          </a:stretch>
        </p:blipFill>
        <p:spPr bwMode="auto">
          <a:xfrm>
            <a:off x="4643438" y="0"/>
            <a:ext cx="1285884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31974" t="32653" r="33740" b="34694"/>
          <a:stretch>
            <a:fillRect/>
          </a:stretch>
        </p:blipFill>
        <p:spPr bwMode="auto">
          <a:xfrm>
            <a:off x="5857884" y="5714992"/>
            <a:ext cx="1500198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66260" t="34694" r="-2177" b="16326"/>
          <a:stretch>
            <a:fillRect/>
          </a:stretch>
        </p:blipFill>
        <p:spPr bwMode="auto">
          <a:xfrm>
            <a:off x="7715272" y="5143488"/>
            <a:ext cx="157160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t="69388" r="64761" b="2041"/>
          <a:stretch>
            <a:fillRect/>
          </a:stretch>
        </p:blipFill>
        <p:spPr bwMode="auto">
          <a:xfrm>
            <a:off x="4357686" y="5857868"/>
            <a:ext cx="1541926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36872" t="65306" r="32108"/>
          <a:stretch>
            <a:fillRect/>
          </a:stretch>
        </p:blipFill>
        <p:spPr bwMode="auto">
          <a:xfrm>
            <a:off x="4429124" y="4643446"/>
            <a:ext cx="1357322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10965" r="16666"/>
          <a:stretch>
            <a:fillRect/>
          </a:stretch>
        </p:blipFill>
        <p:spPr bwMode="auto">
          <a:xfrm>
            <a:off x="6143636" y="357166"/>
            <a:ext cx="2357454" cy="488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6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Сочетание </a:t>
            </a:r>
            <a:r>
              <a:rPr lang="ru-RU" sz="2000" b="1" dirty="0" smtClean="0"/>
              <a:t>белковой диеты с пассивным образом жизни приводит к отеку почек, </a:t>
            </a:r>
            <a:r>
              <a:rPr lang="ru-RU" sz="2000" b="1" dirty="0" smtClean="0"/>
              <a:t>окислению </a:t>
            </a:r>
            <a:r>
              <a:rPr lang="ru-RU" sz="2000" b="1" dirty="0" smtClean="0"/>
              <a:t>мочи. Все эти факторы провоцируют возникновение мочекаменной болезни. 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428868"/>
            <a:ext cx="6072230" cy="405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428604"/>
            <a:ext cx="547085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/>
              <a:t>НАУЧНЫЕ ИССЛЕДОВАНИЯ ДОКАЗАЛИ: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464347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 </a:t>
            </a:r>
            <a:r>
              <a:rPr lang="ru-RU" dirty="0" smtClean="0"/>
              <a:t>неограниченном потреблении белка, наше тело довольно начинает оперативно выводить жидкость и запасы такого важного элемента как кальций.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Список </a:t>
            </a:r>
            <a:r>
              <a:rPr lang="ru-RU" b="1" dirty="0" smtClean="0"/>
              <a:t>противопоказаний:</a:t>
            </a:r>
          </a:p>
          <a:p>
            <a:r>
              <a:rPr lang="ru-RU" dirty="0" smtClean="0"/>
              <a:t>выраженные заболевания почек, при которых недопустима дополнительная нагрузка на почки;</a:t>
            </a:r>
          </a:p>
          <a:p>
            <a:r>
              <a:rPr lang="ru-RU" dirty="0" smtClean="0"/>
              <a:t>заболевания печени, в том числе некоторые типы желчнокаменной болезни;</a:t>
            </a:r>
          </a:p>
          <a:p>
            <a:r>
              <a:rPr lang="ru-RU" dirty="0" smtClean="0"/>
              <a:t>тяжелые болезни пищеварения;</a:t>
            </a:r>
          </a:p>
          <a:p>
            <a:r>
              <a:rPr lang="ru-RU" dirty="0" smtClean="0"/>
              <a:t>онкологические заболевания;</a:t>
            </a:r>
          </a:p>
          <a:p>
            <a:r>
              <a:rPr lang="ru-RU" dirty="0" smtClean="0"/>
              <a:t>тяжелые заболевания сердца;</a:t>
            </a:r>
          </a:p>
          <a:p>
            <a:r>
              <a:rPr lang="ru-RU" dirty="0" smtClean="0"/>
              <a:t>беременность (кроме специально разработанной диеты).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929066"/>
            <a:ext cx="4071966" cy="270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85728"/>
            <a:ext cx="2786082" cy="349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214290"/>
            <a:ext cx="354609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/>
              <a:t>Минусы белковой диеты</a:t>
            </a:r>
            <a:endParaRPr lang="ru-RU" sz="24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r="78243" b="78302"/>
          <a:stretch>
            <a:fillRect/>
          </a:stretch>
        </p:blipFill>
        <p:spPr bwMode="auto">
          <a:xfrm>
            <a:off x="142844" y="2428868"/>
            <a:ext cx="990591" cy="65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20188" t="471" r="56276" b="78302"/>
          <a:stretch>
            <a:fillRect/>
          </a:stretch>
        </p:blipFill>
        <p:spPr bwMode="auto">
          <a:xfrm>
            <a:off x="714348" y="2928934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70398" t="52359" r="-210" b="26415"/>
          <a:stretch>
            <a:fillRect/>
          </a:stretch>
        </p:blipFill>
        <p:spPr bwMode="auto">
          <a:xfrm>
            <a:off x="1571604" y="2428868"/>
            <a:ext cx="13573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 l="1359" t="73585" r="70398"/>
          <a:stretch>
            <a:fillRect/>
          </a:stretch>
        </p:blipFill>
        <p:spPr bwMode="auto">
          <a:xfrm>
            <a:off x="2571736" y="2928934"/>
            <a:ext cx="1285884" cy="8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 l="1359" t="45283" r="75105" b="24056"/>
          <a:stretch>
            <a:fillRect/>
          </a:stretch>
        </p:blipFill>
        <p:spPr bwMode="auto">
          <a:xfrm>
            <a:off x="3500430" y="2214554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182" y="285728"/>
            <a:ext cx="4603818" cy="5998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844" y="1000108"/>
            <a:ext cx="50006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после </a:t>
            </a:r>
            <a:r>
              <a:rPr lang="ru-RU" dirty="0" smtClean="0"/>
              <a:t>употребления в пищу положенной доли белков, человек на долгое время лишен </a:t>
            </a:r>
            <a:r>
              <a:rPr lang="ru-RU" dirty="0" smtClean="0"/>
              <a:t>чувства голода</a:t>
            </a:r>
            <a:r>
              <a:rPr lang="ru-RU" dirty="0" smtClean="0"/>
              <a:t>, а в это время организм продолжает работать на вас. </a:t>
            </a:r>
            <a:endParaRPr lang="ru-RU" dirty="0" smtClean="0"/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после </a:t>
            </a:r>
            <a:r>
              <a:rPr lang="ru-RU" dirty="0" smtClean="0"/>
              <a:t>того, как курс диеты будет завершён, человек не наберёт все те килограммы, которых с таким трудом лишался, при соблюдении сбалансированного питания.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85728"/>
            <a:ext cx="35719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Плюсы белковой диеты</a:t>
            </a:r>
            <a:endParaRPr lang="ru-RU" sz="24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8497"/>
          <a:stretch>
            <a:fillRect/>
          </a:stretch>
        </p:blipFill>
        <p:spPr bwMode="auto">
          <a:xfrm>
            <a:off x="357158" y="3786190"/>
            <a:ext cx="364333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814393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Не </a:t>
            </a:r>
            <a:r>
              <a:rPr lang="ru-RU" dirty="0" smtClean="0"/>
              <a:t>смотря на то, что меню белковой диеты рассчитано на неделю, за это время может существенно нарушиться баланс витаминов, ведь для полноценного функционирования нужны не только белок, но и жиры, углеводы, а также микроэлементы и жирные кислоты. Этим фактом не следует пренебрегать, чтобы не подвергать риску свое здоровье.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6048" t="12346" r="6854" b="13580"/>
          <a:stretch>
            <a:fillRect/>
          </a:stretch>
        </p:blipFill>
        <p:spPr bwMode="auto">
          <a:xfrm>
            <a:off x="1857356" y="2928934"/>
            <a:ext cx="5465007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Белковая диета дома: какие продукты можно употреблять</a:t>
            </a:r>
          </a:p>
          <a:p>
            <a:endParaRPr lang="ru-RU" dirty="0" smtClean="0"/>
          </a:p>
          <a:p>
            <a:r>
              <a:rPr lang="ru-RU" dirty="0" smtClean="0"/>
              <a:t>Можно употреблять </a:t>
            </a:r>
            <a:r>
              <a:rPr lang="ru-RU" dirty="0" smtClean="0"/>
              <a:t>мясо, рыбу </a:t>
            </a:r>
            <a:r>
              <a:rPr lang="ru-RU" dirty="0" smtClean="0"/>
              <a:t>и </a:t>
            </a:r>
            <a:r>
              <a:rPr lang="ru-RU" dirty="0" smtClean="0"/>
              <a:t>яйца.</a:t>
            </a:r>
            <a:endParaRPr lang="ru-RU" dirty="0" smtClean="0"/>
          </a:p>
          <a:p>
            <a:r>
              <a:rPr lang="ru-RU" dirty="0" smtClean="0"/>
              <a:t>Можно добавлять немного сала, колбас, рыбных консервов на воде и много-много сырых овощей: огурцов, капусты, зелени и особенно помидоров.</a:t>
            </a:r>
          </a:p>
          <a:p>
            <a:endParaRPr lang="ru-RU" dirty="0" smtClean="0"/>
          </a:p>
          <a:p>
            <a:r>
              <a:rPr lang="ru-RU" dirty="0" smtClean="0"/>
              <a:t>Салаты </a:t>
            </a:r>
            <a:r>
              <a:rPr lang="ru-RU" dirty="0" smtClean="0"/>
              <a:t>лучше заправляют лимонным соком или оливковым маслом. </a:t>
            </a:r>
            <a:endParaRPr lang="ru-RU" dirty="0" smtClean="0"/>
          </a:p>
          <a:p>
            <a:r>
              <a:rPr lang="ru-RU" dirty="0" smtClean="0"/>
              <a:t>Во </a:t>
            </a:r>
            <a:r>
              <a:rPr lang="ru-RU" dirty="0" smtClean="0"/>
              <a:t>все время, которое вы отвели на соблюдение этой диеты питаться придется не менее 5 раз в день.</a:t>
            </a:r>
          </a:p>
          <a:p>
            <a:r>
              <a:rPr lang="ru-RU" dirty="0" smtClean="0"/>
              <a:t>Особое внимание следует уделить воде – пить придется много и часто. Перед каждым приемом пищи примерно за полчаса до еды следует выпить стакан воды.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4714908" cy="35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7200" r="30400"/>
          <a:stretch>
            <a:fillRect/>
          </a:stretch>
        </p:blipFill>
        <p:spPr bwMode="auto">
          <a:xfrm>
            <a:off x="5286380" y="3357562"/>
            <a:ext cx="3000396" cy="3205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381</Words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16</cp:revision>
  <dcterms:modified xsi:type="dcterms:W3CDTF">2015-04-22T19:43:03Z</dcterms:modified>
</cp:coreProperties>
</file>