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70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A60F-957F-4314-905F-54C168612A84}" type="datetimeFigureOut">
              <a:rPr lang="ru-RU" smtClean="0"/>
              <a:pPr/>
              <a:t>24.10.2007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E78C4-05AB-4598-9796-C58D227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78C4-05AB-4598-9796-C58D22726FC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5105400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"ПОВЕСТЬ ВРЕМЕННЫХ ЛЕТ" КАК ИСТОРИЧЕСКИЙ, </a:t>
            </a:r>
            <a:br>
              <a:rPr lang="ru-RU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ТАК И ЛИТЕРАТУРНЫЙ ПАМЯТНИК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lnSpcReduction="10000"/>
            <a:scene3d>
              <a:camera prst="perspectiveRelaxedModerately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sz="4000" b="1" dirty="0" smtClean="0"/>
              <a:t>  </a:t>
            </a:r>
          </a:p>
          <a:p>
            <a:pPr algn="ctr">
              <a:buNone/>
            </a:pPr>
            <a:r>
              <a:rPr lang="ru-RU" sz="4400" b="1" dirty="0" smtClean="0"/>
              <a:t>«СЕ ПОВЕСТИ  ВРЕМЯНЬИХ ЛЕТ, ОТКУДУ ЕСТЬ ПОШЛА РУССКАЯ ЗЕМЛЯ, КТО В КИЕВЕ НАЧЕ ПЕРВЕЕ КНЯЖИТИ, И ОТКУДУ РУССКАЯ ЗЕМЛЯ СТАЛА ЕСТЬ»</a:t>
            </a:r>
            <a:endParaRPr lang="ru-RU" sz="4400" b="1" dirty="0"/>
          </a:p>
        </p:txBody>
      </p:sp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5"/>
              <a:end track="5" time="586"/>
            </a:audioCd>
          </p:nvPr>
        </p:nvPicPr>
        <p:blipFill>
          <a:blip r:embed="rId2"/>
          <a:stretch>
            <a:fillRect/>
          </a:stretch>
        </p:blipFill>
        <p:spPr>
          <a:xfrm>
            <a:off x="73914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lnSpcReduction="10000"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4000" b="1" dirty="0" smtClean="0"/>
              <a:t>Повесть это не история князей, а история государства, история русской земли. Поэтому, как бы ни была велика роль отдельного человека, князя, он  интересует летописца не сам по себе, а лишь как участник истории государства, истории русской земли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6600" b="1" dirty="0" smtClean="0"/>
              <a:t>«Подвиг отрока -  киевлянина и хитрость воеводы </a:t>
            </a:r>
            <a:r>
              <a:rPr lang="ru-RU" sz="6600" b="1" dirty="0" err="1" smtClean="0"/>
              <a:t>Претича</a:t>
            </a:r>
            <a:r>
              <a:rPr lang="ru-RU" sz="6600" b="1" dirty="0" smtClean="0"/>
              <a:t>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«Мы должны быть благодарными сыновьями нашей великой матери – Древней Руси»</a:t>
            </a:r>
          </a:p>
          <a:p>
            <a:pPr algn="r">
              <a:buNone/>
            </a:pPr>
            <a:r>
              <a:rPr lang="ru-RU" sz="4400" b="1" dirty="0" smtClean="0"/>
              <a:t>Д. С. Лихачёв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743200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" name="Picture 2" descr="C:\Documents and Settings\Андрей\Рабочий стол\открытый урок по повести временных лет\2007_10_24\IM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54" r="3469" b="8115"/>
          <a:stretch>
            <a:fillRect/>
          </a:stretch>
        </p:blipFill>
        <p:spPr bwMode="auto">
          <a:xfrm>
            <a:off x="381000" y="1066800"/>
            <a:ext cx="3428976" cy="44196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4038600" y="1524000"/>
            <a:ext cx="4572000" cy="3108543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2400" b="1" dirty="0" smtClean="0"/>
              <a:t>«Древняя русская литература наполняет нас гордостью за наших далёких предшественников, учит нас с уважением относиться  к их труду, борьбе, заботам о благе родины»</a:t>
            </a:r>
          </a:p>
          <a:p>
            <a:pPr algn="r">
              <a:buNone/>
            </a:pPr>
            <a:r>
              <a:rPr lang="ru-RU" sz="2400" b="1" dirty="0" smtClean="0"/>
              <a:t>Д. С. Лихачёв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6000" b="1" dirty="0" smtClean="0"/>
              <a:t>Чтение по свободному выбору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572000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4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Лавреньевская</a:t>
            </a:r>
            <a:endParaRPr lang="ru-RU" sz="48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летопись</a:t>
            </a:r>
          </a:p>
          <a:p>
            <a:r>
              <a:rPr lang="ru-RU" sz="4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Ипатьевская</a:t>
            </a:r>
            <a:r>
              <a:rPr lang="ru-RU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>
              <a:buNone/>
            </a:pPr>
            <a:r>
              <a:rPr lang="ru-RU" sz="4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летопись</a:t>
            </a:r>
            <a:endParaRPr lang="ru-RU" sz="4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Андрей\Рабочий стол\открытый урок по повести временных лет\2007_10_23\IMG_0001.jpg"/>
          <p:cNvPicPr>
            <a:picLocks noChangeAspect="1" noChangeArrowheads="1"/>
          </p:cNvPicPr>
          <p:nvPr/>
        </p:nvPicPr>
        <p:blipFill>
          <a:blip r:embed="rId2" cstate="print"/>
          <a:srcRect r="5216"/>
          <a:stretch>
            <a:fillRect/>
          </a:stretch>
        </p:blipFill>
        <p:spPr bwMode="auto">
          <a:xfrm>
            <a:off x="5105400" y="838200"/>
            <a:ext cx="3548062" cy="532447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дрей\Рабочий стол\открытый урок по повести временных лет\2007_10_23\IMG.jpg"/>
          <p:cNvPicPr>
            <a:picLocks noChangeArrowheads="1"/>
          </p:cNvPicPr>
          <p:nvPr/>
        </p:nvPicPr>
        <p:blipFill>
          <a:blip r:embed="rId2" cstate="print">
            <a:lum bright="-10000"/>
          </a:blip>
          <a:srcRect b="3704"/>
          <a:stretch>
            <a:fillRect/>
          </a:stretch>
        </p:blipFill>
        <p:spPr bwMode="auto">
          <a:xfrm>
            <a:off x="2286000" y="457200"/>
            <a:ext cx="4305178" cy="59436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8800" b="1" dirty="0" smtClean="0"/>
              <a:t>«СКАЗАНИЕ </a:t>
            </a:r>
          </a:p>
          <a:p>
            <a:pPr algn="ctr">
              <a:buNone/>
            </a:pPr>
            <a:r>
              <a:rPr lang="ru-RU" sz="8800" b="1" dirty="0" smtClean="0"/>
              <a:t>О КНЯЗЕ ОЛЕГЕ»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8000" dirty="0" smtClean="0"/>
              <a:t>А. С. ПУШКИН</a:t>
            </a:r>
          </a:p>
          <a:p>
            <a:pPr algn="ctr"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8000" dirty="0" smtClean="0"/>
              <a:t> </a:t>
            </a:r>
            <a:r>
              <a:rPr lang="ru-RU" sz="6000" dirty="0" smtClean="0"/>
              <a:t>«ПЕСНЬ О ВЕЩЕМ ОЛЕГЕ»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ндрей\Рабочий стол\открытый урок по повести временных лет\2007_10_23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 l="912" r="912"/>
          <a:stretch>
            <a:fillRect/>
          </a:stretch>
        </p:blipFill>
        <p:spPr bwMode="auto">
          <a:xfrm>
            <a:off x="533400" y="457200"/>
            <a:ext cx="8153400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дрей\Рабочий стол\открытый урок по повести временных лет\2007_10_23\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ндрей\Рабочий стол\открытый урок по повести временных лет\2007_10_23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85800" y="609600"/>
            <a:ext cx="7772400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buNone/>
            </a:pPr>
            <a:r>
              <a:rPr lang="ru-RU" sz="8000" b="1" dirty="0" smtClean="0"/>
              <a:t>А. С. ПУШКИН</a:t>
            </a:r>
          </a:p>
          <a:p>
            <a:pPr algn="ctr">
              <a:buNone/>
            </a:pPr>
            <a:endParaRPr lang="ru-RU" sz="8000" b="1" dirty="0" smtClean="0"/>
          </a:p>
          <a:p>
            <a:pPr algn="ctr">
              <a:buNone/>
            </a:pPr>
            <a:r>
              <a:rPr lang="ru-RU" sz="8000" b="1" dirty="0" smtClean="0"/>
              <a:t> </a:t>
            </a:r>
            <a:r>
              <a:rPr lang="ru-RU" sz="6000" b="1" dirty="0" smtClean="0"/>
              <a:t>«ПЕСНЬ О ВЕЩЕМ ОЛЕГЕ»</a:t>
            </a:r>
            <a:endParaRPr lang="ru-RU" sz="6000" b="1" dirty="0"/>
          </a:p>
        </p:txBody>
      </p:sp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3"/>
              <a:end track="13" time="470"/>
            </a:audioCd>
          </p:nvPr>
        </p:nvPicPr>
        <p:blipFill>
          <a:blip r:embed="rId2"/>
          <a:stretch>
            <a:fillRect/>
          </a:stretch>
        </p:blipFill>
        <p:spPr>
          <a:xfrm>
            <a:off x="7696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186</Words>
  <PresentationFormat>Экран (4:3)</PresentationFormat>
  <Paragraphs>28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"ПОВЕСТЬ ВРЕМЕННЫХ ЛЕТ" КАК ИСТОРИЧЕСКИЙ,  ТАК И ЛИТЕРАТУРНЫЙ ПАМЯТНИК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            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селезнев</cp:lastModifiedBy>
  <cp:revision>11</cp:revision>
  <dcterms:modified xsi:type="dcterms:W3CDTF">2007-10-23T20:40:23Z</dcterms:modified>
</cp:coreProperties>
</file>