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6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4" r:id="rId43"/>
    <p:sldId id="302" r:id="rId44"/>
    <p:sldId id="305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30671-8E8E-49D8-AFEB-961130D1ADA3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B57FD-1C6A-480F-A22D-F4C9C080E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B6AE23-8AFB-46EA-9DB8-DA6164E7C5BE}" type="slidenum">
              <a:rPr lang="ru-RU" smtClean="0">
                <a:latin typeface="Times New Roman" pitchFamily="18" charset="0"/>
              </a:rPr>
              <a:pPr/>
              <a:t>31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9CFA4F1-547E-4DBA-8867-484E5A579AB5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84D9F9F-EABB-4FFD-8056-FDEA39A6AE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786190"/>
            <a:ext cx="8001056" cy="121444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Пасхальный колокольный перезвон</a:t>
            </a:r>
            <a:endParaRPr lang="ru-RU" sz="3600" dirty="0"/>
          </a:p>
        </p:txBody>
      </p:sp>
      <p:pic>
        <p:nvPicPr>
          <p:cNvPr id="4" name="Рисунок 16"/>
          <p:cNvPicPr>
            <a:picLocks noChangeAspect="1" noChangeArrowheads="1"/>
          </p:cNvPicPr>
          <p:nvPr/>
        </p:nvPicPr>
        <p:blipFill>
          <a:blip r:embed="rId2"/>
          <a:srcRect t="7906" r="5339" b="3548"/>
          <a:stretch>
            <a:fillRect/>
          </a:stretch>
        </p:blipFill>
        <p:spPr bwMode="auto">
          <a:xfrm>
            <a:off x="1785918" y="214290"/>
            <a:ext cx="5438775" cy="417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786182" y="5000636"/>
            <a:ext cx="507209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Автор: </a:t>
            </a:r>
            <a:r>
              <a:rPr lang="ru-RU" sz="2000" dirty="0" err="1">
                <a:solidFill>
                  <a:schemeClr val="accent5">
                    <a:lumMod val="40000"/>
                    <a:lumOff val="60000"/>
                  </a:schemeClr>
                </a:solidFill>
              </a:rPr>
              <a:t>Ситькова</a:t>
            </a:r>
            <a:r>
              <a:rPr lang="ru-RU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Лариса Алексеевна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           учитель 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изо и черчения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</a:t>
            </a: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МБОУ  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«Школа №62» 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                    г</a:t>
            </a:r>
            <a:r>
              <a:rPr lang="ru-RU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 Прокопьевск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85786" y="-285776"/>
            <a:ext cx="2428892" cy="5500726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яйца возникали вселенная, бог-творец, герой или даже род людской</a:t>
            </a:r>
            <a:r>
              <a:rPr lang="ru-RU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13315" name="Рисунок 4" descr="я1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357313"/>
            <a:ext cx="5146684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 descr="я13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0" y="3500438"/>
            <a:ext cx="4667250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20" y="428604"/>
            <a:ext cx="3714776" cy="5929354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tabLst>
                <a:tab pos="804863" algn="l"/>
              </a:tabLst>
              <a:defRPr/>
            </a:pP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/>
            </a:r>
            <a:b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В карело-финском сказании “Калевала” говорится: 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“... из яйца, из нижней части, вышла земля сырая; 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из яйца из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верхней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 части, "встал высокий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свод небесный...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»</a:t>
            </a:r>
            <a:endParaRPr lang="ru-RU" sz="32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340" name="Picture 3" descr="C:\Documents and Settings\Ленчик\Рабочий стол\пасха\яйцо3.jpg"/>
          <p:cNvPicPr>
            <a:picLocks noChangeAspect="1" noChangeArrowheads="1"/>
          </p:cNvPicPr>
          <p:nvPr/>
        </p:nvPicPr>
        <p:blipFill>
          <a:blip r:embed="rId3"/>
          <a:srcRect b="-1466"/>
          <a:stretch>
            <a:fillRect/>
          </a:stretch>
        </p:blipFill>
        <p:spPr bwMode="auto">
          <a:xfrm>
            <a:off x="6500813" y="225425"/>
            <a:ext cx="2357437" cy="327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3" descr="C:\Documents and Settings\Ленчик\Рабочий стол\пасха\яйцо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14290"/>
            <a:ext cx="2000250" cy="321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8"/>
          <p:cNvSpPr>
            <a:spLocks noGrp="1"/>
          </p:cNvSpPr>
          <p:nvPr>
            <p:ph sz="half" idx="4294967295"/>
          </p:nvPr>
        </p:nvSpPr>
        <p:spPr>
          <a:xfrm>
            <a:off x="0" y="714375"/>
            <a:ext cx="4495800" cy="5411788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</a:p>
        </p:txBody>
      </p:sp>
      <p:pic>
        <p:nvPicPr>
          <p:cNvPr id="4" name="Рисунок 6" descr="33f01ff65ea6.jpg"/>
          <p:cNvPicPr>
            <a:picLocks noChangeAspect="1"/>
          </p:cNvPicPr>
          <p:nvPr/>
        </p:nvPicPr>
        <p:blipFill>
          <a:blip r:embed="rId2"/>
          <a:srcRect r="552" b="5083"/>
          <a:stretch>
            <a:fillRect/>
          </a:stretch>
        </p:blipFill>
        <p:spPr bwMode="auto">
          <a:xfrm>
            <a:off x="928662" y="500042"/>
            <a:ext cx="735811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00100" y="-357188"/>
            <a:ext cx="8143900" cy="6572251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Arial" charset="0"/>
              </a:rPr>
              <a:t>     Для земледельца это был величайший праздник прихода солнца, пробуждения природы, когда начинали “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весну кликать”.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cs typeface="Arial" charset="0"/>
              </a:rPr>
              <a:t>    Главные заботы земледельца во все времена были связаны с будущим урожаем, здоровьем семьи и домашнего скота. </a:t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>   Это нашло отражение в праздничных рисунках и обрядовых действиях</a:t>
            </a:r>
            <a:r>
              <a:rPr lang="ru-RU" sz="3200" dirty="0" smtClean="0">
                <a:cs typeface="Times New Roman" charset="0"/>
              </a:rPr>
              <a:t/>
            </a:r>
            <a:br>
              <a:rPr lang="ru-RU" sz="3200" dirty="0" smtClean="0">
                <a:cs typeface="Times New Roman" charset="0"/>
              </a:rPr>
            </a:br>
            <a:endParaRPr lang="ru-RU" sz="3200" dirty="0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900988" cy="12144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 многих из них использовались семена злаков и яйца </a:t>
            </a:r>
          </a:p>
        </p:txBody>
      </p:sp>
      <p:pic>
        <p:nvPicPr>
          <p:cNvPr id="17411" name="Рисунок 19"/>
          <p:cNvPicPr>
            <a:picLocks noChangeAspect="1" noChangeArrowheads="1"/>
          </p:cNvPicPr>
          <p:nvPr/>
        </p:nvPicPr>
        <p:blipFill>
          <a:blip r:embed="rId2"/>
          <a:srcRect l="12428" t="11765" r="6099"/>
          <a:stretch>
            <a:fillRect/>
          </a:stretch>
        </p:blipFill>
        <p:spPr bwMode="auto">
          <a:xfrm>
            <a:off x="4572000" y="1785926"/>
            <a:ext cx="42148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0"/>
          <p:cNvPicPr>
            <a:picLocks noChangeAspect="1" noChangeArrowheads="1"/>
          </p:cNvPicPr>
          <p:nvPr/>
        </p:nvPicPr>
        <p:blipFill>
          <a:blip r:embed="rId3"/>
          <a:srcRect r="1755" b="5756"/>
          <a:stretch>
            <a:fillRect/>
          </a:stretch>
        </p:blipFill>
        <p:spPr bwMode="auto">
          <a:xfrm>
            <a:off x="285720" y="857232"/>
            <a:ext cx="400050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071938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2875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/>
              <a:t>О</a:t>
            </a:r>
            <a:r>
              <a:rPr lang="ru-RU" sz="3600" dirty="0" smtClean="0">
                <a:cs typeface="Arial" charset="0"/>
              </a:rPr>
              <a:t>н</a:t>
            </a:r>
            <a:r>
              <a:rPr lang="ru-RU" sz="3600" dirty="0" smtClean="0"/>
              <a:t>о </a:t>
            </a:r>
            <a:r>
              <a:rPr lang="ru-RU" sz="3600" dirty="0" smtClean="0">
                <a:cs typeface="Arial" charset="0"/>
              </a:rPr>
              <a:t>свидетельствует о нескончаемости</a:t>
            </a:r>
            <a:r>
              <a:rPr lang="ru-RU" sz="3600" dirty="0" smtClean="0"/>
              <a:t> </a:t>
            </a:r>
            <a:r>
              <a:rPr lang="ru-RU" sz="3600" dirty="0" smtClean="0">
                <a:cs typeface="Arial" charset="0"/>
              </a:rPr>
              <a:t>жизни</a:t>
            </a:r>
          </a:p>
        </p:txBody>
      </p:sp>
      <p:pic>
        <p:nvPicPr>
          <p:cNvPr id="18435" name="Рисунок 4" descr="я5.jpg"/>
          <p:cNvPicPr>
            <a:picLocks noChangeAspect="1"/>
          </p:cNvPicPr>
          <p:nvPr/>
        </p:nvPicPr>
        <p:blipFill>
          <a:blip r:embed="rId2"/>
          <a:srcRect r="2734" b="4688"/>
          <a:stretch>
            <a:fillRect/>
          </a:stretch>
        </p:blipFill>
        <p:spPr bwMode="auto">
          <a:xfrm>
            <a:off x="285750" y="1928813"/>
            <a:ext cx="4286250" cy="373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 descr="C:\Documents and Settings\Лариса\Мои документы\9206a22674c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5" y="1500188"/>
            <a:ext cx="40005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290"/>
            <a:ext cx="8786842" cy="157163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600" b="0" dirty="0" smtClean="0"/>
              <a:t>Как на любой праздник, так и на Пасху существуют свои народные приметы: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928813"/>
            <a:ext cx="42862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000250"/>
            <a:ext cx="381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928688" y="5572125"/>
            <a:ext cx="800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посевом в семена клали вареные яйца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5750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 первыми распустившимися берёзками съедали яичницу. </a:t>
            </a:r>
          </a:p>
        </p:txBody>
      </p:sp>
      <p:pic>
        <p:nvPicPr>
          <p:cNvPr id="20483" name="Picture 3" descr="C:\Documents and Settings\Ленчик\Рабочий стол\пасха\ЯЙца-несколько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2500313"/>
            <a:ext cx="27495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7"/>
          <p:cNvPicPr>
            <a:picLocks noChangeAspect="1" noChangeArrowheads="1"/>
          </p:cNvPicPr>
          <p:nvPr/>
        </p:nvPicPr>
        <p:blipFill>
          <a:blip r:embed="rId3"/>
          <a:srcRect r="999" b="4375"/>
          <a:stretch>
            <a:fillRect/>
          </a:stretch>
        </p:blipFill>
        <p:spPr bwMode="auto">
          <a:xfrm>
            <a:off x="428625" y="1643063"/>
            <a:ext cx="55721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472" y="285750"/>
            <a:ext cx="8001056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знак расположения и дружбы дарили яйца родным и близким, разбивали яйца на свадьбах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3" descr="C:\Documents and Settings\Ленчик\Рабочий стол\пасха\яйцо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214553"/>
            <a:ext cx="4143404" cy="430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Рисунок 4" descr="я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500313"/>
            <a:ext cx="28622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329613" cy="128587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Взрослые и дети устраивали игры-соревнован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ия 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6416">
            <a:off x="4396603" y="2209784"/>
            <a:ext cx="4320475" cy="351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1857375" y="6215063"/>
            <a:ext cx="41433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Катание яиц. 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3" descr="играли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680076">
            <a:off x="319760" y="1716863"/>
            <a:ext cx="4021497" cy="3653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28625"/>
            <a:ext cx="9429784" cy="2071681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Пасха или светлый день относится к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числу древнейших праздников, истоки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которых теряются во времена язычества</a:t>
            </a:r>
            <a:b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6" descr="f928f37f666d.gif"/>
          <p:cNvPicPr>
            <a:picLocks noChangeAspect="1"/>
          </p:cNvPicPr>
          <p:nvPr/>
        </p:nvPicPr>
        <p:blipFill>
          <a:blip r:embed="rId2"/>
          <a:srcRect r="394" b="2525"/>
          <a:stretch>
            <a:fillRect/>
          </a:stretch>
        </p:blipFill>
        <p:spPr bwMode="auto">
          <a:xfrm>
            <a:off x="5500694" y="2214554"/>
            <a:ext cx="32146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13"/>
          <p:cNvPicPr>
            <a:picLocks noChangeAspect="1" noChangeArrowheads="1"/>
          </p:cNvPicPr>
          <p:nvPr/>
        </p:nvPicPr>
        <p:blipFill>
          <a:blip r:embed="rId3"/>
          <a:srcRect l="2702" t="5011" r="2702" b="3117"/>
          <a:stretch>
            <a:fillRect/>
          </a:stretch>
        </p:blipFill>
        <p:spPr bwMode="auto">
          <a:xfrm>
            <a:off x="357188" y="2286000"/>
            <a:ext cx="5000625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1988" y="357188"/>
            <a:ext cx="8482012" cy="21574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Пасхальные яйца вытачивали из дерева, делали из фарфора, стекла, из камня и драгоценных металлов.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Documents and Settings\Ленчик\Рабочий стол\пасха\яйцо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4143375"/>
            <a:ext cx="1452562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C:\Documents and Settings\Ленчик\Рабочий стол\пасха\яйцо6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357438"/>
            <a:ext cx="1714500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C:\Documents and Settings\Ленчик\Рабочий стол\пасха\яйцо1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357438"/>
            <a:ext cx="15716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image25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2786063"/>
            <a:ext cx="140017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71500"/>
            <a:ext cx="8143875" cy="1643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Вершиной этих художественных поисков 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стали     пасхальные яйца фирмы Фаберже. 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Большинство пасхальных  яиц Фаберже 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заключало в себе сюрприз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Рисунок 5" descr="0_6519_6451289a_X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3341687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8" descr="0_bb1e_f3d4c751_XL.jpeg"/>
          <p:cNvPicPr>
            <a:picLocks noChangeAspect="1"/>
          </p:cNvPicPr>
          <p:nvPr/>
        </p:nvPicPr>
        <p:blipFill>
          <a:blip r:embed="rId3"/>
          <a:srcRect r="3124"/>
          <a:stretch>
            <a:fillRect/>
          </a:stretch>
        </p:blipFill>
        <p:spPr bwMode="auto">
          <a:xfrm>
            <a:off x="857224" y="1643050"/>
            <a:ext cx="221457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iddqd\My documents\Мои рисунки\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Documents and Settings\iddqd\My documents\Мои рисунки\o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Прямоугольник 7"/>
          <p:cNvSpPr>
            <a:spLocks noChangeArrowheads="1"/>
          </p:cNvSpPr>
          <p:nvPr/>
        </p:nvSpPr>
        <p:spPr bwMode="auto">
          <a:xfrm>
            <a:off x="3929063" y="500063"/>
            <a:ext cx="492918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Имя Карла Фаберже стало одной из «визитных карточек» России. </a:t>
            </a:r>
          </a:p>
          <a:p>
            <a:pPr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Его время было триумфом российского ювелирного искусства</a:t>
            </a: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2" descr="C:\Documents and Settings\iddqd\My documents\Мои рисунки\untitled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71480"/>
            <a:ext cx="3262313" cy="4714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7829550" cy="603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Яйца Фаберже</a:t>
            </a:r>
            <a:r>
              <a:rPr lang="ru-RU" sz="4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26627" name="Прямоугольник 4"/>
          <p:cNvSpPr>
            <a:spLocks noChangeArrowheads="1"/>
          </p:cNvSpPr>
          <p:nvPr/>
        </p:nvSpPr>
        <p:spPr bwMode="auto">
          <a:xfrm>
            <a:off x="285720" y="1000125"/>
            <a:ext cx="364334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Знаменитая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серия ювелирных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изделий фирмы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Карла Фаберже. Серия создавалась между 1885 и 1917 гг. 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для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российской императорской семьи и частных покупателей. </a:t>
            </a:r>
            <a:endParaRPr lang="ru-RU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Всего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известно о создании 71 штуки, из которых императорскими являются 56.</a:t>
            </a:r>
          </a:p>
        </p:txBody>
      </p:sp>
      <p:sp>
        <p:nvSpPr>
          <p:cNvPr id="26628" name="Прямоугольник 5"/>
          <p:cNvSpPr>
            <a:spLocks noChangeArrowheads="1"/>
          </p:cNvSpPr>
          <p:nvPr/>
        </p:nvSpPr>
        <p:spPr bwMode="auto">
          <a:xfrm>
            <a:off x="4143375" y="857233"/>
            <a:ext cx="428625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каждого яйца занимало практически год. Как только эскиз был утвержден, за работу бралась целая команда ювелиров фирмы, имена некоторых из которых сохранились (так что говорить, что автор всех из них — Карл Фаберже, не следует).</a:t>
            </a:r>
          </a:p>
          <a:p>
            <a:pPr algn="just"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Особенно велик вклад мастера</a:t>
            </a:r>
          </a:p>
          <a:p>
            <a:pPr algn="just">
              <a:defRPr/>
            </a:pP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Михаила </a:t>
            </a:r>
            <a:r>
              <a:rPr lang="ru-RU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Перхина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iddqd\My documents\Мои рисунки\Kurino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00250" y="642938"/>
            <a:ext cx="4429125" cy="3676650"/>
          </a:xfrm>
        </p:spPr>
      </p:pic>
      <p:sp>
        <p:nvSpPr>
          <p:cNvPr id="27651" name="Прямоугольник 5"/>
          <p:cNvSpPr>
            <a:spLocks noChangeArrowheads="1"/>
          </p:cNvSpPr>
          <p:nvPr/>
        </p:nvSpPr>
        <p:spPr bwMode="auto">
          <a:xfrm>
            <a:off x="2357422" y="4643446"/>
            <a:ext cx="45005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простое и </a:t>
            </a:r>
          </a:p>
          <a:p>
            <a:pPr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классическое яйцо: белое, внутри желток, потом курочка, а внутри </a:t>
            </a:r>
          </a:p>
          <a:p>
            <a:pPr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неё рубиновая корона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iddqd\My documents\Мои рисунки\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928688"/>
            <a:ext cx="3962400" cy="2847975"/>
          </a:xfrm>
        </p:spPr>
      </p:pic>
      <p:pic>
        <p:nvPicPr>
          <p:cNvPr id="28675" name="Picture 2" descr="C:\Documents and Settings\iddqd\My documents\Мои рисунки\12_fa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1090613"/>
            <a:ext cx="4286250" cy="57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2" descr="C:\Documents and Settings\iddqd\My documents\Мои рисунки\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929063"/>
            <a:ext cx="328612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285728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Ренессанс» 1894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iddqd\My documents\Мои рисунки\0_3ebd_8a9a2ff6_-1-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785926"/>
            <a:ext cx="507206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2" descr="C:\Documents and Settings\iddqd\My documents\Мои рисунки\eagle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28596" y="1785926"/>
            <a:ext cx="3143250" cy="4708525"/>
          </a:xfrm>
        </p:spPr>
      </p:pic>
      <p:sp>
        <p:nvSpPr>
          <p:cNvPr id="4" name="Прямоугольник 3"/>
          <p:cNvSpPr/>
          <p:nvPr/>
        </p:nvSpPr>
        <p:spPr>
          <a:xfrm>
            <a:off x="1000100" y="428604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Копия Императорской кареты</a:t>
            </a:r>
          </a:p>
          <a:p>
            <a:pPr algn="ctr"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коронации Николая II.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iddqd\My documents\Мои рисунки\5_the_cuckoo-cockerel_eg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142984"/>
            <a:ext cx="403701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iddqd\My documents\Мои рисунки\egg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42984"/>
            <a:ext cx="414337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5643563" y="0"/>
            <a:ext cx="2286023" cy="107154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     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Клеве</a:t>
            </a: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р» </a:t>
            </a:r>
            <a:b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1902 г.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0035" y="142852"/>
            <a:ext cx="40719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«Петушок»</a:t>
            </a: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1900 г</a:t>
            </a:r>
            <a:r>
              <a:rPr lang="ru-RU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iddqd\My documents\Мои рисунки\egg05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211307"/>
            <a:ext cx="5983283" cy="528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714612" y="214290"/>
            <a:ext cx="4786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«</a:t>
            </a:r>
            <a:r>
              <a:rPr lang="ru-RU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Кремль» 1906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iddqd\My documents\Мои рисунки\Rosetrel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85750"/>
            <a:ext cx="5122862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Прямоугольник 5"/>
          <p:cNvSpPr>
            <a:spLocks noChangeArrowheads="1"/>
          </p:cNvSpPr>
          <p:nvPr/>
        </p:nvSpPr>
        <p:spPr bwMode="auto">
          <a:xfrm>
            <a:off x="5857875" y="2500313"/>
            <a:ext cx="22145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Медальон с портретом царевича Алексея.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1" y="357188"/>
            <a:ext cx="3500430" cy="830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«Яйцо 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решеткой и розами» 1907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2844" y="142875"/>
            <a:ext cx="8715436" cy="135731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Почему чаще всего яйца красят в </a:t>
            </a:r>
            <a:r>
              <a:rPr lang="ru-RU" sz="32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цвет? </a:t>
            </a:r>
            <a:r>
              <a:rPr lang="ru-RU" sz="32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 кто из вас знает, почему красим яйца</a:t>
            </a:r>
            <a:r>
              <a:rPr lang="ru-RU" sz="2400" b="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147" name="Рисунок 4" descr="normal_%EA%F0%E0%F1%ED%EE%E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714500"/>
            <a:ext cx="3714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714500"/>
            <a:ext cx="4176712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iddqd\My documents\Мои рисунки\Yahta.jpg"/>
          <p:cNvPicPr>
            <a:picLocks noChangeAspect="1" noChangeArrowheads="1"/>
          </p:cNvPicPr>
          <p:nvPr/>
        </p:nvPicPr>
        <p:blipFill>
          <a:blip r:embed="rId2"/>
          <a:srcRect l="3237" t="1190" r="2877" b="3571"/>
          <a:stretch>
            <a:fillRect/>
          </a:stretch>
        </p:blipFill>
        <p:spPr bwMode="auto">
          <a:xfrm>
            <a:off x="4857752" y="857232"/>
            <a:ext cx="4143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2" descr="C:\Documents and Settings\iddqd\My documents\Мои рисунки\egg07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4572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Прямоугольник 6"/>
          <p:cNvSpPr>
            <a:spLocks noChangeArrowheads="1"/>
          </p:cNvSpPr>
          <p:nvPr/>
        </p:nvSpPr>
        <p:spPr bwMode="auto">
          <a:xfrm>
            <a:off x="428596" y="214290"/>
            <a:ext cx="47149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Изображение яхты</a:t>
            </a:r>
            <a:r>
              <a:rPr lang="ru-RU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Штандарт» 1909 г. императора </a:t>
            </a:r>
          </a:p>
          <a:p>
            <a:pPr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Александра III.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214290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«Воскресение Христово»</a:t>
            </a:r>
          </a:p>
        </p:txBody>
      </p:sp>
      <p:pic>
        <p:nvPicPr>
          <p:cNvPr id="34819" name="Picture 3" descr="C:\Documents and Settings\iddqd\My documents\Мои рисунки\eagle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371475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3" descr="C:\Documents and Settings\iddqd\My documents\Мои рисунки\eagle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285860"/>
            <a:ext cx="41195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857752" y="142852"/>
            <a:ext cx="3357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itchFamily="34" charset="0"/>
              </a:rPr>
              <a:t>«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Весенние цветы</a:t>
            </a:r>
            <a:r>
              <a:rPr lang="ru-RU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iddqd\My documents\Мои рисунки\Kelchhen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428736"/>
            <a:ext cx="4418013" cy="4708525"/>
          </a:xfrm>
        </p:spPr>
      </p:pic>
      <p:pic>
        <p:nvPicPr>
          <p:cNvPr id="35843" name="Picture 1" descr="C:\Documents and Settings\iddqd\My documents\Мои рисунки\Shishkaeg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428750"/>
            <a:ext cx="41703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2844" y="500042"/>
            <a:ext cx="43577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Курочка </a:t>
            </a:r>
            <a:r>
              <a:rPr lang="ru-RU" sz="32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Кельха</a:t>
            </a:r>
            <a:r>
              <a:rPr lang="ru-RU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428604"/>
            <a:ext cx="4357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«C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основая</a:t>
            </a: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91154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2010 год объявлен годом ювелира Михаила </a:t>
            </a:r>
            <a:r>
              <a:rPr lang="ru-RU" sz="3600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Перхина</a:t>
            </a:r>
            <a:endParaRPr lang="ru-RU" sz="36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4294967295"/>
          </p:nvPr>
        </p:nvSpPr>
        <p:spPr>
          <a:xfrm>
            <a:off x="0" y="1500188"/>
            <a:ext cx="6429375" cy="485775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 связи со 150-летним юбилеем великого ювелира, чьи произведения известны всему миру, и принимая во внимание огромный вклад Михаила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Евлампиевича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Перхина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развитие отечественного ювелирного искусства.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Оргкомитет Единой Выставочной Программы «Ювелирная Россия» объявляет 2010 год годом М. Е.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Перхина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Перхин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отвечал за создание  выдающихся произведений ювелирного искусства, как Императорские Пасхальные яйца. Клеймо </a:t>
            </a:r>
            <a:r>
              <a:rPr lang="ru-RU" sz="24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Перхина</a:t>
            </a:r>
            <a:r>
              <a:rPr lang="ru-RU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«М.П.» </a:t>
            </a:r>
          </a:p>
          <a:p>
            <a:pPr>
              <a:defRPr/>
            </a:pPr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3" descr="C:\Documents and Settings\iddqd\My documents\Мои рисунки\23632510_Mihail_Perh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1608" y="1500174"/>
            <a:ext cx="2759528" cy="4024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829550" cy="511175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Дом в форме яйца</a:t>
            </a:r>
            <a:endParaRPr lang="ru-RU" sz="32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1" name="Picture 2" descr="C:\Documents and Settings\User\Рабочий стол\пасха\1205240801_1170401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6886575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5334000"/>
            <a:ext cx="8358246" cy="1143000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dirty="0" smtClean="0"/>
              <a:t>Узор может быть абстрактным,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ярким, нарядным.</a:t>
            </a:r>
          </a:p>
        </p:txBody>
      </p:sp>
      <p:pic>
        <p:nvPicPr>
          <p:cNvPr id="39939" name="Picture 3" descr="C:\Documents and Settings\Ленчик\Рабочий стол\пасха\яйцо-абстрак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286124"/>
            <a:ext cx="2095500" cy="203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Рисунок 4" descr="6902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071546"/>
            <a:ext cx="457203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яркие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357166"/>
            <a:ext cx="24124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214938"/>
            <a:ext cx="8643938" cy="85725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Может быть простым геометрическим…</a:t>
            </a:r>
          </a:p>
        </p:txBody>
      </p:sp>
      <p:pic>
        <p:nvPicPr>
          <p:cNvPr id="40964" name="Рисунок 4" descr="я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214422"/>
            <a:ext cx="6119813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929188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Или вот так: сдержанно и элегантно…</a:t>
            </a:r>
          </a:p>
        </p:txBody>
      </p:sp>
      <p:pic>
        <p:nvPicPr>
          <p:cNvPr id="41987" name="Picture 3" descr="C:\Documents and Settings\Ленчик\Рабочий стол\пасха\яйцо черное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60363"/>
            <a:ext cx="3067050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Рисунок 4" descr="egg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1285875"/>
            <a:ext cx="4643438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51435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Можно создать целое семейство веселых пасхальных яиц…</a:t>
            </a:r>
          </a:p>
        </p:txBody>
      </p:sp>
      <p:pic>
        <p:nvPicPr>
          <p:cNvPr id="43011" name="Рисунок 5" descr="я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51562">
            <a:off x="4635852" y="1713812"/>
            <a:ext cx="409575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Рисунок 4" descr="08.0.novie_foto_05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866587">
            <a:off x="363538" y="949325"/>
            <a:ext cx="441007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54000"/>
            <a:ext cx="9501188" cy="746125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А можно украсить цветами</a:t>
            </a:r>
          </a:p>
        </p:txBody>
      </p:sp>
      <p:pic>
        <p:nvPicPr>
          <p:cNvPr id="44035" name="Рисунок 4" descr="я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500188"/>
            <a:ext cx="3214688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Рисунок 5" descr="я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28750"/>
            <a:ext cx="3071813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7643813" cy="14287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 Пасхальные яйца красили в красный цвет,  и назывались “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cs typeface="Arial" charset="0"/>
              </a:rPr>
              <a:t>крашенки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  <a:cs typeface="Arial" charset="0"/>
              </a:rPr>
              <a:t>”</a:t>
            </a:r>
            <a:r>
              <a:rPr lang="ru-RU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7171" name="Рисунок 4" descr="я9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785938"/>
            <a:ext cx="6369050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58259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Можно украсить растительным орнаментом…</a:t>
            </a: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9" name="Рисунок 3" descr="я6.jpg"/>
          <p:cNvPicPr>
            <a:picLocks noChangeAspect="1"/>
          </p:cNvPicPr>
          <p:nvPr/>
        </p:nvPicPr>
        <p:blipFill>
          <a:blip r:embed="rId2"/>
          <a:srcRect l="3947" t="1335" r="5263" b="6555"/>
          <a:stretch>
            <a:fillRect/>
          </a:stretch>
        </p:blipFill>
        <p:spPr bwMode="auto">
          <a:xfrm>
            <a:off x="0" y="1357313"/>
            <a:ext cx="4929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1357313"/>
            <a:ext cx="4214812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3143272" cy="21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57166"/>
            <a:ext cx="28575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Рисунок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571744"/>
            <a:ext cx="2786063" cy="2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Рисунок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14884"/>
            <a:ext cx="28575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Рисунок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643182"/>
            <a:ext cx="321469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0" y="0"/>
            <a:ext cx="45085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algn="l"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.</a:t>
            </a:r>
            <a:endParaRPr lang="ru-RU"/>
          </a:p>
        </p:txBody>
      </p:sp>
      <p:sp>
        <p:nvSpPr>
          <p:cNvPr id="46088" name="Содержимое 11"/>
          <p:cNvSpPr>
            <a:spLocks noGrp="1"/>
          </p:cNvSpPr>
          <p:nvPr>
            <p:ph sz="half" idx="4294967295"/>
          </p:nvPr>
        </p:nvSpPr>
        <p:spPr>
          <a:xfrm>
            <a:off x="0" y="4572000"/>
            <a:ext cx="5929313" cy="2714625"/>
          </a:xfrm>
        </p:spPr>
        <p:txBody>
          <a:bodyPr>
            <a:normAutofit fontScale="40000" lnSpcReduction="20000"/>
          </a:bodyPr>
          <a:lstStyle/>
          <a:p>
            <a:pPr>
              <a:buFont typeface="Wingdings 2" pitchFamily="18" charset="2"/>
              <a:buNone/>
            </a:pPr>
            <a:r>
              <a:rPr lang="ru-RU" sz="4400" dirty="0" smtClean="0"/>
              <a:t>    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писанках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используются - солнечные знаки всевозможные солнышки: круг, сочетание кругов, круг с прямыми и волнистыми линиями, растительные мотивы (цветы, листья, ветки, букеты, гирлянды, венки, деревья) и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бесконечники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857364"/>
            <a:ext cx="54292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Верх руки подняли и покачали </a:t>
            </a:r>
          </a:p>
          <a:p>
            <a:pPr algn="ctr"/>
            <a:r>
              <a:rPr lang="ru-RU" sz="2400" dirty="0" smtClean="0"/>
              <a:t>- Это деревья в лесу.</a:t>
            </a:r>
          </a:p>
          <a:p>
            <a:pPr algn="ctr"/>
            <a:r>
              <a:rPr lang="ru-RU" sz="2400" dirty="0" smtClean="0"/>
              <a:t>Руки согнули, кисти встряхнули </a:t>
            </a:r>
          </a:p>
          <a:p>
            <a:pPr algn="ctr"/>
            <a:r>
              <a:rPr lang="ru-RU" sz="2400" dirty="0" smtClean="0"/>
              <a:t>- Ветер сбивает росу.</a:t>
            </a:r>
          </a:p>
          <a:p>
            <a:pPr algn="ctr"/>
            <a:r>
              <a:rPr lang="ru-RU" sz="2400" dirty="0" smtClean="0"/>
              <a:t>В сторону руки, ими помашем </a:t>
            </a:r>
          </a:p>
          <a:p>
            <a:pPr algn="ctr"/>
            <a:r>
              <a:rPr lang="ru-RU" sz="2400" dirty="0" smtClean="0"/>
              <a:t>– Это к нам птицы летят.</a:t>
            </a:r>
          </a:p>
          <a:p>
            <a:pPr algn="ctr"/>
            <a:r>
              <a:rPr lang="ru-RU" sz="2400" dirty="0" smtClean="0"/>
              <a:t>Где они сядут, тоже покажем</a:t>
            </a:r>
          </a:p>
          <a:p>
            <a:pPr algn="ctr"/>
            <a:r>
              <a:rPr lang="ru-RU" sz="2400" dirty="0" smtClean="0"/>
              <a:t> Руки сомкнули назад,</a:t>
            </a:r>
          </a:p>
          <a:p>
            <a:pPr algn="ctr"/>
            <a:r>
              <a:rPr lang="ru-RU" sz="2400" dirty="0" smtClean="0"/>
              <a:t>Встали, встряхнулись,</a:t>
            </a:r>
          </a:p>
          <a:p>
            <a:pPr algn="ctr"/>
            <a:r>
              <a:rPr lang="ru-RU" sz="2400" dirty="0" smtClean="0"/>
              <a:t>Всем улыбнулись</a:t>
            </a:r>
          </a:p>
          <a:p>
            <a:pPr algn="ctr"/>
            <a:r>
              <a:rPr lang="ru-RU" sz="2400" dirty="0" smtClean="0"/>
              <a:t> И сели работать опять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8229600" cy="1143000"/>
          </a:xfrm>
        </p:spPr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8" descr="C:\Documents and Settings\Лариса\Мои документы\pasxa_1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86688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928670"/>
            <a:ext cx="7715304" cy="12144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Использованные материалы и Интернет-ресурсы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 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2071678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ct val="0"/>
              </a:spcBef>
              <a:defRPr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1.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ru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wikipedia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org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wiki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indent="228600">
              <a:spcBef>
                <a:spcPct val="0"/>
              </a:spcBef>
              <a:defRPr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2.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www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moscowkremlin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ru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faberge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faberge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_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r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html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indent="228600">
              <a:spcBef>
                <a:spcPct val="0"/>
              </a:spcBef>
              <a:defRPr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3.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www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paskha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ru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gallery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/&amp;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gcid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=1&amp;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show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=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gallery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indent="228600">
              <a:spcBef>
                <a:spcPct val="0"/>
              </a:spcBef>
              <a:defRPr/>
            </a:pP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 4.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http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blogs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mk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.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ru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users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oksana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_</a:t>
            </a:r>
            <a:r>
              <a:rPr lang="en-US" u="sng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mueller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post</a:t>
            </a:r>
            <a:r>
              <a:rPr lang="ru-RU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Times New Roman" pitchFamily="18" charset="0"/>
              </a:rPr>
              <a:t>100898197/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  <a:p>
            <a:pPr indent="228600">
              <a:spcBef>
                <a:spcPct val="0"/>
              </a:spcBef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5. Презентация 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Шишлянниковой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Е.В.учителя гимназии №8 г. Дубна Московская обл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286180" y="214313"/>
            <a:ext cx="11715832" cy="200024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Красный цвет - </a:t>
            </a:r>
            <a:r>
              <a:rPr lang="ru-RU" sz="32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крови, пролитой на 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Голгофе, но и одновременно цвет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радости по случаю что«Христос воскрес»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solidFill>
                <a:schemeClr val="accent5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Рисунок 4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643711" cy="5039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305800" cy="150018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Яйцо </a:t>
            </a:r>
            <a:r>
              <a:rPr lang="ru-RU" sz="32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символ общечеловеческий, </a:t>
            </a:r>
            <a:b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 фигурирует в мифологиях всех народов </a:t>
            </a:r>
          </a:p>
        </p:txBody>
      </p:sp>
      <p:pic>
        <p:nvPicPr>
          <p:cNvPr id="9219" name="Рисунок 4" descr="00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785938"/>
            <a:ext cx="642937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4290"/>
            <a:ext cx="8786842" cy="142876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cs typeface="Arial" charset="0"/>
              </a:rPr>
              <a:t/>
            </a:r>
            <a:br>
              <a:rPr lang="ru-RU" sz="3200" dirty="0" smtClean="0">
                <a:cs typeface="Arial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Христианство включило этот общечеловеческий            символ в свою символику.</a:t>
            </a:r>
            <a:r>
              <a:rPr lang="ru-RU" sz="3200" dirty="0" smtClean="0">
                <a:cs typeface="Times New Roman" charset="0"/>
              </a:rPr>
              <a:t/>
            </a:r>
            <a:br>
              <a:rPr lang="ru-RU" sz="3200" dirty="0" smtClean="0">
                <a:cs typeface="Times New Roman" charset="0"/>
              </a:rPr>
            </a:br>
            <a:endParaRPr lang="ru-RU" sz="3200" dirty="0" smtClean="0">
              <a:cs typeface="Times New Roman" charset="0"/>
            </a:endParaRPr>
          </a:p>
        </p:txBody>
      </p:sp>
      <p:pic>
        <p:nvPicPr>
          <p:cNvPr id="10243" name="Рисунок 4" descr="я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63746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786813" cy="1643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Яйцо стало не только символом создания мира, но и, прежде всего его воссоздание во Христе </a:t>
            </a:r>
          </a:p>
        </p:txBody>
      </p:sp>
      <p:pic>
        <p:nvPicPr>
          <p:cNvPr id="11267" name="Picture 3" descr="C:\Documents and Settings\Ленчик\Рабочий стол\пасха\яйцо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2357438"/>
            <a:ext cx="27559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5" descr="image25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2071678"/>
            <a:ext cx="2144713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5719" y="785794"/>
            <a:ext cx="8572561" cy="164307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cs typeface="Arial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Яйцо оказалось удивительным даже потому, что обладает способностью сохранять воссоздавать жизнь.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4" descr="я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857375"/>
            <a:ext cx="8772525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161</TotalTime>
  <Words>711</Words>
  <Application>Microsoft Office PowerPoint</Application>
  <PresentationFormat>Экран (4:3)</PresentationFormat>
  <Paragraphs>85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Литейная</vt:lpstr>
      <vt:lpstr>Пасхальный колокольный перезвон</vt:lpstr>
      <vt:lpstr>     Пасха или светлый день относится к  числу древнейших праздников, истоки  которых теряются во времена язычества </vt:lpstr>
      <vt:lpstr>Почему чаще всего яйца красят в красный цвет? А кто из вас знает, почему красим яйца?</vt:lpstr>
      <vt:lpstr> Пасхальные яйца красили в красный цвет,  и назывались “крашенки” </vt:lpstr>
      <vt:lpstr>Красный цвет - цвет крови, пролитой на  Голгофе, но и одновременно цвет  радости по случаю что«Христос воскрес» </vt:lpstr>
      <vt:lpstr>Яйцо - символ общечеловеческий,  оно фигурирует в мифологиях всех народов </vt:lpstr>
      <vt:lpstr>      Христианство включило этот общечеловеческий            символ в свою символику. </vt:lpstr>
      <vt:lpstr>Яйцо стало не только символом создания мира, но и, прежде всего его воссоздание во Христе </vt:lpstr>
      <vt:lpstr> Яйцо оказалось удивительным даже потому, что обладает способностью сохранять воссоздавать жизнь.  </vt:lpstr>
      <vt:lpstr>Из яйца возникали вселенная, бог-творец, герой или даже род людской </vt:lpstr>
      <vt:lpstr> В карело-финском сказании “Калевала” говорится:  “... из яйца, из нижней части, вышла земля сырая;  из яйца из верхней части, "встал высокий свод небесный...»</vt:lpstr>
      <vt:lpstr>Слайд 12</vt:lpstr>
      <vt:lpstr>     Для земледельца это был величайший праздник прихода солнца, пробуждения природы, когда начинали “весну кликать”.     Главные заботы земледельца во все времена были связаны с будущим урожаем, здоровьем семьи и домашнего скота.     Это нашло отражение в праздничных рисунках и обрядовых действиях </vt:lpstr>
      <vt:lpstr>Во многих из них использовались семена злаков и яйца </vt:lpstr>
      <vt:lpstr> Оно свидетельствует о нескончаемости жизни</vt:lpstr>
      <vt:lpstr> Как на любой праздник, так и на Пасху существуют свои народные приметы:</vt:lpstr>
      <vt:lpstr>Под первыми распустившимися берёзками съедали яичницу. </vt:lpstr>
      <vt:lpstr>В знак расположения и дружбы дарили яйца родным и близким, разбивали яйца на свадьбах  </vt:lpstr>
      <vt:lpstr>Взрослые и дети устраивали игры-соревнования …</vt:lpstr>
      <vt:lpstr>Пасхальные яйца вытачивали из дерева, делали из фарфора, стекла, из камня и драгоценных металлов. </vt:lpstr>
      <vt:lpstr>Вершиной этих художественных поисков  стали     пасхальные яйца фирмы Фаберже.  Большинство пасхальных  яиц Фаберже  заключало в себе сюрприз.  </vt:lpstr>
      <vt:lpstr>Слайд 22</vt:lpstr>
      <vt:lpstr>Яйца Фаберже </vt:lpstr>
      <vt:lpstr>Слайд 24</vt:lpstr>
      <vt:lpstr>Слайд 25</vt:lpstr>
      <vt:lpstr>Слайд 26</vt:lpstr>
      <vt:lpstr>                                               «Клевер»  1902 г.</vt:lpstr>
      <vt:lpstr>Слайд 28</vt:lpstr>
      <vt:lpstr>Слайд 29</vt:lpstr>
      <vt:lpstr>Слайд 30</vt:lpstr>
      <vt:lpstr>Слайд 31</vt:lpstr>
      <vt:lpstr>Слайд 32</vt:lpstr>
      <vt:lpstr>2010 год объявлен годом ювелира Михаила Перхина</vt:lpstr>
      <vt:lpstr>Дом в форме яйца</vt:lpstr>
      <vt:lpstr>Узор может быть абстрактным, ярким, нарядным.</vt:lpstr>
      <vt:lpstr>Может быть простым геометрическим…</vt:lpstr>
      <vt:lpstr>Или вот так: сдержанно и элегантно…</vt:lpstr>
      <vt:lpstr>Можно создать целое семейство веселых пасхальных яиц…</vt:lpstr>
      <vt:lpstr>А можно украсить цветами</vt:lpstr>
      <vt:lpstr>Можно украсить растительным орнаментом…</vt:lpstr>
      <vt:lpstr>Слайд 41</vt:lpstr>
      <vt:lpstr>физминутка</vt:lpstr>
      <vt:lpstr>Слайд 43</vt:lpstr>
      <vt:lpstr>Использованные материалы и Интернет-ресурсы  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18</cp:revision>
  <dcterms:created xsi:type="dcterms:W3CDTF">2010-10-27T16:10:13Z</dcterms:created>
  <dcterms:modified xsi:type="dcterms:W3CDTF">2016-01-26T04:43:24Z</dcterms:modified>
</cp:coreProperties>
</file>