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1" r:id="rId3"/>
    <p:sldId id="257" r:id="rId4"/>
    <p:sldId id="272" r:id="rId5"/>
    <p:sldId id="259" r:id="rId6"/>
    <p:sldId id="260" r:id="rId7"/>
    <p:sldId id="263" r:id="rId8"/>
    <p:sldId id="264" r:id="rId9"/>
    <p:sldId id="265" r:id="rId10"/>
    <p:sldId id="271" r:id="rId11"/>
    <p:sldId id="267" r:id="rId12"/>
    <p:sldId id="270" r:id="rId13"/>
    <p:sldId id="269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E62A5-7D1C-4838-A866-CA67C7B140B6}" type="datetimeFigureOut">
              <a:rPr lang="ru-RU" smtClean="0"/>
              <a:pPr/>
              <a:t>23.01.2016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870D8-A807-4844-889C-5B17B68766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E62A5-7D1C-4838-A866-CA67C7B140B6}" type="datetimeFigureOut">
              <a:rPr lang="ru-RU" smtClean="0"/>
              <a:pPr/>
              <a:t>23.01.2016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870D8-A807-4844-889C-5B17B68766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E62A5-7D1C-4838-A866-CA67C7B140B6}" type="datetimeFigureOut">
              <a:rPr lang="ru-RU" smtClean="0"/>
              <a:pPr/>
              <a:t>23.01.2016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870D8-A807-4844-889C-5B17B68766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E62A5-7D1C-4838-A866-CA67C7B140B6}" type="datetimeFigureOut">
              <a:rPr lang="ru-RU" smtClean="0"/>
              <a:pPr/>
              <a:t>23.01.2016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870D8-A807-4844-889C-5B17B68766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E62A5-7D1C-4838-A866-CA67C7B140B6}" type="datetimeFigureOut">
              <a:rPr lang="ru-RU" smtClean="0"/>
              <a:pPr/>
              <a:t>23.01.2016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870D8-A807-4844-889C-5B17B68766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E62A5-7D1C-4838-A866-CA67C7B140B6}" type="datetimeFigureOut">
              <a:rPr lang="ru-RU" smtClean="0"/>
              <a:pPr/>
              <a:t>23.01.2016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870D8-A807-4844-889C-5B17B68766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E62A5-7D1C-4838-A866-CA67C7B140B6}" type="datetimeFigureOut">
              <a:rPr lang="ru-RU" smtClean="0"/>
              <a:pPr/>
              <a:t>23.01.2016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870D8-A807-4844-889C-5B17B68766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E62A5-7D1C-4838-A866-CA67C7B140B6}" type="datetimeFigureOut">
              <a:rPr lang="ru-RU" smtClean="0"/>
              <a:pPr/>
              <a:t>23.01.2016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870D8-A807-4844-889C-5B17B68766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E62A5-7D1C-4838-A866-CA67C7B140B6}" type="datetimeFigureOut">
              <a:rPr lang="ru-RU" smtClean="0"/>
              <a:pPr/>
              <a:t>23.01.2016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870D8-A807-4844-889C-5B17B68766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E62A5-7D1C-4838-A866-CA67C7B140B6}" type="datetimeFigureOut">
              <a:rPr lang="ru-RU" smtClean="0"/>
              <a:pPr/>
              <a:t>23.01.2016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870D8-A807-4844-889C-5B17B68766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E62A5-7D1C-4838-A866-CA67C7B140B6}" type="datetimeFigureOut">
              <a:rPr lang="ru-RU" smtClean="0"/>
              <a:pPr/>
              <a:t>23.01.2016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870D8-A807-4844-889C-5B17B68766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5E62A5-7D1C-4838-A866-CA67C7B140B6}" type="datetimeFigureOut">
              <a:rPr lang="ru-RU" smtClean="0"/>
              <a:pPr/>
              <a:t>23.01.2016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870D8-A807-4844-889C-5B17B687665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 descr="imgpreviewCA8SY33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87824" y="404664"/>
            <a:ext cx="2992673" cy="457206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Рисунок 7" descr="imgpreviewCAH9BKQ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9512" y="0"/>
            <a:ext cx="1307267" cy="1728000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611560" y="5301208"/>
            <a:ext cx="799288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latin typeface="Arial Black" pitchFamily="34" charset="0"/>
              </a:rPr>
              <a:t>Посвященная 75-и  </a:t>
            </a:r>
            <a:r>
              <a:rPr lang="ru-RU" sz="3600" b="1" dirty="0" err="1" smtClean="0">
                <a:latin typeface="Arial Black" pitchFamily="34" charset="0"/>
              </a:rPr>
              <a:t>летию</a:t>
            </a:r>
            <a:r>
              <a:rPr lang="ru-RU" sz="3600" b="1" dirty="0" smtClean="0">
                <a:latin typeface="Arial Black" pitchFamily="34" charset="0"/>
              </a:rPr>
              <a:t> города Электросталь  .</a:t>
            </a:r>
            <a:endParaRPr lang="ru-RU" sz="3600" dirty="0"/>
          </a:p>
        </p:txBody>
      </p:sp>
      <p:pic>
        <p:nvPicPr>
          <p:cNvPr id="9" name="Рисунок 8" descr="imgpreview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1520" y="3212976"/>
            <a:ext cx="2739950" cy="2052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Рисунок 9" descr="imgpreviewCAZOHCAR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940152" y="3284984"/>
            <a:ext cx="2932226" cy="20519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2" name="Рисунок 11" descr="imgpreview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03920" y="3365376"/>
            <a:ext cx="2739950" cy="2052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251520" y="260649"/>
            <a:ext cx="8640960" cy="4001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C00000"/>
                </a:solidFill>
                <a:cs typeface="Aharoni" pitchFamily="2" charset="-79"/>
              </a:rPr>
              <a:t>Историческая игра </a:t>
            </a:r>
          </a:p>
          <a:p>
            <a:r>
              <a:rPr lang="ru-RU" sz="8000" b="1" dirty="0" smtClean="0">
                <a:solidFill>
                  <a:srgbClr val="C00000"/>
                </a:solidFill>
                <a:latin typeface="Arial Black" pitchFamily="34" charset="0"/>
              </a:rPr>
              <a:t>«</a:t>
            </a:r>
            <a:r>
              <a:rPr lang="ru-RU" sz="5400" b="1" dirty="0" smtClean="0">
                <a:solidFill>
                  <a:srgbClr val="C00000"/>
                </a:solidFill>
                <a:latin typeface="Arial Black" pitchFamily="34" charset="0"/>
              </a:rPr>
              <a:t>Электросталь </a:t>
            </a:r>
            <a:r>
              <a:rPr lang="ru-RU" sz="5400" b="1" dirty="0" smtClean="0">
                <a:solidFill>
                  <a:srgbClr val="C00000"/>
                </a:solidFill>
                <a:latin typeface="Arial Black" pitchFamily="34" charset="0"/>
              </a:rPr>
              <a:t>! Мой милый сердцу, </a:t>
            </a:r>
            <a:r>
              <a:rPr lang="ru-RU" sz="5400" b="1" smtClean="0">
                <a:solidFill>
                  <a:srgbClr val="C00000"/>
                </a:solidFill>
                <a:latin typeface="Arial Black" pitchFamily="34" charset="0"/>
              </a:rPr>
              <a:t>вечно     юный </a:t>
            </a:r>
            <a:r>
              <a:rPr lang="ru-RU" sz="5400" b="1" dirty="0" smtClean="0">
                <a:solidFill>
                  <a:srgbClr val="C00000"/>
                </a:solidFill>
                <a:latin typeface="Arial Black" pitchFamily="34" charset="0"/>
              </a:rPr>
              <a:t>город</a:t>
            </a:r>
            <a:r>
              <a:rPr lang="ru-RU" sz="8000" b="1" dirty="0" smtClean="0">
                <a:solidFill>
                  <a:srgbClr val="C00000"/>
                </a:solidFill>
                <a:latin typeface="Arial Black" pitchFamily="34" charset="0"/>
              </a:rPr>
              <a:t>»</a:t>
            </a:r>
            <a:endParaRPr lang="ru-RU" sz="8000" b="1" dirty="0" smtClean="0">
              <a:solidFill>
                <a:srgbClr val="C00000"/>
              </a:solidFill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8.«Гордость города – наши земляки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907704" y="1628800"/>
            <a:ext cx="7067128" cy="452596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     </a:t>
            </a:r>
          </a:p>
          <a:p>
            <a:pPr>
              <a:buNone/>
            </a:pPr>
            <a:r>
              <a:rPr lang="ru-RU" dirty="0" smtClean="0"/>
              <a:t>      Был </a:t>
            </a:r>
            <a:r>
              <a:rPr lang="ru-RU" dirty="0"/>
              <a:t>дважды </a:t>
            </a:r>
            <a:r>
              <a:rPr lang="ru-RU" dirty="0" smtClean="0"/>
              <a:t>ранен</a:t>
            </a:r>
            <a:r>
              <a:rPr lang="ru-RU" dirty="0"/>
              <a:t>, но не покинул поле боя, пока </a:t>
            </a:r>
            <a:r>
              <a:rPr lang="ru-RU" dirty="0" smtClean="0"/>
              <a:t>боевая </a:t>
            </a:r>
            <a:r>
              <a:rPr lang="ru-RU" dirty="0"/>
              <a:t>задача по подавлению огневых точек противника не была выполнена.</a:t>
            </a:r>
          </a:p>
          <a:p>
            <a:pPr>
              <a:buNone/>
            </a:pPr>
            <a:r>
              <a:rPr lang="ru-RU" dirty="0" smtClean="0"/>
              <a:t>      В </a:t>
            </a:r>
            <a:r>
              <a:rPr lang="ru-RU" dirty="0"/>
              <a:t>бою за железнодорожную станцию Тали </a:t>
            </a:r>
            <a:r>
              <a:rPr lang="ru-RU" dirty="0" smtClean="0"/>
              <a:t>,оставшись </a:t>
            </a:r>
            <a:r>
              <a:rPr lang="ru-RU" dirty="0"/>
              <a:t>один у орудия, </a:t>
            </a:r>
            <a:r>
              <a:rPr lang="ru-RU" dirty="0" smtClean="0"/>
              <a:t>продолжал </a:t>
            </a:r>
            <a:r>
              <a:rPr lang="ru-RU" dirty="0"/>
              <a:t>вести огонь и нанес противнику значительный урон. Звание Героя Советского Союза присвоено 21 июля 1944 года. </a:t>
            </a:r>
          </a:p>
          <a:p>
            <a:pPr>
              <a:buNone/>
            </a:pPr>
            <a:r>
              <a:rPr lang="ru-RU" dirty="0" smtClean="0"/>
              <a:t>       Погиб </a:t>
            </a:r>
            <a:r>
              <a:rPr lang="ru-RU" dirty="0"/>
              <a:t>30 января 1945 </a:t>
            </a:r>
            <a:r>
              <a:rPr lang="ru-RU" dirty="0" smtClean="0"/>
              <a:t>года.       В </a:t>
            </a:r>
            <a:r>
              <a:rPr lang="ru-RU" dirty="0"/>
              <a:t>честь героя в нашем городе названа бывшая Полярная </a:t>
            </a:r>
            <a:r>
              <a:rPr lang="ru-RU" dirty="0" smtClean="0"/>
              <a:t>улица.</a:t>
            </a:r>
            <a:endParaRPr lang="ru-RU" dirty="0"/>
          </a:p>
        </p:txBody>
      </p:sp>
      <p:pic>
        <p:nvPicPr>
          <p:cNvPr id="7" name="Рисунок 6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348880"/>
            <a:ext cx="1608783" cy="21503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>
            <a:normAutofit fontScale="9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400" b="1" dirty="0" smtClean="0">
                <a:latin typeface="+mj-lt"/>
                <a:ea typeface="+mj-ea"/>
                <a:cs typeface="+mj-cs"/>
              </a:rPr>
              <a:t>9</a:t>
            </a:r>
            <a:r>
              <a:rPr kumimoji="0" lang="ru-RU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.«Гордость города – наши земляки».</a:t>
            </a: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Содержимое 2"/>
          <p:cNvSpPr txBox="1">
            <a:spLocks/>
          </p:cNvSpPr>
          <p:nvPr/>
        </p:nvSpPr>
        <p:spPr>
          <a:xfrm>
            <a:off x="3635896" y="1600200"/>
            <a:ext cx="5050904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4" name="Рисунок 3" descr="img1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9552" y="1844824"/>
            <a:ext cx="1722120" cy="265176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2627784" y="1628800"/>
            <a:ext cx="6030416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В Электросталь приехал по решению Правительства строить особо важные объекты.</a:t>
            </a:r>
            <a:br>
              <a:rPr lang="ru-RU" sz="2000" dirty="0" smtClean="0"/>
            </a:br>
            <a:r>
              <a:rPr lang="ru-RU" sz="2000" dirty="0" smtClean="0"/>
              <a:t> Стал инициатор создания комсомольско-молодежной бригады отделочников. </a:t>
            </a:r>
            <a:br>
              <a:rPr lang="ru-RU" sz="2000" dirty="0" smtClean="0"/>
            </a:br>
            <a:r>
              <a:rPr lang="ru-RU" sz="2000" dirty="0" smtClean="0"/>
              <a:t>В Электростали создал школу мастерства. В его бригаде прошли «университеты» свыше 300 отделочников.</a:t>
            </a:r>
            <a:br>
              <a:rPr lang="ru-RU" sz="2000" dirty="0" smtClean="0"/>
            </a:br>
            <a:r>
              <a:rPr lang="ru-RU" sz="2000" dirty="0" smtClean="0"/>
              <a:t>В 1958 году присвоено звание Героя Социалистического Труда.</a:t>
            </a:r>
            <a:br>
              <a:rPr lang="ru-RU" sz="2000" dirty="0" smtClean="0"/>
            </a:br>
            <a:r>
              <a:rPr lang="ru-RU" sz="2000" dirty="0" smtClean="0"/>
              <a:t>Имя знаменитого строителя получила построенная в 1970-е годы новая улица</a:t>
            </a:r>
            <a:endParaRPr lang="ru-RU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907704" y="1412776"/>
            <a:ext cx="7056784" cy="514116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/>
              <a:t>      </a:t>
            </a:r>
            <a:r>
              <a:rPr lang="ru-RU" sz="2000" dirty="0"/>
              <a:t>В одном из боев зенитчик в составе орудийного расчета сбил два самолета противника, за что награжден </a:t>
            </a:r>
            <a:r>
              <a:rPr lang="ru-RU" sz="2000" dirty="0" smtClean="0"/>
              <a:t>медалью </a:t>
            </a:r>
            <a:r>
              <a:rPr lang="ru-RU" sz="2000" dirty="0"/>
              <a:t>«За отвагу». Особенно отличился </a:t>
            </a:r>
            <a:r>
              <a:rPr lang="ru-RU" sz="2000" dirty="0" smtClean="0"/>
              <a:t> </a:t>
            </a:r>
            <a:r>
              <a:rPr lang="ru-RU" sz="2000" dirty="0"/>
              <a:t>в боях за Днепр. </a:t>
            </a:r>
            <a:r>
              <a:rPr lang="ru-RU" sz="2000" dirty="0" smtClean="0"/>
              <a:t>В  тяжелом неравном бою  </a:t>
            </a:r>
            <a:r>
              <a:rPr lang="ru-RU" sz="2000" dirty="0"/>
              <a:t>сбил 5 самолетов противника. До последней минуты он мужественно отбивал атаки фашистских стервятников, так и погиб смертью храбрых у своего </a:t>
            </a:r>
            <a:r>
              <a:rPr lang="ru-RU" sz="2000" dirty="0" smtClean="0"/>
              <a:t>орудия. Ему </a:t>
            </a:r>
            <a:r>
              <a:rPr lang="ru-RU" sz="2000" dirty="0"/>
              <a:t>посмертно было присвоено звание Героя Советского Союза.                                                                                                 </a:t>
            </a:r>
            <a:r>
              <a:rPr lang="ru-RU" sz="2000" dirty="0" smtClean="0"/>
              <a:t>            Его  </a:t>
            </a:r>
            <a:r>
              <a:rPr lang="ru-RU" sz="2000" dirty="0"/>
              <a:t>именем  названа улица нашего города, на одном из домов которой в 1967 году установлена мемориальная доска                                                                                                      </a:t>
            </a:r>
          </a:p>
          <a:p>
            <a:endParaRPr lang="ru-RU" sz="2000" dirty="0"/>
          </a:p>
        </p:txBody>
      </p:sp>
      <p:pic>
        <p:nvPicPr>
          <p:cNvPr id="4" name="Рисунок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916832"/>
            <a:ext cx="1614387" cy="2130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Заголовок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10.«Гордость города – наши земляки».</a:t>
            </a: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>
            <a:normAutofit fontScale="9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«Гордость города – наши земляки».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400" b="1" dirty="0" smtClean="0">
                <a:latin typeface="+mj-lt"/>
                <a:ea typeface="+mj-ea"/>
                <a:cs typeface="+mj-cs"/>
              </a:rPr>
              <a:t>ОТВЕТЫ:</a:t>
            </a: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Содержимое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514350" indent="-514350">
              <a:spcBef>
                <a:spcPct val="20000"/>
              </a:spcBef>
              <a:buFont typeface="Arial" pitchFamily="34" charset="0"/>
              <a:buAutoNum type="arabicPeriod"/>
            </a:pPr>
            <a:r>
              <a:rPr lang="ru-RU" sz="2400" b="1" dirty="0" smtClean="0"/>
              <a:t>МИХАЙЛОВА-ДЕМИНА Екатерина Илларионовна</a:t>
            </a:r>
          </a:p>
          <a:p>
            <a:pPr marL="514350" indent="-514350">
              <a:spcBef>
                <a:spcPct val="20000"/>
              </a:spcBef>
              <a:buFont typeface="Arial" pitchFamily="34" charset="0"/>
              <a:buAutoNum type="arabicPeriod"/>
            </a:pPr>
            <a:r>
              <a:rPr lang="ru-RU" sz="2400" b="1" dirty="0" smtClean="0"/>
              <a:t>КРУГЛОВ Николай Иванович</a:t>
            </a:r>
          </a:p>
          <a:p>
            <a:pPr marL="514350" indent="-514350">
              <a:spcBef>
                <a:spcPct val="20000"/>
              </a:spcBef>
              <a:buFont typeface="Arial" pitchFamily="34" charset="0"/>
              <a:buAutoNum type="arabicPeriod"/>
            </a:pPr>
            <a:r>
              <a:rPr lang="ru-RU" sz="2400" b="1" dirty="0" smtClean="0"/>
              <a:t>МОРОЗОВ Григорий Андрианович</a:t>
            </a:r>
          </a:p>
          <a:p>
            <a:pPr marL="514350" indent="-514350">
              <a:spcBef>
                <a:spcPct val="20000"/>
              </a:spcBef>
              <a:buFont typeface="Arial" pitchFamily="34" charset="0"/>
              <a:buAutoNum type="arabicPeriod"/>
            </a:pPr>
            <a:r>
              <a:rPr lang="ru-RU" sz="2400" b="1" dirty="0" smtClean="0"/>
              <a:t>РОСЛЯКОВ Алексей Александрович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ПОЗДНЯКОВА Анастасия Юрьевна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КОРОБОВА</a:t>
            </a:r>
            <a:r>
              <a:rPr kumimoji="0" lang="ru-RU" sz="24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Дарья Сергеевна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ЗУДОВ  Вячеслав Дмитриевич </a:t>
            </a:r>
          </a:p>
          <a:p>
            <a:pPr marL="514350" indent="-514350">
              <a:spcBef>
                <a:spcPct val="20000"/>
              </a:spcBef>
              <a:buFont typeface="Arial" pitchFamily="34" charset="0"/>
              <a:buAutoNum type="arabicPeriod"/>
            </a:pPr>
            <a:r>
              <a:rPr lang="ru-RU" sz="2400" b="1" dirty="0" smtClean="0"/>
              <a:t>НИКОЛАЕВ  Владимир Романович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ЯЛАГИН  Иван Васильевич</a:t>
            </a:r>
          </a:p>
          <a:p>
            <a:pPr marL="514350" indent="-514350">
              <a:spcBef>
                <a:spcPct val="20000"/>
              </a:spcBef>
              <a:buFont typeface="Arial" pitchFamily="34" charset="0"/>
              <a:buAutoNum type="arabicPeriod"/>
            </a:pPr>
            <a:r>
              <a:rPr lang="ru-RU" sz="2400" b="1" dirty="0" smtClean="0"/>
              <a:t>ЖУЛЯБИН Петр Андреевич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/>
              <a:t>  «Гордость города – наши земляки».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   </a:t>
            </a:r>
          </a:p>
          <a:p>
            <a:pPr>
              <a:buNone/>
            </a:pPr>
            <a:r>
              <a:rPr lang="ru-RU" b="1" dirty="0" smtClean="0"/>
              <a:t>    </a:t>
            </a:r>
            <a:r>
              <a:rPr lang="ru-RU" sz="4000" b="1" dirty="0" smtClean="0"/>
              <a:t>По изображению и биографическому описанию узнайте нашего земляка. Каждый правильный ответ оценивается   1 баллом.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1</a:t>
            </a:r>
            <a:r>
              <a:rPr lang="ru-RU" b="1" dirty="0" smtClean="0"/>
              <a:t>.«Гордость города – наши земляки».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99792" y="1600200"/>
            <a:ext cx="5987008" cy="452596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      В ее </a:t>
            </a:r>
            <a:r>
              <a:rPr lang="ru-RU" dirty="0"/>
              <a:t>наградном листе написано: «</a:t>
            </a:r>
            <a:r>
              <a:rPr lang="ru-RU" dirty="0" err="1"/>
              <a:t>Главстаршина</a:t>
            </a:r>
            <a:r>
              <a:rPr lang="ru-RU" dirty="0"/>
              <a:t> ... , будучи сама ранена, стоя по горло в воде, участвовала в бою и оказывала помощь другим раненым». В наградном отделе, прочитав это описание подвига, сочли его явным вымыслом и вернули представление в штаб флотилии. И лишь через 45 лет, в 1990 году,  была удостоена этого высшего воинского отличия.</a:t>
            </a:r>
          </a:p>
          <a:p>
            <a:pPr>
              <a:buNone/>
            </a:pPr>
            <a:r>
              <a:rPr lang="ru-RU" dirty="0" smtClean="0"/>
              <a:t>     К </a:t>
            </a:r>
            <a:r>
              <a:rPr lang="ru-RU" dirty="0"/>
              <a:t>концу войны  награждена двумя орденами Красного </a:t>
            </a:r>
            <a:r>
              <a:rPr lang="ru-RU" dirty="0" smtClean="0"/>
              <a:t>Знамени </a:t>
            </a:r>
            <a:r>
              <a:rPr lang="ru-RU" dirty="0"/>
              <a:t>и Отечественной войны </a:t>
            </a:r>
            <a:r>
              <a:rPr lang="en-US" dirty="0"/>
              <a:t>II</a:t>
            </a:r>
            <a:r>
              <a:rPr lang="ru-RU" dirty="0"/>
              <a:t> степени, многими медалями.</a:t>
            </a:r>
          </a:p>
          <a:p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2276872"/>
            <a:ext cx="1629403" cy="2160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55776" y="1600200"/>
            <a:ext cx="6131024" cy="452596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      Благодаря </a:t>
            </a:r>
            <a:r>
              <a:rPr lang="ru-RU" dirty="0"/>
              <a:t>его умелым командным действиям, взвод уничтожил пять огневых точек противника, два станковых пулемета, ис­требил более 100 гитлеровцев. </a:t>
            </a:r>
            <a:r>
              <a:rPr lang="ru-RU" dirty="0" smtClean="0"/>
              <a:t>С </a:t>
            </a:r>
            <a:r>
              <a:rPr lang="ru-RU" dirty="0"/>
              <a:t>одним из пулеметчиков, перебравшись на другой берег Днепра, сумел отбить две </a:t>
            </a:r>
            <a:r>
              <a:rPr lang="ru-RU" dirty="0" smtClean="0"/>
              <a:t>жесточайшие </a:t>
            </a:r>
            <a:r>
              <a:rPr lang="ru-RU" dirty="0"/>
              <a:t>контратаки противника. Сдерживая натиск немцев в течение суток, лично уничтожил свыше 60 немецких солдат.</a:t>
            </a:r>
          </a:p>
          <a:p>
            <a:pPr>
              <a:buNone/>
            </a:pPr>
            <a:r>
              <a:rPr lang="ru-RU" dirty="0" smtClean="0"/>
              <a:t>     Звание </a:t>
            </a:r>
            <a:r>
              <a:rPr lang="ru-RU" dirty="0"/>
              <a:t>Героя Советского Союза было присвоено 10 </a:t>
            </a:r>
            <a:r>
              <a:rPr lang="ru-RU" dirty="0" smtClean="0"/>
              <a:t>января </a:t>
            </a:r>
            <a:r>
              <a:rPr lang="ru-RU" dirty="0"/>
              <a:t>1944 года.</a:t>
            </a:r>
          </a:p>
          <a:p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276872"/>
            <a:ext cx="1890137" cy="2160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2</a:t>
            </a:r>
            <a:r>
              <a:rPr lang="ru-RU" b="1" dirty="0" smtClean="0"/>
              <a:t>.«Гордость города – наши земляки». 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3</a:t>
            </a:r>
            <a:r>
              <a:rPr lang="ru-RU" b="1" dirty="0" smtClean="0"/>
              <a:t>.«Гордость города – наши земляки».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95736" y="1600200"/>
            <a:ext cx="6491064" cy="452596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      </a:t>
            </a:r>
            <a:r>
              <a:rPr lang="ru-RU" dirty="0"/>
              <a:t>В ночь на 8 октября 1943 года, </a:t>
            </a:r>
            <a:r>
              <a:rPr lang="ru-RU" dirty="0" smtClean="0"/>
              <a:t>участвуя </a:t>
            </a:r>
            <a:r>
              <a:rPr lang="ru-RU" dirty="0"/>
              <a:t>в бою за село Медвин </a:t>
            </a:r>
            <a:r>
              <a:rPr lang="ru-RU" dirty="0" smtClean="0"/>
              <a:t>Чернобыльского </a:t>
            </a:r>
            <a:r>
              <a:rPr lang="ru-RU" dirty="0"/>
              <a:t>района, гранатой уничтожил расчет вражеского пулемета, огонь которого </a:t>
            </a:r>
            <a:r>
              <a:rPr lang="ru-RU" dirty="0" smtClean="0"/>
              <a:t>мешал </a:t>
            </a:r>
            <a:r>
              <a:rPr lang="ru-RU" dirty="0"/>
              <a:t>продвижению подразделения полка. Получил тяжелое ранение, но не оставил поле боя, а открыл огонь по бегущим фашистам из </a:t>
            </a:r>
            <a:r>
              <a:rPr lang="ru-RU" dirty="0" smtClean="0"/>
              <a:t>захваченного </a:t>
            </a:r>
            <a:r>
              <a:rPr lang="ru-RU" dirty="0"/>
              <a:t>им немецкого пулемета, расстреляв до 20 солдат. </a:t>
            </a:r>
            <a:r>
              <a:rPr lang="ru-RU" dirty="0" smtClean="0"/>
              <a:t>  </a:t>
            </a:r>
            <a:r>
              <a:rPr lang="ru-RU" dirty="0"/>
              <a:t>Звание Героя Советского Союза присвоено 10 января 1944 года.   После войны старшина, возвратившись в Электросталь, снова пошел рабочим на завод № 12. </a:t>
            </a:r>
          </a:p>
          <a:p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2276872"/>
            <a:ext cx="1616926" cy="21603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4</a:t>
            </a:r>
            <a:r>
              <a:rPr lang="ru-RU" b="1" dirty="0" smtClean="0"/>
              <a:t>.«Гордость города – наши земляки».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67744" y="1600200"/>
            <a:ext cx="6419056" cy="452596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     </a:t>
            </a:r>
            <a:r>
              <a:rPr lang="ru-RU" dirty="0"/>
              <a:t>Окончил Горьковское танковое училище в звании лейтенанта танкового взвода</a:t>
            </a:r>
            <a:r>
              <a:rPr lang="ru-RU" dirty="0" smtClean="0"/>
              <a:t>. </a:t>
            </a:r>
            <a:r>
              <a:rPr lang="ru-RU" dirty="0"/>
              <a:t>Доблестно сражаясь вместе со своим экипажем в поврежденном танке, он уничтожил 5 </a:t>
            </a:r>
            <a:r>
              <a:rPr lang="ru-RU" dirty="0" smtClean="0"/>
              <a:t>вражеских </a:t>
            </a:r>
            <a:r>
              <a:rPr lang="ru-RU" dirty="0"/>
              <a:t>танков, до сорока немецких солдат и офицеров. Танкисты </a:t>
            </a:r>
            <a:r>
              <a:rPr lang="ru-RU" dirty="0" smtClean="0"/>
              <a:t>покинули </a:t>
            </a:r>
            <a:r>
              <a:rPr lang="ru-RU" dirty="0"/>
              <a:t>свою боевую машину через трое суток, лишь после того, как она загорелась, отбив семь танковых контратак противника.</a:t>
            </a:r>
          </a:p>
          <a:p>
            <a:pPr>
              <a:buNone/>
            </a:pPr>
            <a:r>
              <a:rPr lang="ru-RU" dirty="0" smtClean="0"/>
              <a:t>    За </a:t>
            </a:r>
            <a:r>
              <a:rPr lang="ru-RU" dirty="0"/>
              <a:t>этот подвиг 15 января 1944 года присвоено звание Героя Советского Союза</a:t>
            </a:r>
          </a:p>
        </p:txBody>
      </p:sp>
      <p:pic>
        <p:nvPicPr>
          <p:cNvPr id="4" name="Рисунок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420888"/>
            <a:ext cx="1616927" cy="2180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5.«Гордость города – наши земляки».</a:t>
            </a:r>
            <a:endParaRPr lang="ru-RU" dirty="0"/>
          </a:p>
        </p:txBody>
      </p:sp>
      <p:pic>
        <p:nvPicPr>
          <p:cNvPr id="4" name="Рисунок 3" descr="POZDNYAKOVA_Anastasi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7504" y="1916832"/>
            <a:ext cx="1895400" cy="2916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 descr="Анастасия Позднякова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44208" y="2060848"/>
            <a:ext cx="2128680" cy="2916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Содержимое 2"/>
          <p:cNvSpPr>
            <a:spLocks noGrp="1"/>
          </p:cNvSpPr>
          <p:nvPr>
            <p:ph idx="1"/>
          </p:nvPr>
        </p:nvSpPr>
        <p:spPr>
          <a:xfrm>
            <a:off x="1979712" y="1600200"/>
            <a:ext cx="4536504" cy="4925144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      Выпускница  школы №16.  Спортсменка , прыгунья в воду.</a:t>
            </a:r>
          </a:p>
          <a:p>
            <a:pPr>
              <a:buNone/>
            </a:pPr>
            <a:r>
              <a:rPr lang="ru-RU" dirty="0" smtClean="0"/>
              <a:t>      В синхронных прыжках с трёхметрового трамплина в дуэте с Юлией </a:t>
            </a:r>
            <a:r>
              <a:rPr lang="ru-RU" dirty="0" err="1" smtClean="0"/>
              <a:t>Пахалиной</a:t>
            </a:r>
            <a:r>
              <a:rPr lang="ru-RU" dirty="0" smtClean="0"/>
              <a:t> — серебряный призёр Олимпийских игр 2008 года в Пекине.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6.«Гордость города – наши земляки».</a:t>
            </a:r>
            <a:endParaRPr lang="ru-RU" dirty="0"/>
          </a:p>
        </p:txBody>
      </p:sp>
      <p:pic>
        <p:nvPicPr>
          <p:cNvPr id="4" name="Рисунок 3" descr="200px-Darya_korobov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1628800"/>
            <a:ext cx="2966281" cy="3960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Содержимое 2"/>
          <p:cNvSpPr>
            <a:spLocks noGrp="1"/>
          </p:cNvSpPr>
          <p:nvPr>
            <p:ph idx="1"/>
          </p:nvPr>
        </p:nvSpPr>
        <p:spPr>
          <a:xfrm>
            <a:off x="3059832" y="1628800"/>
            <a:ext cx="5904656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Выпускница школы №12.Спортсменка, синхронистка.  Олимпийская чемпионка 2012   в Лондоне.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>
            <a:normAutofit fontScale="9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7.«Гордость города – наши земляки».</a:t>
            </a: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Содержимое 2"/>
          <p:cNvSpPr txBox="1">
            <a:spLocks/>
          </p:cNvSpPr>
          <p:nvPr/>
        </p:nvSpPr>
        <p:spPr>
          <a:xfrm>
            <a:off x="3203848" y="1484784"/>
            <a:ext cx="5554960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131840" y="1700807"/>
            <a:ext cx="5670376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Космонавт России. В 1949 году семья </a:t>
            </a:r>
            <a:r>
              <a:rPr lang="ru-RU" sz="2000" dirty="0" err="1" smtClean="0"/>
              <a:t>перехала</a:t>
            </a:r>
            <a:r>
              <a:rPr lang="ru-RU" sz="2000" dirty="0" smtClean="0"/>
              <a:t> в город Электросталь (Московская область), где и пошел в школу. В 1965 году зачислен в отряд советских космонавтов . Прошел полный курс </a:t>
            </a:r>
            <a:r>
              <a:rPr lang="ru-RU" sz="2000" dirty="0" err="1" smtClean="0"/>
              <a:t>общекосмической</a:t>
            </a:r>
            <a:r>
              <a:rPr lang="ru-RU" sz="2000" dirty="0" smtClean="0"/>
              <a:t> подготовки и подготовки к полетам на космических кораблях типа "Союз".                                        С 14 по 16 октября 1976 года вместе с Валерием Ильичем РОЖДЕСТВЕНСКИМ совершил полет в космос в качестве командира космического корабля "Союз-23«.</a:t>
            </a:r>
            <a:endParaRPr lang="ru-RU" sz="2000" dirty="0"/>
          </a:p>
        </p:txBody>
      </p:sp>
      <p:pic>
        <p:nvPicPr>
          <p:cNvPr id="5" name="Рисунок 4" descr="zudov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9552" y="1772816"/>
            <a:ext cx="2438400" cy="28041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</TotalTime>
  <Words>759</Words>
  <Application>Microsoft Office PowerPoint</Application>
  <PresentationFormat>Экран (4:3)</PresentationFormat>
  <Paragraphs>47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Слайд 1</vt:lpstr>
      <vt:lpstr>  «Гордость города – наши земляки».</vt:lpstr>
      <vt:lpstr>1.«Гордость города – наши земляки». </vt:lpstr>
      <vt:lpstr>2.«Гордость города – наши земляки». </vt:lpstr>
      <vt:lpstr>3.«Гордость города – наши земляки». </vt:lpstr>
      <vt:lpstr>4.«Гордость города – наши земляки». </vt:lpstr>
      <vt:lpstr>5.«Гордость города – наши земляки».</vt:lpstr>
      <vt:lpstr>6.«Гордость города – наши земляки».</vt:lpstr>
      <vt:lpstr>Слайд 9</vt:lpstr>
      <vt:lpstr>8.«Гордость города – наши земляки</vt:lpstr>
      <vt:lpstr>Слайд 11</vt:lpstr>
      <vt:lpstr>10.«Гордость города – наши земляки».</vt:lpstr>
      <vt:lpstr>Слайд 13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Школа</cp:lastModifiedBy>
  <cp:revision>28</cp:revision>
  <dcterms:created xsi:type="dcterms:W3CDTF">2013-03-17T17:25:33Z</dcterms:created>
  <dcterms:modified xsi:type="dcterms:W3CDTF">2016-01-23T10:35:47Z</dcterms:modified>
</cp:coreProperties>
</file>