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7" r:id="rId3"/>
    <p:sldId id="293" r:id="rId4"/>
    <p:sldId id="295" r:id="rId5"/>
    <p:sldId id="294" r:id="rId6"/>
    <p:sldId id="296" r:id="rId7"/>
    <p:sldId id="297" r:id="rId8"/>
    <p:sldId id="289" r:id="rId9"/>
    <p:sldId id="291" r:id="rId10"/>
    <p:sldId id="298" r:id="rId11"/>
    <p:sldId id="299" r:id="rId12"/>
    <p:sldId id="300" r:id="rId13"/>
    <p:sldId id="301" r:id="rId14"/>
    <p:sldId id="302" r:id="rId15"/>
    <p:sldId id="304" r:id="rId16"/>
    <p:sldId id="305" r:id="rId17"/>
    <p:sldId id="306" r:id="rId18"/>
    <p:sldId id="307" r:id="rId19"/>
    <p:sldId id="308" r:id="rId20"/>
    <p:sldId id="309" r:id="rId21"/>
    <p:sldId id="311" r:id="rId22"/>
    <p:sldId id="313" r:id="rId23"/>
    <p:sldId id="314" r:id="rId24"/>
    <p:sldId id="315" r:id="rId25"/>
    <p:sldId id="316" r:id="rId26"/>
    <p:sldId id="323" r:id="rId27"/>
    <p:sldId id="322" r:id="rId28"/>
    <p:sldId id="320" r:id="rId29"/>
    <p:sldId id="318" r:id="rId30"/>
    <p:sldId id="310" r:id="rId31"/>
    <p:sldId id="283" r:id="rId32"/>
    <p:sldId id="284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51A309B4-A4A5-490E-BB21-127CBA81D03F}">
          <p14:sldIdLst>
            <p14:sldId id="256"/>
            <p14:sldId id="267"/>
            <p14:sldId id="293"/>
            <p14:sldId id="295"/>
            <p14:sldId id="294"/>
            <p14:sldId id="296"/>
            <p14:sldId id="297"/>
            <p14:sldId id="289"/>
            <p14:sldId id="291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1"/>
            <p14:sldId id="313"/>
            <p14:sldId id="314"/>
            <p14:sldId id="315"/>
            <p14:sldId id="321"/>
            <p14:sldId id="316"/>
            <p14:sldId id="317"/>
            <p14:sldId id="318"/>
            <p14:sldId id="322"/>
            <p14:sldId id="319"/>
            <p14:sldId id="320"/>
            <p14:sldId id="323"/>
            <p14:sldId id="310"/>
          </p14:sldIdLst>
        </p14:section>
        <p14:section name="Раздел без заголовка" id="{48E50AE8-85B7-433B-85D2-39D715038837}">
          <p14:sldIdLst>
            <p14:sldId id="283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99FF66"/>
    <a:srgbClr val="00B000"/>
    <a:srgbClr val="FFFFBD"/>
    <a:srgbClr val="FF0000"/>
    <a:srgbClr val="006600"/>
    <a:srgbClr val="336600"/>
    <a:srgbClr val="005400"/>
    <a:srgbClr val="008A00"/>
    <a:srgbClr val="33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DEF3414-ECD9-4824-921D-0035C05969F3}" type="datetimeFigureOut">
              <a:rPr lang="ru-RU"/>
              <a:pPr>
                <a:defRPr/>
              </a:pPr>
              <a:t>27.12.2015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F121A0D-161C-4284-AEB2-1F346C3D0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3688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 userDrawn="1"/>
        </p:nvSpPr>
        <p:spPr bwMode="ltGray">
          <a:xfrm>
            <a:off x="0" y="0"/>
            <a:ext cx="9144000" cy="6858000"/>
          </a:xfrm>
          <a:custGeom>
            <a:avLst/>
            <a:gdLst>
              <a:gd name="T0" fmla="*/ 1488 w 5760"/>
              <a:gd name="T1" fmla="*/ 0 h 4320"/>
              <a:gd name="T2" fmla="*/ 564 w 5760"/>
              <a:gd name="T3" fmla="*/ 617 h 4320"/>
              <a:gd name="T4" fmla="*/ 0 w 5760"/>
              <a:gd name="T5" fmla="*/ 1734 h 4320"/>
              <a:gd name="T6" fmla="*/ 0 w 5760"/>
              <a:gd name="T7" fmla="*/ 4320 h 4320"/>
              <a:gd name="T8" fmla="*/ 5760 w 5760"/>
              <a:gd name="T9" fmla="*/ 4320 h 4320"/>
              <a:gd name="T10" fmla="*/ 5760 w 5760"/>
              <a:gd name="T11" fmla="*/ 0 h 4320"/>
              <a:gd name="T12" fmla="*/ 1488 w 5760"/>
              <a:gd name="T1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grpSp>
        <p:nvGrpSpPr>
          <p:cNvPr id="5" name="Group 46"/>
          <p:cNvGrpSpPr>
            <a:grpSpLocks/>
          </p:cNvGrpSpPr>
          <p:nvPr userDrawn="1"/>
        </p:nvGrpSpPr>
        <p:grpSpPr bwMode="auto">
          <a:xfrm rot="10800000">
            <a:off x="0" y="3657600"/>
            <a:ext cx="9144000" cy="3200400"/>
            <a:chOff x="0" y="0"/>
            <a:chExt cx="5760" cy="2016"/>
          </a:xfrm>
        </p:grpSpPr>
        <p:pic>
          <p:nvPicPr>
            <p:cNvPr id="6" name="Picture 47" descr="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8" descr="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0" descr="12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4" descr="water_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0" descr="fire14"/>
          <p:cNvPicPr>
            <a:picLocks noChangeAspect="1" noChangeArrowheads="1" noCrop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762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1" descr="B_Fly26"/>
          <p:cNvPicPr>
            <a:picLocks noChangeAspect="1" noChangeArrowheads="1" noCrop="1"/>
          </p:cNvPicPr>
          <p:nvPr userDrawn="1"/>
        </p:nvPicPr>
        <p:blipFill>
          <a:blip r:embed="rId7" cstate="print">
            <a:lum bright="-12000" contrast="-100000"/>
            <a:grayscl/>
          </a:blip>
          <a:srcRect/>
          <a:stretch>
            <a:fillRect/>
          </a:stretch>
        </p:blipFill>
        <p:spPr bwMode="auto">
          <a:xfrm>
            <a:off x="609600" y="449263"/>
            <a:ext cx="99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2" descr="B_Fly26"/>
          <p:cNvPicPr>
            <a:picLocks noChangeAspect="1" noChangeArrowheads="1" noCrop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81000"/>
            <a:ext cx="99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3" descr="bupestrid beetle 5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259513"/>
            <a:ext cx="8382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" name="Picture 55" descr="WB01292_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5105400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161" name="Rectangle 4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5" name="Rectangle 4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4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Rectangle 4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7F6C0-B859-4C49-9AEF-BC20940DE6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A8B82-6507-49C2-81D5-DA7E04703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B78B3-C512-4017-B9EF-B35EAACE1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2D47-1A17-4913-82C7-8C9B7BDB85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28320-9BC8-451C-ADD7-1A0A2D5BD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A332E-5EE7-4432-B532-4DAC8165E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84580-D7E0-4C44-827A-AEF0AEFD9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1B345-ED47-49A9-8E91-F7FFE76D00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D048B-C578-4BBD-82B9-D1C47CF41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6E5B5-F510-419A-8ABB-810C13C33E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39974-A22A-4AE6-9B1C-A6B56BE522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9BF3D-2523-4819-A62A-62BFD930B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9B1A0-F05A-485C-AA29-36269A80A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7CDA6-09D2-4197-B585-A84C14205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83D5C-FA8D-486F-94A1-61DF83233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A00"/>
            </a:gs>
            <a:gs pos="100000">
              <a:srgbClr val="99FF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 userDrawn="1"/>
        </p:nvSpPr>
        <p:spPr bwMode="ltGray">
          <a:xfrm>
            <a:off x="0" y="0"/>
            <a:ext cx="9144000" cy="6858000"/>
          </a:xfrm>
          <a:custGeom>
            <a:avLst/>
            <a:gdLst>
              <a:gd name="T0" fmla="*/ 1488 w 5760"/>
              <a:gd name="T1" fmla="*/ 0 h 4320"/>
              <a:gd name="T2" fmla="*/ 564 w 5760"/>
              <a:gd name="T3" fmla="*/ 617 h 4320"/>
              <a:gd name="T4" fmla="*/ 0 w 5760"/>
              <a:gd name="T5" fmla="*/ 1734 h 4320"/>
              <a:gd name="T6" fmla="*/ 0 w 5760"/>
              <a:gd name="T7" fmla="*/ 4320 h 4320"/>
              <a:gd name="T8" fmla="*/ 5760 w 5760"/>
              <a:gd name="T9" fmla="*/ 4320 h 4320"/>
              <a:gd name="T10" fmla="*/ 5760 w 5760"/>
              <a:gd name="T11" fmla="*/ 0 h 4320"/>
              <a:gd name="T12" fmla="*/ 1488 w 5760"/>
              <a:gd name="T1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pic>
        <p:nvPicPr>
          <p:cNvPr id="1027" name="Picture 10" descr="123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028" name="Picture 11" descr="water_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0188053-39BC-4B5E-B4CA-F723C37AC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gray">
          <a:xfrm rot="10800000">
            <a:off x="0" y="6629400"/>
            <a:ext cx="9144000" cy="228600"/>
          </a:xfrm>
          <a:custGeom>
            <a:avLst/>
            <a:gdLst>
              <a:gd name="T0" fmla="*/ 2147483647 w 5767"/>
              <a:gd name="T1" fmla="*/ 2147483647 h 2730"/>
              <a:gd name="T2" fmla="*/ 2147483647 w 5767"/>
              <a:gd name="T3" fmla="*/ 2147483647 h 2730"/>
              <a:gd name="T4" fmla="*/ 2147483647 w 5767"/>
              <a:gd name="T5" fmla="*/ 2147483647 h 2730"/>
              <a:gd name="T6" fmla="*/ 2147483647 w 5767"/>
              <a:gd name="T7" fmla="*/ 2147483647 h 2730"/>
              <a:gd name="T8" fmla="*/ 2147483647 w 5767"/>
              <a:gd name="T9" fmla="*/ 2147483647 h 2730"/>
              <a:gd name="T10" fmla="*/ 2147483647 w 5767"/>
              <a:gd name="T11" fmla="*/ 2147483647 h 2730"/>
              <a:gd name="T12" fmla="*/ 2147483647 w 5767"/>
              <a:gd name="T13" fmla="*/ 0 h 2730"/>
              <a:gd name="T14" fmla="*/ 0 w 5767"/>
              <a:gd name="T15" fmla="*/ 49320743 h 2730"/>
              <a:gd name="T16" fmla="*/ 2147483647 w 5767"/>
              <a:gd name="T17" fmla="*/ 2147483647 h 27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solidFill>
            <a:srgbClr val="008A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pic>
        <p:nvPicPr>
          <p:cNvPr id="1034" name="Picture 12" descr="butterfly 19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 rot="629051">
            <a:off x="457200" y="304800"/>
            <a:ext cx="914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transition>
    <p:wheel spokes="3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56orb.ru/sites/default/files/imagecache/Preview-400/news/purging_garbag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2.gif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slide" Target="slide2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gif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219200"/>
            <a:ext cx="7620000" cy="4724400"/>
          </a:xfrm>
        </p:spPr>
        <p:txBody>
          <a:bodyPr/>
          <a:lstStyle/>
          <a:p>
            <a:r>
              <a:rPr lang="ru-RU" sz="3200" dirty="0" smtClean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 smtClean="0">
                <a:solidFill>
                  <a:srgbClr val="006600"/>
                </a:solidFill>
              </a:rPr>
              <a:t>Земля </a:t>
            </a:r>
            <a:r>
              <a:rPr lang="ru-RU" sz="3200" b="1" dirty="0">
                <a:solidFill>
                  <a:srgbClr val="006600"/>
                </a:solidFill>
              </a:rPr>
              <a:t>защиты просит у людей!</a:t>
            </a:r>
            <a:br>
              <a:rPr lang="ru-RU" sz="3200" b="1" dirty="0">
                <a:solidFill>
                  <a:srgbClr val="006600"/>
                </a:solidFill>
              </a:rPr>
            </a:br>
            <a:r>
              <a:rPr lang="ru-RU" sz="3200" b="1" dirty="0">
                <a:solidFill>
                  <a:srgbClr val="006600"/>
                </a:solidFill>
              </a:rPr>
              <a:t>Очистим планету от </a:t>
            </a:r>
            <a:r>
              <a:rPr lang="ru-RU" sz="3200" b="1" dirty="0" smtClean="0">
                <a:solidFill>
                  <a:srgbClr val="006600"/>
                </a:solidFill>
              </a:rPr>
              <a:t>мусора</a:t>
            </a:r>
            <a:r>
              <a:rPr lang="ru-RU" sz="3200" b="1" dirty="0" smtClean="0">
                <a:solidFill>
                  <a:srgbClr val="006600"/>
                </a:solidFill>
              </a:rPr>
              <a:t>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                     </a:t>
            </a:r>
            <a:r>
              <a:rPr lang="ru-RU" sz="1800" dirty="0" smtClean="0"/>
              <a:t>Пахомова </a:t>
            </a:r>
            <a:r>
              <a:rPr lang="ru-RU" sz="1800" dirty="0"/>
              <a:t>Т</a:t>
            </a:r>
            <a:r>
              <a:rPr lang="ru-RU" sz="1800" dirty="0" smtClean="0"/>
              <a:t>атьяна Петровна,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                                                  </a:t>
            </a:r>
            <a:r>
              <a:rPr lang="ru-RU" sz="1800" dirty="0" smtClean="0"/>
              <a:t> учитель биологии,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 smtClean="0"/>
              <a:t>                                                            </a:t>
            </a:r>
            <a:r>
              <a:rPr lang="ru-RU" sz="1800" dirty="0" smtClean="0"/>
              <a:t> </a:t>
            </a:r>
            <a:r>
              <a:rPr lang="ru-RU" sz="1800" dirty="0" smtClean="0"/>
              <a:t>классный </a:t>
            </a:r>
            <a:r>
              <a:rPr lang="ru-RU" sz="1800" dirty="0"/>
              <a:t>руководитель </a:t>
            </a:r>
            <a:br>
              <a:rPr lang="ru-RU" sz="1800" dirty="0"/>
            </a:br>
            <a:r>
              <a:rPr lang="ru-RU" sz="1800" dirty="0" smtClean="0"/>
              <a:t>                                               </a:t>
            </a:r>
            <a:r>
              <a:rPr lang="ru-RU" sz="1800" dirty="0" smtClean="0"/>
              <a:t> </a:t>
            </a:r>
            <a:r>
              <a:rPr lang="ru-RU" sz="1800" dirty="0" smtClean="0"/>
              <a:t>9 «Б» </a:t>
            </a:r>
            <a:r>
              <a:rPr lang="ru-RU" sz="1800" dirty="0" smtClean="0"/>
              <a:t>класса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                                            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>
                <a:solidFill>
                  <a:srgbClr val="006600"/>
                </a:solidFill>
              </a:rPr>
              <a:t/>
            </a:r>
            <a:br>
              <a:rPr lang="ru-RU" sz="2400" dirty="0" smtClean="0">
                <a:solidFill>
                  <a:srgbClr val="006600"/>
                </a:solidFill>
              </a:rPr>
            </a:br>
            <a:endParaRPr lang="ru-RU" sz="2400" dirty="0" smtClean="0">
              <a:solidFill>
                <a:srgbClr val="006600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533400" y="152400"/>
            <a:ext cx="8064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pPr algn="ctr"/>
            <a:r>
              <a:rPr lang="ru-RU" sz="1600" dirty="0"/>
              <a:t>Муниципальное бюджетное </a:t>
            </a:r>
            <a:r>
              <a:rPr lang="ru-RU" sz="1600" dirty="0" smtClean="0"/>
              <a:t>общеобразовательное учреждение </a:t>
            </a:r>
          </a:p>
          <a:p>
            <a:pPr algn="ctr"/>
            <a:r>
              <a:rPr lang="ru-RU" sz="1600" dirty="0" smtClean="0"/>
              <a:t>муниципального образования  </a:t>
            </a:r>
            <a:r>
              <a:rPr lang="ru-RU" sz="1600" dirty="0"/>
              <a:t>«Город Архангельск»   </a:t>
            </a:r>
            <a:r>
              <a:rPr lang="ru-RU" sz="1600" dirty="0" smtClean="0"/>
              <a:t>Гимназия </a:t>
            </a:r>
            <a:r>
              <a:rPr lang="ru-RU" sz="1600" dirty="0"/>
              <a:t>№ </a:t>
            </a:r>
            <a:r>
              <a:rPr lang="ru-RU" sz="1600" dirty="0" smtClean="0"/>
              <a:t>24</a:t>
            </a:r>
            <a:endParaRPr lang="ru-RU" sz="1600" dirty="0" smtClean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3200" y="381000"/>
            <a:ext cx="518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/>
              <a:t>ПРОБЛЕМА РАЗМЕЩЕНИЯ И УТИЛИЗАЦИИ ВТОРИЧНОГО СЫРЬЯ И ОПАСТНЫХ ОТХОДОВ!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152400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1325"/>
            <a:r>
              <a:rPr lang="ru-RU" b="1" dirty="0" smtClean="0"/>
              <a:t>Выбросы отходов автомобильного транспорта, ртутьсодержащих и резинотехнических отходов, отходов оргтехники, отработанных нефтепродуктов. Отсутствие эффективной системы управления отходами, в частности системы сбора, транспортирования, утилизации, обезвреживания, хранения и захоронения, ведет к их накоплению, как на территориях организаций, так и на несанкционированных свалках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1000" y="4343400"/>
            <a:ext cx="2573338" cy="2071687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57400"/>
            <a:ext cx="2895600" cy="217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эко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3172" y="3797123"/>
            <a:ext cx="2890828" cy="3060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362200"/>
            <a:ext cx="5791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/>
            <a:r>
              <a:rPr lang="ru-RU" b="1" dirty="0" smtClean="0"/>
              <a:t>Региональная политика в сфере экологии и рационального природопользования осуществляется посредством реализации долгосрочных программ, включающих комплекс профилактических и восстановительных мер:</a:t>
            </a:r>
          </a:p>
          <a:p>
            <a:pPr indent="441325">
              <a:buFont typeface="Arial" charset="0"/>
              <a:buChar char="•"/>
            </a:pPr>
            <a:r>
              <a:rPr lang="ru-RU" b="1" dirty="0" smtClean="0"/>
              <a:t> предотвращение загрязнения водных объектов;</a:t>
            </a:r>
          </a:p>
          <a:p>
            <a:pPr indent="441325">
              <a:buFont typeface="Arial" charset="0"/>
              <a:buChar char="•"/>
            </a:pPr>
            <a:r>
              <a:rPr lang="ru-RU" b="1" dirty="0" smtClean="0"/>
              <a:t>поддержка и развитие особо охраняемых природных территорий Архангельской области и Ненецкого автономного округа; </a:t>
            </a:r>
          </a:p>
          <a:p>
            <a:pPr indent="441325">
              <a:buFont typeface="Arial" charset="0"/>
              <a:buChar char="•"/>
            </a:pPr>
            <a:r>
              <a:rPr lang="ru-RU" b="1" dirty="0" smtClean="0"/>
              <a:t>мероприятия по ликвидации и предотвращению загрязнения окружающей среды; </a:t>
            </a:r>
          </a:p>
          <a:p>
            <a:pPr indent="441325">
              <a:buFont typeface="Arial" charset="0"/>
              <a:buChar char="•"/>
            </a:pPr>
            <a:r>
              <a:rPr lang="ru-RU" b="1" dirty="0" smtClean="0"/>
              <a:t>экологический мониторинг; </a:t>
            </a:r>
          </a:p>
          <a:p>
            <a:pPr indent="441325">
              <a:buFont typeface="Arial" charset="0"/>
              <a:buChar char="•"/>
            </a:pPr>
            <a:r>
              <a:rPr lang="ru-RU" b="1" dirty="0" smtClean="0"/>
              <a:t>экологическое образование и воспитание </a:t>
            </a:r>
            <a:endParaRPr lang="en-US" b="1" dirty="0"/>
          </a:p>
        </p:txBody>
      </p:sp>
      <p:pic>
        <p:nvPicPr>
          <p:cNvPr id="3" name="Picture 14" descr="Картинка 10 из 624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81000"/>
            <a:ext cx="2594162" cy="1781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4" descr="Будё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04800"/>
            <a:ext cx="2558304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эко6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08852"/>
            <a:ext cx="2492375" cy="304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2997200" cy="487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810000" y="457200"/>
            <a:ext cx="5105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41325">
              <a:buFont typeface="Wingdings" pitchFamily="2" charset="2"/>
              <a:buNone/>
            </a:pPr>
            <a:r>
              <a:rPr lang="ru-RU" b="1" dirty="0" smtClean="0"/>
              <a:t>На территории Архангельской области сконцентрирован ряд предприятий, оказывающих значительное негативное воздействие на окружающую среду</a:t>
            </a:r>
            <a:r>
              <a:rPr lang="ru-RU" dirty="0" smtClean="0"/>
              <a:t>. </a:t>
            </a:r>
            <a:r>
              <a:rPr lang="ru-RU" b="1" dirty="0" smtClean="0"/>
              <a:t>Так, в Архангельском и </a:t>
            </a:r>
            <a:r>
              <a:rPr lang="ru-RU" b="1" dirty="0" err="1" smtClean="0"/>
              <a:t>Котласском</a:t>
            </a:r>
            <a:r>
              <a:rPr lang="ru-RU" b="1" dirty="0" smtClean="0"/>
              <a:t> промышленных узлах, где проживают 83% городского населения и сосредоточен основной промышленный потенциал региона, экологическая обстановка формируется под влиянием выбросов в атмосферу загрязняющих веществ и сброса сточных вод в водоемы предприятиями целлюлозно-бумажной промышленности, теплоэнергетики и автотранспорта. На территории Плисецкого промышленного узла расположен первый государственный испытательный космодром Министерства обороны РФ «Плесецк», предприятия горнодобывающей промышленности, асфальтобетонный и цементный заводы.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0" y="228600"/>
            <a:ext cx="563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Проблема хранения, переработки, утилизации и обезвреживания твердых производственных и бытовых отходов!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2514600"/>
            <a:ext cx="5791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/>
            <a:r>
              <a:rPr lang="ru-RU" b="1" dirty="0" smtClean="0"/>
              <a:t>Большинство полигонов и свалок, куда вывозятся твердые отходы, не отвечают современным экологическим требованиям. Нерешенность вопросов размещения, переработки и утилизации твердых бытовых отходов приводит к увеличению их объемов, размеров занимаемой ими территории, росту числа несанкционированных свалок, интенсивному загрязнению почв, поверхностных водоемов и подземных вод, атмосферного воздуха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793637"/>
            <a:ext cx="2667000" cy="24312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02"/>
          <p:cNvPicPr>
            <a:picLocks noChangeAspect="1" noChangeArrowheads="1"/>
          </p:cNvPicPr>
          <p:nvPr/>
        </p:nvPicPr>
        <p:blipFill>
          <a:blip r:embed="rId3" cstate="print"/>
          <a:srcRect l="59880" t="33333" b="10257"/>
          <a:stretch>
            <a:fillRect/>
          </a:stretch>
        </p:blipFill>
        <p:spPr bwMode="auto">
          <a:xfrm>
            <a:off x="6781800" y="228601"/>
            <a:ext cx="2057400" cy="3047038"/>
          </a:xfrm>
          <a:prstGeom prst="ellipse">
            <a:avLst/>
          </a:prstGeom>
          <a:noFill/>
          <a:ln>
            <a:noFill/>
            <a:miter lim="800000"/>
            <a:headEnd/>
            <a:tailEnd/>
          </a:ln>
          <a:ex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5240" y="300250"/>
            <a:ext cx="5587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Охраняемые территории Архангельской области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86200" y="2057400"/>
            <a:ext cx="3657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Сийский</a:t>
            </a:r>
            <a:r>
              <a:rPr lang="ru-RU" sz="2400" b="1" dirty="0" smtClean="0"/>
              <a:t>  федеральный заповедник,</a:t>
            </a:r>
          </a:p>
          <a:p>
            <a:r>
              <a:rPr lang="ru-RU" sz="2400" b="1" dirty="0" err="1" smtClean="0"/>
              <a:t>Пинежский</a:t>
            </a:r>
            <a:r>
              <a:rPr lang="ru-RU" sz="2400" b="1" dirty="0" smtClean="0"/>
              <a:t>  природный заповедник,</a:t>
            </a:r>
          </a:p>
          <a:p>
            <a:r>
              <a:rPr lang="ru-RU" sz="2400" b="1" dirty="0" err="1" smtClean="0"/>
              <a:t>Водлозерский</a:t>
            </a:r>
            <a:r>
              <a:rPr lang="ru-RU" sz="2400" b="1" dirty="0" smtClean="0"/>
              <a:t>  Национальный парк,</a:t>
            </a:r>
          </a:p>
          <a:p>
            <a:r>
              <a:rPr lang="ru-RU" sz="2400" b="1" dirty="0" err="1" smtClean="0"/>
              <a:t>Кенозерский</a:t>
            </a:r>
            <a:r>
              <a:rPr lang="ru-RU" sz="2400" b="1" dirty="0" smtClean="0"/>
              <a:t>  Национальный парк.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729" y="2022527"/>
            <a:ext cx="2560592" cy="1920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514600"/>
            <a:ext cx="26416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267200"/>
            <a:ext cx="2714625" cy="21891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6596" y="464024"/>
            <a:ext cx="4148919" cy="947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Экологическая безопасность</a:t>
            </a:r>
            <a:endParaRPr lang="ru-RU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95400" y="2057400"/>
            <a:ext cx="6019800" cy="4514850"/>
          </a:xfrm>
          <a:prstGeom prst="rect">
            <a:avLst/>
          </a:prstGeom>
        </p:spPr>
      </p:pic>
      <p:pic>
        <p:nvPicPr>
          <p:cNvPr id="4" name="Picture 10" descr="AG00130_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314">
            <a:off x="6899499" y="51498"/>
            <a:ext cx="1858751" cy="159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Администратор\Downloads\MC90044179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3733800"/>
            <a:ext cx="1790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8400" y="2057400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ln>
                  <a:solidFill>
                    <a:srgbClr val="120414"/>
                  </a:solidFill>
                </a:ln>
                <a:solidFill>
                  <a:srgbClr val="120414"/>
                </a:solidFill>
              </a:rPr>
              <a:t>ДА</a:t>
            </a:r>
            <a:endParaRPr lang="ru-RU" dirty="0">
              <a:ln>
                <a:solidFill>
                  <a:srgbClr val="120414"/>
                </a:solidFill>
              </a:ln>
              <a:solidFill>
                <a:srgbClr val="120414"/>
              </a:solidFill>
            </a:endParaRPr>
          </a:p>
        </p:txBody>
      </p:sp>
      <p:pic>
        <p:nvPicPr>
          <p:cNvPr id="3" name="Picture 2" descr="Картинка 11 из 505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895600"/>
            <a:ext cx="298284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48400" y="3657600"/>
            <a:ext cx="671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ln>
                  <a:solidFill>
                    <a:srgbClr val="120414"/>
                  </a:solidFill>
                </a:ln>
                <a:solidFill>
                  <a:srgbClr val="120414"/>
                </a:solidFill>
              </a:rPr>
              <a:t>НЕТ</a:t>
            </a:r>
            <a:endParaRPr lang="ru-RU" dirty="0">
              <a:ln>
                <a:solidFill>
                  <a:srgbClr val="120414"/>
                </a:solidFill>
              </a:ln>
              <a:solidFill>
                <a:srgbClr val="120414"/>
              </a:solidFill>
            </a:endParaRPr>
          </a:p>
        </p:txBody>
      </p:sp>
      <p:pic>
        <p:nvPicPr>
          <p:cNvPr id="5" name="Picture 5" descr="C:\Users\Александр\Documents\Youcam\Snapshot_2012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8799" y="152400"/>
            <a:ext cx="2971800" cy="337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AG00630_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07" y="4156881"/>
            <a:ext cx="223202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4" descr="37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243296"/>
            <a:ext cx="1899165" cy="1365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685800"/>
            <a:ext cx="6625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Сдай макулатуру – сохрани дерево!</a:t>
            </a:r>
            <a:endParaRPr lang="ru-RU" sz="2800" b="1" dirty="0"/>
          </a:p>
        </p:txBody>
      </p:sp>
      <p:pic>
        <p:nvPicPr>
          <p:cNvPr id="5" name="Picture 2" descr="I:\DCIM\101MSDCF\DSC01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1877">
            <a:off x="659101" y="1449919"/>
            <a:ext cx="4168198" cy="3126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I:\DCIM\101MSDCF\DSC0110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0440">
            <a:off x="5365868" y="3285606"/>
            <a:ext cx="3429000" cy="2572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j0223775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38" y="1664997"/>
            <a:ext cx="17272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Содержимое 11" descr="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5976" y="4572000"/>
            <a:ext cx="2597224" cy="1859694"/>
          </a:xfrm>
          <a:prstGeom prst="rect">
            <a:avLst/>
          </a:prstGeom>
        </p:spPr>
      </p:pic>
      <p:pic>
        <p:nvPicPr>
          <p:cNvPr id="9" name="Picture 4" descr="C:\Documents and Settings\Enise Plume\Рабочий стол\и (2)\экология мусор\2_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572000"/>
            <a:ext cx="1634473" cy="201065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800" y="5720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Трудовой десант «Чистый школьный двор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3" name="Picture 7" descr="F:\DSCF0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0600" y="2133600"/>
            <a:ext cx="3048000" cy="190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0" descr="DSCF03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267200"/>
            <a:ext cx="2895600" cy="2058156"/>
          </a:xfrm>
          <a:prstGeom prst="round2DiagRect">
            <a:avLst>
              <a:gd name="adj1" fmla="val 16667"/>
              <a:gd name="adj2" fmla="val 159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9" descr="F:\DSCF0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057400"/>
            <a:ext cx="3971721" cy="4114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j030338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876"/>
            <a:ext cx="2819400" cy="23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4600" y="685800"/>
            <a:ext cx="48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    Городская акция </a:t>
            </a:r>
          </a:p>
          <a:p>
            <a:r>
              <a:rPr lang="ru-RU" sz="2800" b="1" dirty="0" smtClean="0"/>
              <a:t>«Мой город – мой дом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3" name="Picture 10" descr="DSCF03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812878"/>
            <a:ext cx="3249152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8" descr="F:\DSCF0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376" y="1812878"/>
            <a:ext cx="3517782" cy="2438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10" descr="F:\DSCF0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32" y="4251278"/>
            <a:ext cx="3857668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4" descr="ekolog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1516" y="4129381"/>
            <a:ext cx="3712191" cy="2637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greenpeace.org/russia/Global/russia/image/2003/5/lake-in-the-for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542" y="0"/>
            <a:ext cx="9391942" cy="6831842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581400" y="3200400"/>
            <a:ext cx="5334000" cy="3505200"/>
          </a:xfrm>
          <a:prstGeom prst="roundRect">
            <a:avLst/>
          </a:prstGeom>
          <a:solidFill>
            <a:srgbClr val="336600">
              <a:alpha val="51765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Стали люди сильными, как боги,</a:t>
            </a:r>
          </a:p>
          <a:p>
            <a:r>
              <a:rPr lang="ru-RU" sz="2400" dirty="0">
                <a:solidFill>
                  <a:schemeClr val="bg1"/>
                </a:solidFill>
              </a:rPr>
              <a:t>И судьба Земли у них в руках.</a:t>
            </a:r>
          </a:p>
          <a:p>
            <a:r>
              <a:rPr lang="ru-RU" sz="2400" dirty="0">
                <a:solidFill>
                  <a:schemeClr val="bg1"/>
                </a:solidFill>
              </a:rPr>
              <a:t>Но темнеют страшные ожоги</a:t>
            </a:r>
          </a:p>
          <a:p>
            <a:r>
              <a:rPr lang="ru-RU" sz="2400" dirty="0">
                <a:solidFill>
                  <a:schemeClr val="bg1"/>
                </a:solidFill>
              </a:rPr>
              <a:t>У земного шара на боках.</a:t>
            </a:r>
          </a:p>
          <a:p>
            <a:r>
              <a:rPr lang="ru-RU" sz="2400" dirty="0">
                <a:solidFill>
                  <a:schemeClr val="bg1"/>
                </a:solidFill>
              </a:rPr>
              <a:t>Мы давно освоили планету,</a:t>
            </a:r>
          </a:p>
          <a:p>
            <a:r>
              <a:rPr lang="ru-RU" sz="2400" dirty="0">
                <a:solidFill>
                  <a:schemeClr val="bg1"/>
                </a:solidFill>
              </a:rPr>
              <a:t>Широко шагает новый век.</a:t>
            </a:r>
          </a:p>
          <a:p>
            <a:r>
              <a:rPr lang="ru-RU" sz="2400" dirty="0">
                <a:solidFill>
                  <a:schemeClr val="bg1"/>
                </a:solidFill>
              </a:rPr>
              <a:t>На Земле уж белых пятен нет,</a:t>
            </a:r>
          </a:p>
          <a:p>
            <a:r>
              <a:rPr lang="ru-RU" sz="2400" dirty="0">
                <a:solidFill>
                  <a:schemeClr val="bg1"/>
                </a:solidFill>
              </a:rPr>
              <a:t>Черные сотрешь ли Человек?</a:t>
            </a:r>
          </a:p>
          <a:p>
            <a:r>
              <a:rPr lang="ru-RU" sz="2400" dirty="0">
                <a:solidFill>
                  <a:schemeClr val="bg1"/>
                </a:solidFill>
              </a:rPr>
              <a:t>         </a:t>
            </a:r>
            <a:r>
              <a:rPr lang="ru-RU" sz="2400" i="1" dirty="0">
                <a:solidFill>
                  <a:schemeClr val="bg1"/>
                </a:solidFill>
              </a:rPr>
              <a:t> А. </a:t>
            </a:r>
            <a:r>
              <a:rPr lang="ru-RU" sz="2400" i="1" dirty="0" smtClean="0">
                <a:solidFill>
                  <a:schemeClr val="bg1"/>
                </a:solidFill>
              </a:rPr>
              <a:t>Плотников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9400" y="762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/>
              <a:t>Посадка деревьев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" name="Picture 4" descr="IMG2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524000"/>
            <a:ext cx="3313113" cy="24860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5" name="Picture 5" descr="IMG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00400"/>
            <a:ext cx="436725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Picture 9" descr="э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8962" y="238921"/>
            <a:ext cx="224029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D:\Чёрная  флешка\untitled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251" y="4114800"/>
            <a:ext cx="3122862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4526" y="228600"/>
            <a:ext cx="4300538" cy="3139321"/>
          </a:xfrm>
          <a:prstGeom prst="rect">
            <a:avLst/>
          </a:prstGeom>
          <a:solidFill>
            <a:srgbClr val="99FF66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indent="533400" algn="just">
              <a:defRPr/>
            </a:pP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Охрана природы – задача нашего века, проблема, ставшая социальной. Снова и снова мы слышим об опасности, грозящей окружающей среде, но до сих пор многие из нас считают их неприятным, но неизбежным порождением цивилизации и полагают, что мы еще успеем справиться со всеми выявившимися затруднениями.</a:t>
            </a:r>
            <a:endParaRPr lang="ru-RU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Картинка 17 из 15684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860" r="12094" b="11151"/>
          <a:stretch>
            <a:fillRect/>
          </a:stretch>
        </p:blipFill>
        <p:spPr bwMode="auto">
          <a:xfrm>
            <a:off x="2859090" y="3391733"/>
            <a:ext cx="3124200" cy="274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эко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4" y="3570278"/>
            <a:ext cx="2695575" cy="2906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4" descr="PIC_000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90" y="2511376"/>
            <a:ext cx="3160710" cy="438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biarmia.ru/upload/iblock/f35/f3565304c5d7a5faf29584500f37d6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45661">
            <a:off x="6534210" y="-49014"/>
            <a:ext cx="2259802" cy="260822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opeleme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4018915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 descr="image76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2750">
            <a:off x="4714172" y="715760"/>
            <a:ext cx="3406166" cy="2186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4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2308">
            <a:off x="366855" y="2690251"/>
            <a:ext cx="4291085" cy="37237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s320x24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819400"/>
            <a:ext cx="5029200" cy="37828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Прямоугольник 6"/>
          <p:cNvSpPr/>
          <p:nvPr/>
        </p:nvSpPr>
        <p:spPr>
          <a:xfrm rot="20731362" flipH="1">
            <a:off x="4876800" y="4267200"/>
            <a:ext cx="373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 ЖИТЬ НЕЛЬЗЯ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61142" y="0"/>
            <a:ext cx="4582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Мы загрязняем воздух!</a:t>
            </a:r>
            <a:endParaRPr lang="ru-RU" sz="3200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4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28600"/>
            <a:ext cx="5400675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 descr="120-neftjanoe-zagrjazneni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8365">
            <a:off x="-39231" y="237538"/>
            <a:ext cx="3352800" cy="27604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 descr="395x300_1_0__images_05may2008_PYATNO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962400"/>
            <a:ext cx="3657600" cy="2740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85696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blog_zenobia_barlow_taking_natures_cours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0150" y="2971800"/>
            <a:ext cx="4133850" cy="3714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 rot="10155028" flipH="1" flipV="1">
            <a:off x="5948453" y="4794693"/>
            <a:ext cx="2932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 ЖИТЬ НЕЛЬЗЯ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19400" y="2286000"/>
            <a:ext cx="291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Мы загрязняем водоёмы!</a:t>
            </a:r>
            <a:endParaRPr lang="ru-RU" sz="3200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5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5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0039268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16" y="0"/>
            <a:ext cx="405511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94820-162011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900" y="152400"/>
            <a:ext cx="46101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600200" y="228600"/>
            <a:ext cx="4290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Мы убиваем лес!</a:t>
            </a:r>
            <a:endParaRPr lang="ru-RU" sz="2800" dirty="0"/>
          </a:p>
        </p:txBody>
      </p:sp>
      <p:pic>
        <p:nvPicPr>
          <p:cNvPr id="5" name="Рисунок 4" descr="les-v-og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505200"/>
            <a:ext cx="3733800" cy="35194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les 08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276600"/>
            <a:ext cx="5200788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 rot="20587568">
            <a:off x="4564648" y="5383058"/>
            <a:ext cx="28315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 ЖИТЬ НЕЛЬЗЯ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8544_image_lar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26" y="228600"/>
            <a:ext cx="4480864" cy="32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 descr="1213275330_0954.300x240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685800"/>
            <a:ext cx="3886200" cy="29283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 descr="0_34df7_7edb532f_X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05770"/>
            <a:ext cx="4411663" cy="3452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154058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03377"/>
            <a:ext cx="4191000" cy="355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38600" y="0"/>
            <a:ext cx="4635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Мы засоряем город</a:t>
            </a:r>
            <a:r>
              <a:rPr lang="ru-RU" dirty="0" smtClean="0">
                <a:solidFill>
                  <a:srgbClr val="FF0000"/>
                </a:solidFill>
              </a:rPr>
              <a:t>! </a:t>
            </a:r>
            <a:endParaRPr lang="ru-RU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5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5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User\Рабочий стол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943600" cy="166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828800"/>
            <a:ext cx="89154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Пока что человечество придумало три принципиально разных пути утилизации мусора: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1 - организация свалок,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2 – сжигание мусора,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3 - вторичное использование отходов.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Однако ни один из них нельзя признать абсолютно приемлемым!!!</a:t>
            </a:r>
            <a:endParaRPr lang="ru-RU" sz="20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8" descr="C:\Documents and Settings\User\Мои документы\фото\Рису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20487"/>
            <a:ext cx="3839574" cy="22345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Enise Plume\Рабочий стол\и (2)\экология мусор\350x650_h7Nc32SB2FBhNLHIQV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07" y="4114800"/>
            <a:ext cx="3486844" cy="2844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4953000"/>
          </a:xfrm>
          <a:prstGeom prst="rect">
            <a:avLst/>
          </a:prstGeom>
        </p:spPr>
      </p:pic>
      <p:pic>
        <p:nvPicPr>
          <p:cNvPr id="6" name="Прямоугольник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486400"/>
            <a:ext cx="9064626" cy="1109662"/>
          </a:xfrm>
          <a:prstGeom prst="rect">
            <a:avLst/>
          </a:prstGeom>
          <a:noFill/>
        </p:spPr>
      </p:pic>
      <p:pic>
        <p:nvPicPr>
          <p:cNvPr id="7" name="Прямоугольник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-214338"/>
            <a:ext cx="9186863" cy="110966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7788" y="3678238"/>
            <a:ext cx="3986212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3657600" cy="2743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0764">
            <a:off x="128811" y="163406"/>
            <a:ext cx="4312817" cy="346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0000" y="5334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4" name="Прямоугольник 3"/>
          <p:cNvSpPr>
            <a:spLocks noChangeArrowheads="1"/>
          </p:cNvSpPr>
          <p:nvPr/>
        </p:nvSpPr>
        <p:spPr bwMode="auto">
          <a:xfrm>
            <a:off x="1524000" y="2743200"/>
            <a:ext cx="594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74638" algn="ctr"/>
            <a:r>
              <a:rPr lang="ru-RU" sz="4000" dirty="0">
                <a:solidFill>
                  <a:srgbClr val="FF0000"/>
                </a:solidFill>
              </a:rPr>
              <a:t>Мы в ответе за мир, в котором живём!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_4bd50_602f1532_XL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43400" cy="3681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7d6d8e521bbdf647341aa41543590ac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800600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66800" y="1066800"/>
            <a:ext cx="6858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Архангельск,</a:t>
            </a:r>
          </a:p>
          <a:p>
            <a:pPr algn="ctr">
              <a:defRPr/>
            </a:pPr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так жить нельзя!</a:t>
            </a:r>
          </a:p>
        </p:txBody>
      </p:sp>
      <p:pic>
        <p:nvPicPr>
          <p:cNvPr id="9" name="Рисунок 8" descr="7b1372014c0dc7fb292f2e831561c6d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1388"/>
            <a:ext cx="4343400" cy="3376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zapad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466156"/>
            <a:ext cx="4800600" cy="3391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5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5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5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2600" y="762000"/>
            <a:ext cx="678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Азбука природы Архангельской              области</a:t>
            </a:r>
            <a:endParaRPr lang="ru-RU" sz="2800" dirty="0"/>
          </a:p>
        </p:txBody>
      </p:sp>
      <p:pic>
        <p:nvPicPr>
          <p:cNvPr id="4" name="Picture 2" descr="D:\Александр\МАМАН\алексашка\вид с Кузнечевского мос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139724"/>
            <a:ext cx="3087688" cy="2261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D:\111\arhangel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60000">
            <a:off x="519973" y="2031383"/>
            <a:ext cx="3201373" cy="217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8542" y="4380790"/>
            <a:ext cx="2427416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00000">
            <a:off x="4825718" y="1940914"/>
            <a:ext cx="2365897" cy="22515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6" descr="image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533400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086600" y="5992658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hlinkClick r:id="rId7" action="ppaction://hlinksldjump"/>
              </a:rPr>
              <a:t>Вред Экологии</a:t>
            </a:r>
            <a:endParaRPr lang="ru-RU" b="1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800" y="609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Пойми живой язык природы-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И скажешь ты: прекрасен мир!</a:t>
            </a:r>
            <a:endParaRPr lang="ru-RU" sz="2400" dirty="0"/>
          </a:p>
        </p:txBody>
      </p:sp>
      <p:pic>
        <p:nvPicPr>
          <p:cNvPr id="3" name="Рисунок 2" descr="617a2776f20d4e817afffbdbb257cffa_X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391400" cy="480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8229600" cy="58674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dirty="0" smtClean="0">
                <a:solidFill>
                  <a:srgbClr val="005400"/>
                </a:solidFill>
                <a:latin typeface="Times New Roman" pitchFamily="18" charset="0"/>
              </a:rPr>
              <a:t>             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dirty="0" smtClean="0">
                <a:solidFill>
                  <a:srgbClr val="005400"/>
                </a:solidFill>
                <a:latin typeface="Times New Roman" pitchFamily="18" charset="0"/>
              </a:rPr>
              <a:t>            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3124200"/>
            <a:ext cx="754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Расскажите об этом  своим друзьям, родным и близким!</a:t>
            </a:r>
          </a:p>
          <a:p>
            <a:pPr algn="ctr"/>
            <a:endParaRPr lang="ru-RU" sz="3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Возможно они об этом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не знают!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://blogs.gartner.com/jim_sinur/files/2009/09/windowslivewriterthesecretisoutthebusinessisbuildingproce-a70cmpj04424290000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4572000" cy="3274018"/>
          </a:xfrm>
          <a:prstGeom prst="ellipse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Объект 2"/>
          <p:cNvSpPr>
            <a:spLocks noGrp="1"/>
          </p:cNvSpPr>
          <p:nvPr>
            <p:ph idx="4294967295"/>
          </p:nvPr>
        </p:nvSpPr>
        <p:spPr>
          <a:xfrm>
            <a:off x="914400" y="2209800"/>
            <a:ext cx="8229600" cy="1828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5400" dirty="0" smtClean="0">
                <a:solidFill>
                  <a:srgbClr val="002060"/>
                </a:solidFill>
              </a:rPr>
              <a:t>Спасибо за внимание!</a:t>
            </a:r>
          </a:p>
        </p:txBody>
      </p:sp>
      <p:pic>
        <p:nvPicPr>
          <p:cNvPr id="3" name="Picture 5" descr="C:\Users\Администратор\Downloads\MC90044179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962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Администратор\Downloads\MC9004417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800600"/>
            <a:ext cx="17907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00" y="3581400"/>
            <a:ext cx="533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Я люблю тебя, большое время,</a:t>
            </a:r>
          </a:p>
          <a:p>
            <a:pPr algn="ctr"/>
            <a:r>
              <a:rPr lang="ru-RU" b="1" i="1" dirty="0"/>
              <a:t>Но прошу – прислушайся ко мне:</a:t>
            </a:r>
          </a:p>
          <a:p>
            <a:pPr algn="ctr"/>
            <a:r>
              <a:rPr lang="ru-RU" b="1" i="1" dirty="0"/>
              <a:t>Не убей последнего тайменя,</a:t>
            </a:r>
          </a:p>
          <a:p>
            <a:pPr algn="ctr"/>
            <a:r>
              <a:rPr lang="ru-RU" b="1" i="1" dirty="0"/>
              <a:t>Пусть гуляет в темной глубине.</a:t>
            </a:r>
          </a:p>
          <a:p>
            <a:pPr algn="ctr"/>
            <a:r>
              <a:rPr lang="ru-RU" b="1" i="1" dirty="0"/>
              <a:t>Не губи последнего болота,</a:t>
            </a:r>
          </a:p>
          <a:p>
            <a:pPr algn="ctr"/>
            <a:r>
              <a:rPr lang="ru-RU" b="1" i="1" dirty="0"/>
              <a:t>Загнанного волка пощади, </a:t>
            </a:r>
          </a:p>
          <a:p>
            <a:pPr algn="ctr"/>
            <a:r>
              <a:rPr lang="ru-RU" b="1" i="1" dirty="0"/>
              <a:t>Чтобы на Земле осталось что-то,</a:t>
            </a:r>
          </a:p>
          <a:p>
            <a:pPr algn="ctr"/>
            <a:r>
              <a:rPr lang="ru-RU" b="1" i="1" dirty="0"/>
              <a:t>От чего щемит в моей груди.</a:t>
            </a:r>
          </a:p>
          <a:p>
            <a:pPr algn="ctr"/>
            <a:r>
              <a:rPr lang="ru-RU" b="1" i="1" dirty="0"/>
              <a:t>                                    С</a:t>
            </a:r>
            <a:r>
              <a:rPr lang="ru-RU" b="1" i="1" dirty="0" smtClean="0"/>
              <a:t>. </a:t>
            </a:r>
            <a:r>
              <a:rPr lang="ru-RU" b="1" i="1" dirty="0" err="1" smtClean="0"/>
              <a:t>Куняев</a:t>
            </a:r>
            <a:endParaRPr lang="ru-RU" b="1" i="1" dirty="0"/>
          </a:p>
        </p:txBody>
      </p:sp>
      <p:pic>
        <p:nvPicPr>
          <p:cNvPr id="8" name="Picture 2" descr="C:\Documents and Settings\Admin\Мои документы\Мои рисунки\school200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417860" y="21814"/>
            <a:ext cx="2514600" cy="2554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33877cb017bcabe2938465c511aa389e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24400" y="532831"/>
            <a:ext cx="1285875" cy="1171575"/>
          </a:xfrm>
          <a:prstGeom prst="rect">
            <a:avLst/>
          </a:prstGeom>
        </p:spPr>
      </p:pic>
      <p:pic>
        <p:nvPicPr>
          <p:cNvPr id="10" name="Содержимое 6" descr="планета-в-миниатюр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5000" y="-1137"/>
            <a:ext cx="2590800" cy="2239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400" y="304800"/>
            <a:ext cx="6087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Причины загрязнения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5801" y="1323833"/>
            <a:ext cx="3899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533400">
              <a:buFont typeface="Wingdings" pitchFamily="2" charset="2"/>
              <a:buChar char="ü"/>
              <a:defRPr/>
            </a:pPr>
            <a:r>
              <a:rPr lang="ru-RU" b="1" dirty="0" smtClean="0"/>
              <a:t>Загрязнение воздуха</a:t>
            </a:r>
          </a:p>
          <a:p>
            <a:pPr marL="0" indent="533400">
              <a:buFont typeface="Wingdings" pitchFamily="2" charset="2"/>
              <a:buChar char="ü"/>
              <a:defRPr/>
            </a:pPr>
            <a:r>
              <a:rPr lang="ru-RU" b="1" dirty="0" smtClean="0"/>
              <a:t>Загрязнение воды</a:t>
            </a:r>
          </a:p>
          <a:p>
            <a:pPr marL="0" indent="533400">
              <a:buFont typeface="Wingdings" pitchFamily="2" charset="2"/>
              <a:buChar char="ü"/>
              <a:defRPr/>
            </a:pPr>
            <a:r>
              <a:rPr lang="ru-RU" b="1" dirty="0" smtClean="0"/>
              <a:t>Проблема хранения, переработки, утилизации и обезвреживания твердых производственных и бытовых отходов</a:t>
            </a:r>
          </a:p>
          <a:p>
            <a:pPr marL="0" indent="533400">
              <a:buFont typeface="Wingdings" pitchFamily="2" charset="2"/>
              <a:buChar char="ü"/>
              <a:defRPr/>
            </a:pPr>
            <a:r>
              <a:rPr lang="ru-RU" b="1" dirty="0" smtClean="0"/>
              <a:t>Проблема размещения и утилизации вторичного сырья и опасных отходов</a:t>
            </a:r>
            <a:r>
              <a:rPr lang="ru-RU" dirty="0" smtClean="0"/>
              <a:t>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199" y="1447800"/>
            <a:ext cx="3886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087" y="3640109"/>
            <a:ext cx="3770312" cy="28277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7" descr="эко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0083" y="4289524"/>
            <a:ext cx="2667000" cy="2187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67000" y="762000"/>
            <a:ext cx="3552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/>
              <a:t>Виды загрязнения</a:t>
            </a:r>
            <a:endParaRPr lang="ru-RU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374071"/>
            <a:ext cx="677227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э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18" y="149815"/>
            <a:ext cx="2786082" cy="1809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j0303385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57" y="4038600"/>
            <a:ext cx="2819400" cy="230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81986" y="762000"/>
            <a:ext cx="460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Загрязнение атмосферы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1447800"/>
            <a:ext cx="5638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just"/>
            <a:r>
              <a:rPr lang="ru-RU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Человек загрязняет атмосферу уже тысячелетиями, однако  последствия  употребления  огня,  которым он пользовался весь этот период, были незначительны. Приходилось мириться с  тем,  что  дым  мешал дыханию и  сажа ложилась черным покровом на потолке и стенах жилища.  Получаемое тепло было для  человека важнее,  чем чистый воздух и незаконченные стены пещеры.  Это начальное загрязнение воздуха не представляло проблемы,  или  люди  обитали тогда небольшими группами, занимая непомерно обширную нетронутую природную среду</a:t>
            </a:r>
            <a:r>
              <a:rPr lang="ru-RU" sz="1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600" b="1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8" descr="j0282885"/>
          <p:cNvPicPr>
            <a:picLocks noChangeAspect="1" noChangeArrowheads="1" noCrop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943600" y="1536510"/>
            <a:ext cx="2609850" cy="2299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6" descr="э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4513630"/>
            <a:ext cx="3429000" cy="1993422"/>
          </a:xfrm>
          <a:prstGeom prst="rect">
            <a:avLst/>
          </a:prstGeom>
          <a:noFill/>
        </p:spPr>
      </p:pic>
      <p:pic>
        <p:nvPicPr>
          <p:cNvPr id="7" name="Picture 27" descr="э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1445" y="4609867"/>
            <a:ext cx="2213382" cy="1897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4" descr="29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8727" y="4715291"/>
            <a:ext cx="2504256" cy="1686335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7200" y="685800"/>
            <a:ext cx="4247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ЗАГРЯЗНЕНИЕ ВОЗДУХА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86200" y="1981200"/>
            <a:ext cx="48006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65125" algn="just">
              <a:defRPr/>
            </a:pPr>
            <a:r>
              <a:rPr lang="ru-RU" b="1" dirty="0" smtClean="0"/>
              <a:t>Одним из основных источников загрязнения воздуха в городах области, выступает </a:t>
            </a:r>
            <a:r>
              <a:rPr lang="ru-RU" b="1" u="sng" dirty="0" smtClean="0"/>
              <a:t>автомобильный транспорт</a:t>
            </a:r>
            <a:r>
              <a:rPr lang="ru-RU" b="1" dirty="0" smtClean="0"/>
              <a:t>. Ситуация усугубляется еще и тем, что численность автопарка в последние десятилетия постоянно увеличивается.</a:t>
            </a:r>
          </a:p>
          <a:p>
            <a:pPr marL="0" indent="365125" algn="just">
              <a:defRPr/>
            </a:pPr>
            <a:r>
              <a:rPr lang="ru-RU" b="1" dirty="0" smtClean="0"/>
              <a:t>Также вклад в осложнение экологической обстановки вносят и </a:t>
            </a:r>
            <a:r>
              <a:rPr lang="ru-RU" b="1" u="sng" dirty="0" smtClean="0"/>
              <a:t>коммунальные предприятия</a:t>
            </a:r>
            <a:r>
              <a:rPr lang="ru-RU" b="1" dirty="0" smtClean="0"/>
              <a:t>, которые занимаются тепло- и водоснабжением</a:t>
            </a:r>
          </a:p>
          <a:p>
            <a:pPr marL="0" indent="365125" algn="just">
              <a:defRPr/>
            </a:pPr>
            <a:r>
              <a:rPr lang="ru-RU" dirty="0" smtClean="0"/>
              <a:t>Объемов </a:t>
            </a:r>
            <a:r>
              <a:rPr lang="ru-RU" b="1" u="sng" dirty="0" smtClean="0"/>
              <a:t>выбросов</a:t>
            </a:r>
            <a:r>
              <a:rPr lang="ru-RU" dirty="0" smtClean="0"/>
              <a:t> </a:t>
            </a:r>
            <a:r>
              <a:rPr lang="ru-RU" b="1" u="sng" dirty="0" smtClean="0"/>
              <a:t>вредных веществ</a:t>
            </a:r>
            <a:r>
              <a:rPr lang="ru-RU" dirty="0" smtClean="0"/>
              <a:t> в атмосферу.</a:t>
            </a:r>
          </a:p>
          <a:p>
            <a:pPr marL="0" indent="365125" algn="just">
              <a:defRPr/>
            </a:pPr>
            <a:r>
              <a:rPr lang="ru-RU" b="1" u="sng" dirty="0" smtClean="0"/>
              <a:t>Выбросы отходов </a:t>
            </a:r>
            <a:r>
              <a:rPr lang="ru-RU" dirty="0" smtClean="0"/>
              <a:t>крупных </a:t>
            </a:r>
            <a:r>
              <a:rPr lang="ru-RU" b="1" dirty="0" smtClean="0"/>
              <a:t>предприятий Архангельской области.</a:t>
            </a:r>
          </a:p>
          <a:p>
            <a:pPr>
              <a:defRPr/>
            </a:pPr>
            <a:endParaRPr lang="ru-RU" sz="16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2844799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эко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295" y="4310570"/>
            <a:ext cx="3639408" cy="2325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Администратор\Downloads\MC90044179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8348" y="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0" y="152400"/>
            <a:ext cx="579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Захламление лесов отходами </a:t>
            </a:r>
          </a:p>
        </p:txBody>
      </p:sp>
      <p:pic>
        <p:nvPicPr>
          <p:cNvPr id="40962" name="Picture 2" descr="&amp;Bcy;&amp;iecy;&amp;rcy;&amp;iecy;&amp;gcy;&amp;icy;&amp;tcy;&amp;iecy; &amp;lcy;&amp;iecy;&amp;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3048000"/>
            <a:ext cx="4038600" cy="3333095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191000" y="2819400"/>
            <a:ext cx="4572000" cy="1524000"/>
          </a:xfrm>
          <a:prstGeom prst="rect">
            <a:avLst/>
          </a:prstGeom>
        </p:spPr>
        <p:txBody>
          <a:bodyPr/>
          <a:lstStyle/>
          <a:p>
            <a:pPr marL="180000" lvl="0" eaLnBrk="0" hangingPunct="0">
              <a:spcBef>
                <a:spcPts val="0"/>
              </a:spcBef>
            </a:pP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Кроме того, отходы загрязняют лесные водоемы, почву и могут п</a:t>
            </a:r>
            <a:r>
              <a:rPr lang="ru-RU" dirty="0" smtClean="0"/>
              <a:t>ривести к временной утрате почвенного плодородия</a:t>
            </a: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3400" y="1295400"/>
            <a:ext cx="53340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eaLnBrk="0" hangingPunct="0">
              <a:spcBef>
                <a:spcPts val="600"/>
              </a:spcBef>
              <a:defRPr/>
            </a:pPr>
            <a:r>
              <a:rPr lang="ru-RU" b="1" kern="0" dirty="0" smtClean="0"/>
              <a:t>Во время гниения мусора в атмосферу выделяются ядовитые вещества, которые отравляют атмосферный воздух. </a:t>
            </a:r>
          </a:p>
          <a:p>
            <a:pPr marL="180000" lvl="0" eaLnBrk="0" hangingPunct="0">
              <a:spcBef>
                <a:spcPts val="600"/>
              </a:spcBef>
              <a:defRPr/>
            </a:pPr>
            <a:r>
              <a:rPr lang="ru-RU" b="1" kern="0" dirty="0" smtClean="0"/>
              <a:t>В результате заболевают люди, а растения </a:t>
            </a:r>
          </a:p>
          <a:p>
            <a:pPr marL="180000" lvl="0" eaLnBrk="0" hangingPunct="0">
              <a:spcBef>
                <a:spcPts val="0"/>
              </a:spcBef>
              <a:defRPr/>
            </a:pPr>
            <a:r>
              <a:rPr lang="ru-RU" b="1" kern="0" dirty="0" smtClean="0"/>
              <a:t>и животные могут погибнуть</a:t>
            </a:r>
            <a:r>
              <a:rPr lang="ru-RU" kern="0" dirty="0" smtClean="0"/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19600" y="4038600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Следует помнить, что замусоренные территории в лесу являются местом повышенной пожарной опасности! </a:t>
            </a:r>
            <a:r>
              <a:rPr lang="ru-RU" sz="1600" b="1" i="1" dirty="0" smtClean="0"/>
              <a:t>Например, в солнечную погоду осколки от стеклянных бутылок фокусируют солнечные лучи как лупа. </a:t>
            </a:r>
            <a:endParaRPr lang="ru-RU" sz="1600" b="1" i="1" dirty="0"/>
          </a:p>
        </p:txBody>
      </p:sp>
      <p:pic>
        <p:nvPicPr>
          <p:cNvPr id="40964" name="Picture 4" descr="http://valday.com/img/garbage_09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33400"/>
            <a:ext cx="3060700" cy="2295525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828800" y="5791200"/>
            <a:ext cx="579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Главная задача гостей леса - сохранить лес в чистоте и порядке! 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Администратор\Downloads\MC90044179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Администратор\Downloads\MC9004417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-152400"/>
            <a:ext cx="1790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94463" y="152399"/>
            <a:ext cx="6324600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Не оставляйте после себя в лесу мусор! </a:t>
            </a:r>
          </a:p>
          <a:p>
            <a:pPr>
              <a:spcBef>
                <a:spcPts val="600"/>
              </a:spcBef>
            </a:pPr>
            <a:r>
              <a:rPr lang="ru-RU" b="1" dirty="0" smtClean="0"/>
              <a:t>Остатки продуктов можно оставлять в лесу — лесные жители будут вам благодарны, а если их не окажется рядом, произойдет естественный процесс разложения.</a:t>
            </a:r>
          </a:p>
          <a:p>
            <a:pPr>
              <a:spcBef>
                <a:spcPts val="600"/>
              </a:spcBef>
            </a:pPr>
            <a:r>
              <a:rPr lang="ru-RU" b="1" dirty="0" smtClean="0"/>
              <a:t>Весь непищевой мусор, не поленитесь вывезти из леса до ближайшего контейнера. Помните, что оставив мусор сегодня, завтра можно не найти в лесу чистого места</a:t>
            </a:r>
            <a:r>
              <a:rPr lang="ru-RU" dirty="0" smtClean="0"/>
              <a:t>!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Не жгите на костре опасные отходы: </a:t>
            </a:r>
            <a:r>
              <a:rPr lang="ru-RU" dirty="0" smtClean="0"/>
              <a:t>(</a:t>
            </a:r>
            <a:r>
              <a:rPr lang="ru-RU" b="1" dirty="0" smtClean="0"/>
              <a:t>полиэтилен, резину, пластиковые бутылки и др.). </a:t>
            </a:r>
          </a:p>
          <a:p>
            <a:pPr>
              <a:spcBef>
                <a:spcPts val="600"/>
              </a:spcBef>
            </a:pPr>
            <a:r>
              <a:rPr lang="ru-RU" b="1" dirty="0" smtClean="0"/>
              <a:t>Вредные дымовые газы загрязняют атмосферный воздух и способны вызвать у человека серьезные заболевания</a:t>
            </a:r>
            <a:r>
              <a:rPr lang="ru-RU" dirty="0" smtClean="0"/>
              <a:t>.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Не бейте стеклянные бутылки!</a:t>
            </a:r>
          </a:p>
          <a:p>
            <a:pPr>
              <a:spcBef>
                <a:spcPts val="600"/>
              </a:spcBef>
            </a:pPr>
            <a:r>
              <a:rPr lang="ru-RU" b="1" dirty="0" smtClean="0"/>
              <a:t>Вы сами, другие люди, лесные животные могут пораниться, а жарким летом стекло фактически становится лупой и может стать причиной пожара</a:t>
            </a:r>
            <a:r>
              <a:rPr lang="ru-RU" dirty="0" smtClean="0"/>
              <a:t>..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8" name="Picture 4" descr="AG00630_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866" y="4608394"/>
            <a:ext cx="223202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</TotalTime>
  <Words>682</Words>
  <Application>Microsoft Office PowerPoint</Application>
  <PresentationFormat>Экран (4:3)</PresentationFormat>
  <Paragraphs>99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Оформление по умолчанию</vt:lpstr>
      <vt:lpstr>  Земля защиты просит у людей! Очистим планету от мусора.                                      Пахомова Татьяна Петровна,                                                     учитель биологии,                                                               классный руководитель                                                  9 «Б» класса                                           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Л.А. Ломтева</dc:creator>
  <cp:lastModifiedBy>бр</cp:lastModifiedBy>
  <cp:revision>146</cp:revision>
  <cp:lastPrinted>1601-01-01T00:00:00Z</cp:lastPrinted>
  <dcterms:created xsi:type="dcterms:W3CDTF">1601-01-01T00:00:00Z</dcterms:created>
  <dcterms:modified xsi:type="dcterms:W3CDTF">2015-12-27T20:16:42Z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