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4D1330A-CF6D-4350-BF55-B94624107E1F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3C7DB4-7A02-484F-AA81-AFBC7671D1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34400" cy="75895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Автор: Насырова О.Н.</a:t>
            </a:r>
            <a:br>
              <a:rPr lang="ru-RU" dirty="0" smtClean="0"/>
            </a:br>
            <a:r>
              <a:rPr lang="ru-RU" dirty="0" smtClean="0"/>
              <a:t>МБОУ «</a:t>
            </a:r>
            <a:r>
              <a:rPr lang="ru-RU" dirty="0" smtClean="0"/>
              <a:t>Школа </a:t>
            </a:r>
            <a:r>
              <a:rPr lang="ru-RU" dirty="0" smtClean="0"/>
              <a:t>№62»</a:t>
            </a:r>
            <a:endParaRPr lang="ru-RU" dirty="0"/>
          </a:p>
        </p:txBody>
      </p:sp>
      <p:pic>
        <p:nvPicPr>
          <p:cNvPr id="97282" name="Picture 2" descr="http://mypresentation.ru/documents/e0afe11de38bbd2317e5c7b5863087ab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534400" cy="2786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Форма организации действий, при которой в зависимости от выполнения или невыполнения некоторого условия совершается либо одна, либо другая последовательность действий, называется </a:t>
            </a:r>
            <a:r>
              <a:rPr lang="ru-RU" b="1" dirty="0" smtClean="0"/>
              <a:t>«ветвлением»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52"/>
            <a:ext cx="7748614" cy="107157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algn="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Алгоритмическая конструкция «Ветвление»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 smtClean="0"/>
              <a:t>«Чем пахнут ремёсла?»</a:t>
            </a:r>
            <a:endParaRPr lang="ru-RU" dirty="0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57158" y="1285860"/>
            <a:ext cx="55721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отрывок из стихотворения </a:t>
            </a:r>
            <a:endParaRPr lang="ru-RU" sz="20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Дж</a:t>
            </a:r>
            <a:r>
              <a:rPr lang="ru-RU" sz="2000" dirty="0"/>
              <a:t>. </a:t>
            </a:r>
            <a:r>
              <a:rPr lang="ru-RU" sz="2000" dirty="0" err="1"/>
              <a:t>Родари</a:t>
            </a:r>
            <a:r>
              <a:rPr lang="ru-RU" sz="2000" dirty="0"/>
              <a:t> </a:t>
            </a:r>
            <a:endParaRPr lang="ru-RU" sz="2000" dirty="0" smtClean="0"/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каждого дела запах особый: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булочной пахнет тестом и сдобой.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Мимо столярной идешь мастерской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Стружкою пахнет и свежей доской.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маляр скипидаром и краской.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Пахнет стекольщик оконной замазкой.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Куртка шофера пахнет бензином,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Блуза рабочего — маслом машинным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403" name="Picture 3" descr="http://www.libex.ru/dimg/4ed28.jpg"/>
          <p:cNvPicPr>
            <a:picLocks noChangeAspect="1" noChangeArrowheads="1"/>
          </p:cNvPicPr>
          <p:nvPr/>
        </p:nvPicPr>
        <p:blipFill>
          <a:blip r:embed="rId2"/>
          <a:srcRect l="2373" t="1781"/>
          <a:stretch>
            <a:fillRect/>
          </a:stretch>
        </p:blipFill>
        <p:spPr bwMode="auto">
          <a:xfrm>
            <a:off x="5769429" y="2143116"/>
            <a:ext cx="3098355" cy="415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квадратного уравнения</a:t>
            </a:r>
            <a:endParaRPr lang="ru-RU" dirty="0"/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4857752" y="1500174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ax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bx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14422"/>
            <a:ext cx="3786246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Модель задачи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143116"/>
            <a:ext cx="4572032" cy="758952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Формализация задачи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571744"/>
            <a:ext cx="1143008" cy="673558"/>
          </a:xfrm>
          <a:prstGeom prst="rect">
            <a:avLst/>
          </a:prstGeom>
          <a:noFill/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3357562"/>
            <a:ext cx="857256" cy="725371"/>
          </a:xfrm>
          <a:prstGeom prst="rect">
            <a:avLst/>
          </a:prstGeom>
          <a:noFill/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4286256"/>
            <a:ext cx="847731" cy="794748"/>
          </a:xfrm>
          <a:prstGeom prst="rect">
            <a:avLst/>
          </a:prstGeom>
          <a:noFill/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4857752" y="2214554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D:=b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-4*a*c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&gt;0, то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81" name="Rectangle 13"/>
          <p:cNvSpPr>
            <a:spLocks noChangeArrowheads="1"/>
          </p:cNvSpPr>
          <p:nvPr/>
        </p:nvSpPr>
        <p:spPr bwMode="auto">
          <a:xfrm>
            <a:off x="6858016" y="3000372"/>
            <a:ext cx="1285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sz="28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:=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83" name="Rectangle 15"/>
          <p:cNvSpPr>
            <a:spLocks noChangeArrowheads="1"/>
          </p:cNvSpPr>
          <p:nvPr/>
        </p:nvSpPr>
        <p:spPr bwMode="auto">
          <a:xfrm>
            <a:off x="5066345" y="5572140"/>
            <a:ext cx="4077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&lt;0, то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корней нет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00628" y="4357694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если </a:t>
            </a:r>
            <a:r>
              <a:rPr lang="en-US" sz="2800" dirty="0"/>
              <a:t>D</a:t>
            </a:r>
            <a:r>
              <a:rPr lang="ru-RU" sz="2800" dirty="0" smtClean="0"/>
              <a:t>=0, то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86644" y="4357694"/>
            <a:ext cx="694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x</a:t>
            </a:r>
            <a:r>
              <a:rPr lang="ru-RU" sz="2800" i="1" dirty="0"/>
              <a:t>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квадратного уравнения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571612"/>
            <a:ext cx="4572032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Алгоритмизация задачи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46669" t="10742" r="31918" b="11133"/>
          <a:stretch>
            <a:fillRect/>
          </a:stretch>
        </p:blipFill>
        <p:spPr bwMode="auto">
          <a:xfrm>
            <a:off x="4929190" y="1142984"/>
            <a:ext cx="342902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l="46497" t="10337" r="29977" b="9553"/>
          <a:stretch>
            <a:fillRect/>
          </a:stretch>
        </p:blipFill>
        <p:spPr bwMode="auto">
          <a:xfrm>
            <a:off x="4929190" y="1214422"/>
            <a:ext cx="365761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Привести примеры литературных произведений, в которых встречаются алгоритмические конструкции «ветвление</a:t>
            </a:r>
            <a:r>
              <a:rPr lang="ru-RU" sz="2800" dirty="0" smtClean="0"/>
              <a:t>».</a:t>
            </a:r>
          </a:p>
          <a:p>
            <a:endParaRPr lang="ru-RU" sz="2800" dirty="0"/>
          </a:p>
          <a:p>
            <a:r>
              <a:rPr lang="ru-RU" sz="2800" dirty="0" smtClean="0"/>
              <a:t>Записать </a:t>
            </a:r>
            <a:r>
              <a:rPr lang="ru-RU" sz="2800" dirty="0"/>
              <a:t>их с помощью блок-схем.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34400" cy="758952"/>
          </a:xfrm>
        </p:spPr>
        <p:txBody>
          <a:bodyPr/>
          <a:lstStyle/>
          <a:p>
            <a:r>
              <a:rPr lang="ru-RU" dirty="0" smtClean="0"/>
              <a:t>Выставление отметок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3517" t="16537" r="48576" b="11007"/>
          <a:stretch>
            <a:fillRect/>
          </a:stretch>
        </p:blipFill>
        <p:spPr bwMode="auto">
          <a:xfrm>
            <a:off x="2000232" y="1000108"/>
            <a:ext cx="50720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2928934"/>
            <a:ext cx="7772400" cy="107157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урок!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71472" y="428604"/>
            <a:ext cx="5643570" cy="11160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i="1" dirty="0" smtClean="0"/>
              <a:t>Идет налево – песнь заводит,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Направо – сказку говорит...»</a:t>
            </a:r>
            <a:endParaRPr lang="ru-RU" dirty="0"/>
          </a:p>
        </p:txBody>
      </p:sp>
      <p:pic>
        <p:nvPicPr>
          <p:cNvPr id="101378" name="Picture 2" descr="http://img.searchmasterclass.net/uploads/posts/2013-06-15/image_3347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857364"/>
            <a:ext cx="6660943" cy="445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357166"/>
            <a:ext cx="8072494" cy="53578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«Кабы я была царица,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Говорит одна девица,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То на весь крещеный мир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Приготовила б я пир».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«Кабы я была царица,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Говорит ее сестрица,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То на весь бы мир одна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Наткала б я полотна».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«Кабы я была царица,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Третья молвила сестрица,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- Я б для батюшки-царя Родила богатыря»</a:t>
            </a:r>
            <a:endParaRPr lang="ru-RU" dirty="0"/>
          </a:p>
        </p:txBody>
      </p:sp>
      <p:pic>
        <p:nvPicPr>
          <p:cNvPr id="100354" name="Picture 2" descr="http://project68.narod.ru/Integ/2/push/Pictures/inf2.jpg"/>
          <p:cNvPicPr>
            <a:picLocks noChangeAspect="1" noChangeArrowheads="1"/>
          </p:cNvPicPr>
          <p:nvPr/>
        </p:nvPicPr>
        <p:blipFill>
          <a:blip r:embed="rId2"/>
          <a:srcRect r="5278" b="10000"/>
          <a:stretch>
            <a:fillRect/>
          </a:stretch>
        </p:blipFill>
        <p:spPr bwMode="auto">
          <a:xfrm>
            <a:off x="4357686" y="1857364"/>
            <a:ext cx="428628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mypresentation.ru/documents/e0afe11de38bbd2317e5c7b5863087ab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000372"/>
            <a:ext cx="4286280" cy="321471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урока: Алгоритмическая конструкция «Ветвление»</a:t>
            </a:r>
            <a:endParaRPr lang="ru-RU" dirty="0"/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57158" y="2714620"/>
            <a:ext cx="4929222" cy="2571768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Цель урока: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Знакомство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алгоритмической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конструкцией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«ветвление»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урока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159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73"/>
                <a:gridCol w="1417373"/>
                <a:gridCol w="1417373"/>
                <a:gridCol w="1417373"/>
                <a:gridCol w="1417373"/>
                <a:gridCol w="1417373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Определение темы и цели урока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Актуализация понятий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Диктант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Чем пахнут ремёсла?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Решение квадратного уравнения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Оценка учителя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728" y="3214686"/>
            <a:ext cx="6572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выставляются </a:t>
            </a:r>
            <a:r>
              <a:rPr lang="ru-RU" dirty="0"/>
              <a:t>баллы от 0 до 5, оценивая свою работу на каждом этапе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Диктант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643050"/>
            <a:ext cx="3127240" cy="15001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Вариант 1</a:t>
            </a:r>
          </a:p>
          <a:p>
            <a:pPr>
              <a:buNone/>
            </a:pPr>
            <a:r>
              <a:rPr lang="en-US" sz="3600" dirty="0" smtClean="0"/>
              <a:t>a:=2</a:t>
            </a:r>
            <a:endParaRPr lang="ru-RU" sz="3600" dirty="0" smtClean="0"/>
          </a:p>
          <a:p>
            <a:pPr>
              <a:buNone/>
            </a:pPr>
            <a:r>
              <a:rPr lang="en-US" sz="3600" dirty="0" smtClean="0"/>
              <a:t>b:=a+4</a:t>
            </a:r>
            <a:endParaRPr lang="ru-RU" sz="3600" dirty="0" smtClean="0"/>
          </a:p>
          <a:p>
            <a:pPr>
              <a:buNone/>
            </a:pPr>
            <a:r>
              <a:rPr lang="en-US" sz="3600" dirty="0" smtClean="0"/>
              <a:t>b:=1-b</a:t>
            </a:r>
            <a:endParaRPr lang="ru-RU" sz="3600" dirty="0" smtClean="0"/>
          </a:p>
          <a:p>
            <a:pPr>
              <a:buNone/>
            </a:pPr>
            <a:r>
              <a:rPr lang="en-US" sz="3600" dirty="0" smtClean="0"/>
              <a:t>c:=-b+3*a</a:t>
            </a:r>
            <a:endParaRPr lang="ru-RU" sz="36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57818" y="1857340"/>
            <a:ext cx="3127240" cy="50006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 2</a:t>
            </a:r>
          </a:p>
          <a:p>
            <a:r>
              <a:rPr lang="en-US" sz="3600" dirty="0"/>
              <a:t>a:=5</a:t>
            </a:r>
            <a:endParaRPr lang="ru-RU" sz="3600" dirty="0"/>
          </a:p>
          <a:p>
            <a:r>
              <a:rPr lang="en-US" sz="3600" dirty="0"/>
              <a:t>b:=a+6</a:t>
            </a:r>
            <a:endParaRPr lang="ru-RU" sz="3600" dirty="0"/>
          </a:p>
          <a:p>
            <a:r>
              <a:rPr lang="en-US" sz="3600" dirty="0"/>
              <a:t>b:=-a</a:t>
            </a:r>
            <a:endParaRPr lang="ru-RU" sz="3600" dirty="0"/>
          </a:p>
          <a:p>
            <a:r>
              <a:rPr lang="en-US" sz="3600" dirty="0"/>
              <a:t>c:=-a-2*b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Иван царевич и серый волк, Алеша попович</a:t>
            </a:r>
            <a:endParaRPr lang="ru-RU" dirty="0"/>
          </a:p>
        </p:txBody>
      </p:sp>
      <p:pic>
        <p:nvPicPr>
          <p:cNvPr id="1026" name="Picture 2" descr="http://video-kosmos.ru/upload/video/thumbs/medium/6/3/9/63999c3810c8d859a84abef4a3c0a1f9.jpg"/>
          <p:cNvPicPr>
            <a:picLocks noChangeAspect="1" noChangeArrowheads="1"/>
          </p:cNvPicPr>
          <p:nvPr/>
        </p:nvPicPr>
        <p:blipFill>
          <a:blip r:embed="rId2"/>
          <a:srcRect l="14423" t="2564" b="5128"/>
          <a:stretch>
            <a:fillRect/>
          </a:stretch>
        </p:blipFill>
        <p:spPr bwMode="auto">
          <a:xfrm>
            <a:off x="357158" y="1000108"/>
            <a:ext cx="4238654" cy="25717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307181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Царевна лягушка</a:t>
            </a:r>
            <a:endParaRPr lang="ru-RU" dirty="0"/>
          </a:p>
        </p:txBody>
      </p:sp>
      <p:pic>
        <p:nvPicPr>
          <p:cNvPr id="1030" name="Picture 6" descr="http://fs01.androidpit.info/a/d0/1f/the-frog-princess-a-fairy-tale-d01fac-h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303672" cy="2654317"/>
          </a:xfrm>
          <a:prstGeom prst="rect">
            <a:avLst/>
          </a:prstGeom>
          <a:noFill/>
        </p:spPr>
      </p:pic>
      <p:pic>
        <p:nvPicPr>
          <p:cNvPr id="1032" name="Picture 8" descr="http://rushkolnik.ru/tw_files2/urls_3/975/d-974948/img30.jpg"/>
          <p:cNvPicPr>
            <a:picLocks noChangeAspect="1" noChangeArrowheads="1"/>
          </p:cNvPicPr>
          <p:nvPr/>
        </p:nvPicPr>
        <p:blipFill>
          <a:blip r:embed="rId4"/>
          <a:srcRect b="8737"/>
          <a:stretch>
            <a:fillRect/>
          </a:stretch>
        </p:blipFill>
        <p:spPr bwMode="auto">
          <a:xfrm>
            <a:off x="3571868" y="3500438"/>
            <a:ext cx="4487863" cy="29289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14546" y="4714884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Колобок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ЕСЛИ &lt;условие&gt;, ТО &lt;действие 1&gt; ИНАЧЕ &lt;действие 2&gt;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1472" y="1428736"/>
            <a:ext cx="8177242" cy="1357322"/>
          </a:xfrm>
          <a:prstGeom prst="rect">
            <a:avLst/>
          </a:prstGeom>
        </p:spPr>
        <p:txBody>
          <a:bodyPr vert="horz" anchor="b">
            <a:normAutofit fontScale="67500" lnSpcReduction="20000"/>
          </a:bodyPr>
          <a:lstStyle/>
          <a:p>
            <a:r>
              <a:rPr lang="ru-RU" sz="3200" i="1" dirty="0"/>
              <a:t>Например: </a:t>
            </a:r>
            <a:endParaRPr lang="ru-RU" sz="3200" i="1" dirty="0" smtClean="0"/>
          </a:p>
          <a:p>
            <a:endParaRPr lang="ru-RU" sz="3200" dirty="0"/>
          </a:p>
          <a:p>
            <a:r>
              <a:rPr lang="ru-RU" sz="3200" b="1" i="1" dirty="0"/>
              <a:t>ЕСЛИ</a:t>
            </a:r>
            <a:r>
              <a:rPr lang="ru-RU" sz="3200" i="1" dirty="0"/>
              <a:t> &lt;выполню уроки&gt;, </a:t>
            </a:r>
            <a:r>
              <a:rPr lang="ru-RU" sz="3200" b="1" i="1" dirty="0"/>
              <a:t>ТО</a:t>
            </a:r>
            <a:r>
              <a:rPr lang="ru-RU" sz="3200" i="1" dirty="0"/>
              <a:t> &lt;пойду гулять на улицу&gt;,</a:t>
            </a:r>
            <a:endParaRPr lang="ru-RU" sz="3200" dirty="0"/>
          </a:p>
          <a:p>
            <a:r>
              <a:rPr lang="ru-RU" sz="3200" b="1" i="1" dirty="0"/>
              <a:t>                                                 </a:t>
            </a:r>
            <a:r>
              <a:rPr lang="ru-RU" sz="3200" b="1" i="1" dirty="0" smtClean="0"/>
              <a:t>ИНАЧЕ </a:t>
            </a:r>
            <a:r>
              <a:rPr lang="ru-RU" sz="3200" i="1" dirty="0"/>
              <a:t>&lt;останусь дома&gt;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28307" t="44445" r="23301" b="28917"/>
          <a:stretch>
            <a:fillRect/>
          </a:stretch>
        </p:blipFill>
        <p:spPr bwMode="auto">
          <a:xfrm>
            <a:off x="571472" y="3071810"/>
            <a:ext cx="8001056" cy="30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&lt;условие&gt;, ТО &lt;действие 1&gt;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1472" y="1428736"/>
            <a:ext cx="8001056" cy="135732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r>
              <a:rPr lang="ru-RU" sz="3200" i="1" dirty="0"/>
              <a:t>Например: </a:t>
            </a:r>
            <a:endParaRPr lang="ru-RU" sz="3200" i="1" dirty="0" smtClean="0"/>
          </a:p>
          <a:p>
            <a:endParaRPr lang="ru-RU" sz="3200" dirty="0"/>
          </a:p>
          <a:p>
            <a:r>
              <a:rPr lang="ru-RU" sz="2000" b="1" i="1" dirty="0" smtClean="0"/>
              <a:t>                      ЕСЛИ</a:t>
            </a:r>
            <a:r>
              <a:rPr lang="ru-RU" sz="2000" i="1" dirty="0" smtClean="0"/>
              <a:t> </a:t>
            </a:r>
            <a:r>
              <a:rPr lang="ru-RU" sz="2000" i="1" dirty="0"/>
              <a:t>&lt;хочешь быть здоров&gt;, </a:t>
            </a:r>
            <a:r>
              <a:rPr lang="ru-RU" sz="2000" b="1" i="1" dirty="0"/>
              <a:t>ТО</a:t>
            </a:r>
            <a:r>
              <a:rPr lang="ru-RU" sz="2000" i="1" dirty="0"/>
              <a:t> &lt;закаляйся&gt;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l="30466" t="37037" r="34099" b="39601"/>
          <a:stretch>
            <a:fillRect/>
          </a:stretch>
        </p:blipFill>
        <p:spPr bwMode="auto">
          <a:xfrm>
            <a:off x="285720" y="3000372"/>
            <a:ext cx="8001056" cy="307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391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Автор: Насырова О.Н. МБОУ «Школа №62»</vt:lpstr>
      <vt:lpstr>Слайд 2</vt:lpstr>
      <vt:lpstr>Слайд 3</vt:lpstr>
      <vt:lpstr>Тема урока: Алгоритмическая конструкция «Ветвление»</vt:lpstr>
      <vt:lpstr>Карта урока</vt:lpstr>
      <vt:lpstr>Диктант </vt:lpstr>
      <vt:lpstr>Слайд 7</vt:lpstr>
      <vt:lpstr>ЕСЛИ &lt;условие&gt;, ТО &lt;действие 1&gt; ИНАЧЕ &lt;действие 2&gt;</vt:lpstr>
      <vt:lpstr>ЕСЛИ &lt;условие&gt;, ТО &lt;действие 1&gt;</vt:lpstr>
      <vt:lpstr>Форма организации действий, при которой в зависимости от выполнения или невыполнения некоторого условия совершается либо одна, либо другая последовательность действий, называется «ветвлением»</vt:lpstr>
      <vt:lpstr>«Чем пахнут ремёсла?»</vt:lpstr>
      <vt:lpstr>Решение квадратного уравнения</vt:lpstr>
      <vt:lpstr>Решение квадратного уравнения</vt:lpstr>
      <vt:lpstr>Домашнее задание</vt:lpstr>
      <vt:lpstr>Выставление отметок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38</cp:revision>
  <dcterms:created xsi:type="dcterms:W3CDTF">2016-01-12T15:12:51Z</dcterms:created>
  <dcterms:modified xsi:type="dcterms:W3CDTF">2016-01-13T15:23:36Z</dcterms:modified>
</cp:coreProperties>
</file>