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2" r:id="rId2"/>
    <p:sldId id="283" r:id="rId3"/>
    <p:sldId id="320" r:id="rId4"/>
    <p:sldId id="284" r:id="rId5"/>
    <p:sldId id="304" r:id="rId6"/>
    <p:sldId id="265" r:id="rId7"/>
    <p:sldId id="259" r:id="rId8"/>
    <p:sldId id="308" r:id="rId9"/>
    <p:sldId id="256" r:id="rId10"/>
    <p:sldId id="309" r:id="rId11"/>
    <p:sldId id="273" r:id="rId12"/>
    <p:sldId id="314" r:id="rId13"/>
    <p:sldId id="305" r:id="rId14"/>
    <p:sldId id="266" r:id="rId15"/>
    <p:sldId id="307" r:id="rId16"/>
    <p:sldId id="278" r:id="rId17"/>
    <p:sldId id="285" r:id="rId18"/>
    <p:sldId id="287" r:id="rId19"/>
    <p:sldId id="311" r:id="rId20"/>
    <p:sldId id="286" r:id="rId21"/>
    <p:sldId id="289" r:id="rId22"/>
    <p:sldId id="288" r:id="rId23"/>
    <p:sldId id="291" r:id="rId24"/>
    <p:sldId id="290" r:id="rId25"/>
    <p:sldId id="319" r:id="rId26"/>
    <p:sldId id="296" r:id="rId27"/>
    <p:sldId id="321" r:id="rId28"/>
    <p:sldId id="312" r:id="rId29"/>
    <p:sldId id="313" r:id="rId30"/>
    <p:sldId id="322" r:id="rId31"/>
    <p:sldId id="300" r:id="rId32"/>
    <p:sldId id="264" r:id="rId33"/>
    <p:sldId id="323" r:id="rId34"/>
    <p:sldId id="275" r:id="rId35"/>
    <p:sldId id="276" r:id="rId36"/>
    <p:sldId id="316" r:id="rId37"/>
    <p:sldId id="317" r:id="rId38"/>
    <p:sldId id="318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02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77A8B-F67C-41E7-9FE8-8C6F51AFA1DF}" type="datetimeFigureOut">
              <a:rPr lang="ru-RU" smtClean="0"/>
              <a:pPr/>
              <a:t>11.05.2015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16DA202-51FD-400A-A69F-90FED2966D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77A8B-F67C-41E7-9FE8-8C6F51AFA1DF}" type="datetimeFigureOut">
              <a:rPr lang="ru-RU" smtClean="0"/>
              <a:pPr/>
              <a:t>11.05.2015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DA202-51FD-400A-A69F-90FED2966D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77A8B-F67C-41E7-9FE8-8C6F51AFA1DF}" type="datetimeFigureOut">
              <a:rPr lang="ru-RU" smtClean="0"/>
              <a:pPr/>
              <a:t>11.05.2015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DA202-51FD-400A-A69F-90FED2966D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77A8B-F67C-41E7-9FE8-8C6F51AFA1DF}" type="datetimeFigureOut">
              <a:rPr lang="ru-RU" smtClean="0"/>
              <a:pPr/>
              <a:t>11.05.2015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816DA202-51FD-400A-A69F-90FED2966D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77A8B-F67C-41E7-9FE8-8C6F51AFA1DF}" type="datetimeFigureOut">
              <a:rPr lang="ru-RU" smtClean="0"/>
              <a:pPr/>
              <a:t>11.05.2015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DA202-51FD-400A-A69F-90FED2966D8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77A8B-F67C-41E7-9FE8-8C6F51AFA1DF}" type="datetimeFigureOut">
              <a:rPr lang="ru-RU" smtClean="0"/>
              <a:pPr/>
              <a:t>11.05.2015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DA202-51FD-400A-A69F-90FED2966D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77A8B-F67C-41E7-9FE8-8C6F51AFA1DF}" type="datetimeFigureOut">
              <a:rPr lang="ru-RU" smtClean="0"/>
              <a:pPr/>
              <a:t>11.05.2015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816DA202-51FD-400A-A69F-90FED2966D8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77A8B-F67C-41E7-9FE8-8C6F51AFA1DF}" type="datetimeFigureOut">
              <a:rPr lang="ru-RU" smtClean="0"/>
              <a:pPr/>
              <a:t>11.05.2015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DA202-51FD-400A-A69F-90FED2966D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77A8B-F67C-41E7-9FE8-8C6F51AFA1DF}" type="datetimeFigureOut">
              <a:rPr lang="ru-RU" smtClean="0"/>
              <a:pPr/>
              <a:t>11.05.2015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DA202-51FD-400A-A69F-90FED2966D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77A8B-F67C-41E7-9FE8-8C6F51AFA1DF}" type="datetimeFigureOut">
              <a:rPr lang="ru-RU" smtClean="0"/>
              <a:pPr/>
              <a:t>11.05.2015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DA202-51FD-400A-A69F-90FED2966D8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677A8B-F67C-41E7-9FE8-8C6F51AFA1DF}" type="datetimeFigureOut">
              <a:rPr lang="ru-RU" smtClean="0"/>
              <a:pPr/>
              <a:t>11.05.2015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6DA202-51FD-400A-A69F-90FED2966D8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F677A8B-F67C-41E7-9FE8-8C6F51AFA1DF}" type="datetimeFigureOut">
              <a:rPr lang="ru-RU" smtClean="0"/>
              <a:pPr/>
              <a:t>11.05.2015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816DA202-51FD-400A-A69F-90FED2966D8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17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686800" cy="841248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400" b="1" cap="none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Вечный город и его жители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82958"/>
            <a:ext cx="5753100" cy="4314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404788"/>
            <a:ext cx="3942457" cy="2317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08" y="214290"/>
            <a:ext cx="4429156" cy="62252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076325"/>
            <a:ext cx="6667500" cy="470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1755775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16684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0" y="1190625"/>
            <a:ext cx="6667500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1755775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3550618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66" y="928670"/>
            <a:ext cx="6241264" cy="4857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5050" y="704850"/>
            <a:ext cx="4533900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1755775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87910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506" y="1214422"/>
            <a:ext cx="6665074" cy="4500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340768"/>
            <a:ext cx="6333728" cy="42245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1755775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49049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915816" y="0"/>
            <a:ext cx="3672408" cy="267765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latin typeface="Calibri" pitchFamily="34" charset="0"/>
              </a:rPr>
              <a:t>Триумфальная  арка</a:t>
            </a:r>
          </a:p>
          <a:p>
            <a:pPr algn="ctr"/>
            <a:r>
              <a:rPr lang="ru-RU" sz="2400" b="1" i="1" dirty="0" smtClean="0">
                <a:latin typeface="Calibri" pitchFamily="34" charset="0"/>
              </a:rPr>
              <a:t>Пантеон</a:t>
            </a:r>
          </a:p>
          <a:p>
            <a:pPr algn="ctr"/>
            <a:r>
              <a:rPr lang="ru-RU" sz="2400" b="1" i="1" dirty="0" smtClean="0">
                <a:latin typeface="Calibri" pitchFamily="34" charset="0"/>
              </a:rPr>
              <a:t>Колизей</a:t>
            </a:r>
          </a:p>
          <a:p>
            <a:pPr algn="ctr"/>
            <a:r>
              <a:rPr lang="ru-RU" sz="2400" b="1" i="1" dirty="0" smtClean="0">
                <a:latin typeface="Calibri" pitchFamily="34" charset="0"/>
              </a:rPr>
              <a:t>Колонна  Траяна</a:t>
            </a:r>
          </a:p>
          <a:p>
            <a:pPr algn="ctr"/>
            <a:r>
              <a:rPr lang="ru-RU" sz="2400" b="1" i="1" dirty="0" smtClean="0">
                <a:latin typeface="Calibri" pitchFamily="34" charset="0"/>
              </a:rPr>
              <a:t>Большой цирк</a:t>
            </a:r>
          </a:p>
          <a:p>
            <a:pPr algn="ctr"/>
            <a:r>
              <a:rPr lang="ru-RU" sz="2400" b="1" i="1" dirty="0" smtClean="0">
                <a:latin typeface="Calibri" pitchFamily="34" charset="0"/>
              </a:rPr>
              <a:t>Статуя Марка </a:t>
            </a:r>
            <a:r>
              <a:rPr lang="ru-RU" sz="2400" b="1" i="1" dirty="0" err="1" smtClean="0">
                <a:latin typeface="Calibri" pitchFamily="34" charset="0"/>
              </a:rPr>
              <a:t>Аврелия</a:t>
            </a:r>
            <a:r>
              <a:rPr lang="ru-RU" sz="2400" b="1" i="1" dirty="0" smtClean="0">
                <a:latin typeface="Calibri" pitchFamily="34" charset="0"/>
              </a:rPr>
              <a:t> </a:t>
            </a:r>
          </a:p>
          <a:p>
            <a:pPr algn="ctr"/>
            <a:r>
              <a:rPr lang="ru-RU" sz="2400" b="1" i="1" dirty="0" smtClean="0">
                <a:latin typeface="Calibri" pitchFamily="34" charset="0"/>
              </a:rPr>
              <a:t>Акведук </a:t>
            </a:r>
            <a:endParaRPr lang="ru-RU" sz="2400" b="1" i="1" dirty="0">
              <a:latin typeface="Calibri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57616" cy="229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57430"/>
            <a:ext cx="3071802" cy="2167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992" y="3357562"/>
            <a:ext cx="2482471" cy="3309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399" y="1714488"/>
            <a:ext cx="2750601" cy="3305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832" y="5062345"/>
            <a:ext cx="2692168" cy="1795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63" y="4554520"/>
            <a:ext cx="30480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5158" y="50589"/>
            <a:ext cx="2768842" cy="1860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70" y="1857364"/>
            <a:ext cx="6667500" cy="470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85852" y="214290"/>
            <a:ext cx="6663427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Пантеон – «храм всех богов»</a:t>
            </a:r>
            <a:endParaRPr lang="ru-RU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472" y="1714488"/>
            <a:ext cx="4402673" cy="4452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78922" y="1016626"/>
            <a:ext cx="5559407" cy="46166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latin typeface="Calibri" pitchFamily="34" charset="0"/>
              </a:rPr>
              <a:t>Купол</a:t>
            </a:r>
            <a:r>
              <a:rPr lang="ru-RU" sz="2400" b="1" dirty="0" smtClean="0">
                <a:latin typeface="Calibri" pitchFamily="34" charset="0"/>
              </a:rPr>
              <a:t> - это </a:t>
            </a:r>
            <a:r>
              <a:rPr lang="ru-RU" sz="2400" b="1" dirty="0">
                <a:latin typeface="Calibri" pitchFamily="34" charset="0"/>
              </a:rPr>
              <a:t>крыша в форме </a:t>
            </a:r>
            <a:r>
              <a:rPr lang="ru-RU" sz="2400" b="1" dirty="0" smtClean="0">
                <a:latin typeface="Calibri" pitchFamily="34" charset="0"/>
              </a:rPr>
              <a:t>полушария. </a:t>
            </a:r>
            <a:endParaRPr lang="ru-RU" sz="2400" b="1" dirty="0">
              <a:latin typeface="Calibri" pitchFamily="34" charset="0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1187624" y="1478291"/>
            <a:ext cx="648072" cy="79858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1668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843808" y="206231"/>
            <a:ext cx="3840282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«Око Пантеона»</a:t>
            </a:r>
            <a:endParaRPr lang="ru-RU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04" y="1142984"/>
            <a:ext cx="6096000" cy="5438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1668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686800" cy="841248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cap="none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Цели урока</a:t>
            </a:r>
            <a:endParaRPr lang="ru-RU" b="1" cap="none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85786" y="1857364"/>
            <a:ext cx="778674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Calibri" pitchFamily="34" charset="0"/>
              </a:rPr>
              <a:t>* Узнать об  </a:t>
            </a:r>
            <a:r>
              <a:rPr lang="ru-RU" sz="2800" b="1" dirty="0">
                <a:latin typeface="Calibri" pitchFamily="34" charset="0"/>
              </a:rPr>
              <a:t>облике Древнего </a:t>
            </a:r>
            <a:r>
              <a:rPr lang="ru-RU" sz="2800" b="1" dirty="0" smtClean="0">
                <a:latin typeface="Calibri" pitchFamily="34" charset="0"/>
              </a:rPr>
              <a:t>Рима, </a:t>
            </a:r>
          </a:p>
          <a:p>
            <a:r>
              <a:rPr lang="ru-RU" sz="2800" b="1" dirty="0" smtClean="0">
                <a:latin typeface="Calibri" pitchFamily="34" charset="0"/>
              </a:rPr>
              <a:t> о римских памятниках культуры, вошедших в мировую историю.</a:t>
            </a:r>
          </a:p>
          <a:p>
            <a:r>
              <a:rPr lang="ru-RU" sz="2800" b="1" dirty="0" smtClean="0">
                <a:latin typeface="Calibri" pitchFamily="34" charset="0"/>
              </a:rPr>
              <a:t>* Познакомиться с  образом </a:t>
            </a:r>
            <a:r>
              <a:rPr lang="ru-RU" sz="2800" b="1" dirty="0">
                <a:latin typeface="Calibri" pitchFamily="34" charset="0"/>
              </a:rPr>
              <a:t>жизни различных слоев </a:t>
            </a:r>
            <a:r>
              <a:rPr lang="ru-RU" sz="2800" b="1" dirty="0" smtClean="0">
                <a:latin typeface="Calibri" pitchFamily="34" charset="0"/>
              </a:rPr>
              <a:t>римлян:  их жилищами, развлечениями.</a:t>
            </a:r>
            <a:endParaRPr lang="ru-RU" sz="28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00430" y="142852"/>
            <a:ext cx="2351926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4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Колизей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12293"/>
            <a:ext cx="6096000" cy="457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6858" y="3501008"/>
            <a:ext cx="4190987" cy="3143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976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28926" y="357166"/>
            <a:ext cx="3429978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Большой цирк</a:t>
            </a:r>
            <a:endParaRPr lang="ru-RU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0461" y="1484784"/>
            <a:ext cx="6946908" cy="46682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4169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8" y="1714487"/>
            <a:ext cx="3643338" cy="4857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14282" y="214290"/>
            <a:ext cx="4633256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Триумфальная арка</a:t>
            </a:r>
            <a:endParaRPr lang="ru-RU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7" y="1000108"/>
            <a:ext cx="4286279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857752" y="857232"/>
            <a:ext cx="4071934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Колонна Траяна </a:t>
            </a:r>
            <a:endParaRPr lang="ru-RU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55356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984" y="1000108"/>
            <a:ext cx="4533900" cy="5448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14348" y="214290"/>
            <a:ext cx="803739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Статуя императора Марка </a:t>
            </a:r>
            <a:r>
              <a:rPr lang="ru-RU" sz="4000" b="1" dirty="0" err="1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Аврелия</a:t>
            </a:r>
            <a:endParaRPr lang="ru-RU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791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28" y="1428736"/>
            <a:ext cx="6333728" cy="42245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71868" y="285728"/>
            <a:ext cx="2040623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Акведук</a:t>
            </a:r>
            <a:endParaRPr lang="ru-RU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904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429652" cy="6828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214282" y="116632"/>
            <a:ext cx="4500594" cy="64807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Calibri" pitchFamily="34" charset="0"/>
              </a:rPr>
              <a:t>Сходи в Колизей, чтобы… </a:t>
            </a:r>
          </a:p>
          <a:p>
            <a:pPr algn="ctr"/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45990" y="928670"/>
            <a:ext cx="5143536" cy="100013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atin typeface="Calibri" pitchFamily="34" charset="0"/>
              </a:rPr>
              <a:t>Сходи к императорскому дворцу, чтобы… </a:t>
            </a:r>
          </a:p>
          <a:p>
            <a:pPr algn="ctr"/>
            <a:endParaRPr lang="ru-RU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3912" y="3314772"/>
            <a:ext cx="1766270" cy="3353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Скругленная прямоугольная выноска 7"/>
          <p:cNvSpPr/>
          <p:nvPr/>
        </p:nvSpPr>
        <p:spPr>
          <a:xfrm>
            <a:off x="6224470" y="1241231"/>
            <a:ext cx="2718445" cy="1375141"/>
          </a:xfrm>
          <a:prstGeom prst="wedgeRoundRectCallout">
            <a:avLst>
              <a:gd name="adj1" fmla="val 18005"/>
              <a:gd name="adj2" fmla="val 102678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000" b="1" dirty="0" smtClean="0">
              <a:solidFill>
                <a:schemeClr val="tx1"/>
              </a:solidFill>
              <a:latin typeface="Calibri" pitchFamily="34" charset="0"/>
            </a:endParaRPr>
          </a:p>
          <a:p>
            <a:r>
              <a:rPr lang="ru-RU" sz="2000" b="1" i="1" dirty="0" smtClean="0">
                <a:solidFill>
                  <a:schemeClr val="tx1"/>
                </a:solidFill>
                <a:latin typeface="Calibri" pitchFamily="34" charset="0"/>
              </a:rPr>
              <a:t>Куда </a:t>
            </a:r>
            <a:r>
              <a:rPr lang="ru-RU" sz="2000" b="1" i="1" dirty="0">
                <a:solidFill>
                  <a:schemeClr val="tx1"/>
                </a:solidFill>
                <a:latin typeface="Calibri" pitchFamily="34" charset="0"/>
              </a:rPr>
              <a:t>пойти в Риме?</a:t>
            </a:r>
          </a:p>
          <a:p>
            <a:r>
              <a:rPr lang="ru-RU" sz="2000" b="1" i="1" dirty="0">
                <a:solidFill>
                  <a:schemeClr val="tx1"/>
                </a:solidFill>
                <a:latin typeface="Calibri" pitchFamily="34" charset="0"/>
              </a:rPr>
              <a:t>Что интересного здесь можно увидеть?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4902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/>
            <a:r>
              <a:rPr lang="ru-RU" sz="4400" b="1" cap="none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Как жили богатые и бедные римляне</a:t>
            </a:r>
            <a:endParaRPr lang="ru-RU" sz="4400" b="1" cap="none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3"/>
          <a:stretch/>
        </p:blipFill>
        <p:spPr bwMode="auto">
          <a:xfrm>
            <a:off x="683568" y="2420888"/>
            <a:ext cx="5232066" cy="2983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5720" y="214290"/>
            <a:ext cx="4290556" cy="63976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libri" pitchFamily="34" charset="0"/>
              </a:rPr>
              <a:t>Жилище богатого римлянина</a:t>
            </a:r>
            <a:endParaRPr lang="ru-RU" sz="24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643438" y="214290"/>
            <a:ext cx="4292241" cy="63976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Calibri" pitchFamily="34" charset="0"/>
              </a:rPr>
              <a:t>Жилище бедного римлянина</a:t>
            </a:r>
            <a:endParaRPr lang="ru-RU" sz="2400" b="1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14282" y="1071546"/>
            <a:ext cx="4290556" cy="5541963"/>
          </a:xfrm>
          <a:solidFill>
            <a:schemeClr val="bg1"/>
          </a:solidFill>
          <a:ln w="57150">
            <a:solidFill>
              <a:schemeClr val="accent1"/>
            </a:solidFill>
          </a:ln>
        </p:spPr>
        <p:txBody>
          <a:bodyPr>
            <a:normAutofit fontScale="77500" lnSpcReduction="20000"/>
          </a:bodyPr>
          <a:lstStyle/>
          <a:p>
            <a:r>
              <a:rPr lang="ru-RU" sz="3000" b="1" dirty="0" smtClean="0">
                <a:latin typeface="Calibri" pitchFamily="34" charset="0"/>
              </a:rPr>
              <a:t>расположено на холме;</a:t>
            </a:r>
          </a:p>
          <a:p>
            <a:r>
              <a:rPr lang="ru-RU" sz="3000" b="1" i="1" dirty="0" smtClean="0">
                <a:latin typeface="Calibri" pitchFamily="34" charset="0"/>
              </a:rPr>
              <a:t>атрий</a:t>
            </a:r>
            <a:r>
              <a:rPr lang="ru-RU" sz="3000" b="1" dirty="0" smtClean="0">
                <a:latin typeface="Calibri" pitchFamily="34" charset="0"/>
              </a:rPr>
              <a:t>–парадное помещение с отверстием в крыше и бассейном под ним; </a:t>
            </a:r>
          </a:p>
          <a:p>
            <a:r>
              <a:rPr lang="ru-RU" sz="3000" b="1" dirty="0" smtClean="0">
                <a:latin typeface="Calibri" pitchFamily="34" charset="0"/>
              </a:rPr>
              <a:t>дворик-сад, много цветов;</a:t>
            </a:r>
          </a:p>
          <a:p>
            <a:r>
              <a:rPr lang="ru-RU" sz="3000" b="1" dirty="0" smtClean="0">
                <a:latin typeface="Calibri" pitchFamily="34" charset="0"/>
              </a:rPr>
              <a:t>портики; </a:t>
            </a:r>
          </a:p>
          <a:p>
            <a:r>
              <a:rPr lang="ru-RU" sz="3000" b="1" dirty="0" smtClean="0">
                <a:latin typeface="Calibri" pitchFamily="34" charset="0"/>
              </a:rPr>
              <a:t>фонтаны;</a:t>
            </a:r>
          </a:p>
          <a:p>
            <a:r>
              <a:rPr lang="ru-RU" sz="3000" b="1" dirty="0" smtClean="0">
                <a:latin typeface="Calibri" pitchFamily="34" charset="0"/>
              </a:rPr>
              <a:t>отдельные помещения для рабов; </a:t>
            </a:r>
          </a:p>
          <a:p>
            <a:r>
              <a:rPr lang="ru-RU" sz="3000" b="1" dirty="0" smtClean="0">
                <a:latin typeface="Calibri" pitchFamily="34" charset="0"/>
              </a:rPr>
              <a:t>несколько спален;</a:t>
            </a:r>
          </a:p>
          <a:p>
            <a:r>
              <a:rPr lang="ru-RU" sz="3000" b="1" dirty="0" smtClean="0">
                <a:latin typeface="Calibri" pitchFamily="34" charset="0"/>
              </a:rPr>
              <a:t> несколько столовых; </a:t>
            </a:r>
          </a:p>
          <a:p>
            <a:r>
              <a:rPr lang="ru-RU" sz="3000" b="1" dirty="0" smtClean="0">
                <a:latin typeface="Calibri" pitchFamily="34" charset="0"/>
              </a:rPr>
              <a:t>кабинет хозяина;</a:t>
            </a:r>
          </a:p>
          <a:p>
            <a:r>
              <a:rPr lang="ru-RU" sz="3000" b="1" dirty="0" smtClean="0">
                <a:latin typeface="Calibri" pitchFamily="34" charset="0"/>
              </a:rPr>
              <a:t> печное отопление.</a:t>
            </a:r>
          </a:p>
          <a:p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3438" y="1071546"/>
            <a:ext cx="4352426" cy="5541963"/>
          </a:xfrm>
          <a:solidFill>
            <a:schemeClr val="bg1"/>
          </a:solidFill>
          <a:ln w="57150">
            <a:solidFill>
              <a:schemeClr val="accent2"/>
            </a:solidFill>
          </a:ln>
        </p:spPr>
        <p:txBody>
          <a:bodyPr>
            <a:noAutofit/>
          </a:bodyPr>
          <a:lstStyle/>
          <a:p>
            <a:r>
              <a:rPr lang="ru-RU" sz="2200" b="1" dirty="0" err="1" smtClean="0">
                <a:latin typeface="Calibri" pitchFamily="34" charset="0"/>
              </a:rPr>
              <a:t>пяти-шестиэтажный</a:t>
            </a:r>
            <a:r>
              <a:rPr lang="ru-RU" sz="2200" b="1" dirty="0" smtClean="0">
                <a:latin typeface="Calibri" pitchFamily="34" charset="0"/>
              </a:rPr>
              <a:t>  дом </a:t>
            </a:r>
            <a:r>
              <a:rPr lang="ru-RU" sz="2200" b="1" i="1" dirty="0" smtClean="0">
                <a:latin typeface="Calibri" pitchFamily="34" charset="0"/>
              </a:rPr>
              <a:t>(</a:t>
            </a:r>
            <a:r>
              <a:rPr lang="ru-RU" sz="2200" b="1" i="1" dirty="0" err="1" smtClean="0">
                <a:latin typeface="Calibri" pitchFamily="34" charset="0"/>
              </a:rPr>
              <a:t>инсула</a:t>
            </a:r>
            <a:r>
              <a:rPr lang="ru-RU" sz="2200" b="1" i="1" dirty="0" smtClean="0">
                <a:latin typeface="Calibri" pitchFamily="34" charset="0"/>
              </a:rPr>
              <a:t>);</a:t>
            </a:r>
          </a:p>
          <a:p>
            <a:r>
              <a:rPr lang="ru-RU" sz="2200" b="1" smtClean="0">
                <a:latin typeface="Calibri" pitchFamily="34" charset="0"/>
              </a:rPr>
              <a:t>расположено </a:t>
            </a:r>
            <a:r>
              <a:rPr lang="ru-RU" sz="2200" b="1" dirty="0" smtClean="0">
                <a:latin typeface="Calibri" pitchFamily="34" charset="0"/>
              </a:rPr>
              <a:t>в низине; </a:t>
            </a:r>
          </a:p>
          <a:p>
            <a:r>
              <a:rPr lang="ru-RU" sz="2200" b="1" dirty="0" smtClean="0">
                <a:latin typeface="Calibri" pitchFamily="34" charset="0"/>
              </a:rPr>
              <a:t>каморка под черепичной крышей; </a:t>
            </a:r>
          </a:p>
          <a:p>
            <a:r>
              <a:rPr lang="ru-RU" sz="2200" b="1" dirty="0" smtClean="0">
                <a:latin typeface="Calibri" pitchFamily="34" charset="0"/>
              </a:rPr>
              <a:t>нет кухни;</a:t>
            </a:r>
          </a:p>
          <a:p>
            <a:r>
              <a:rPr lang="ru-RU" sz="2200" b="1" dirty="0" smtClean="0">
                <a:latin typeface="Calibri" pitchFamily="34" charset="0"/>
              </a:rPr>
              <a:t> обогрев с помощью жаровен с древесным углем;</a:t>
            </a:r>
          </a:p>
          <a:p>
            <a:r>
              <a:rPr lang="ru-RU" sz="2200" b="1" dirty="0" smtClean="0">
                <a:latin typeface="Calibri" pitchFamily="34" charset="0"/>
              </a:rPr>
              <a:t> помои выливаются из окон;</a:t>
            </a:r>
          </a:p>
          <a:p>
            <a:r>
              <a:rPr lang="ru-RU" sz="2200" b="1" dirty="0" smtClean="0">
                <a:latin typeface="Calibri" pitchFamily="34" charset="0"/>
              </a:rPr>
              <a:t> нет водопровода;</a:t>
            </a:r>
          </a:p>
          <a:p>
            <a:r>
              <a:rPr lang="ru-RU" sz="2200" b="1" dirty="0" smtClean="0">
                <a:latin typeface="Calibri" pitchFamily="34" charset="0"/>
              </a:rPr>
              <a:t> окна без стекол закрываются ставнями; </a:t>
            </a:r>
          </a:p>
          <a:p>
            <a:r>
              <a:rPr lang="ru-RU" sz="2200" b="1" dirty="0" smtClean="0">
                <a:latin typeface="Calibri" pitchFamily="34" charset="0"/>
              </a:rPr>
              <a:t>нет деревьев и цветников; </a:t>
            </a:r>
          </a:p>
          <a:p>
            <a:r>
              <a:rPr lang="ru-RU" sz="2200" b="1" dirty="0" smtClean="0">
                <a:latin typeface="Calibri" pitchFamily="34" charset="0"/>
              </a:rPr>
              <a:t>еда готовится на жаровне.</a:t>
            </a:r>
            <a:endParaRPr lang="ru-RU" sz="22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1210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58" y="500042"/>
            <a:ext cx="8072494" cy="181588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i="1" dirty="0" smtClean="0">
                <a:latin typeface="Calibri" pitchFamily="34" charset="0"/>
              </a:rPr>
              <a:t>Атрий </a:t>
            </a:r>
            <a:r>
              <a:rPr lang="ru-RU" sz="2800" b="1" dirty="0" smtClean="0">
                <a:latin typeface="Calibri" pitchFamily="34" charset="0"/>
              </a:rPr>
              <a:t>– парадное помещение с отверстием в крыше и бассейном под ним.</a:t>
            </a:r>
          </a:p>
          <a:p>
            <a:r>
              <a:rPr lang="ru-RU" sz="2800" b="1" i="1" dirty="0" err="1" smtClean="0">
                <a:latin typeface="Calibri" pitchFamily="34" charset="0"/>
              </a:rPr>
              <a:t>Инсула</a:t>
            </a:r>
            <a:r>
              <a:rPr lang="ru-RU" sz="2800" b="1" dirty="0" smtClean="0">
                <a:latin typeface="Calibri" pitchFamily="34" charset="0"/>
              </a:rPr>
              <a:t> – многоэтажный жилой дом в Древнем Риме.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786058"/>
            <a:ext cx="3626041" cy="3523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3372" y="2786058"/>
            <a:ext cx="4688119" cy="3500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Как  жили богатые и бедные римляне?</a:t>
            </a:r>
            <a:endParaRPr lang="ru-RU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654" y="2214554"/>
            <a:ext cx="3941034" cy="294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97" y="2221303"/>
            <a:ext cx="4523079" cy="2935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cap="none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Повторение </a:t>
            </a:r>
            <a:endParaRPr lang="ru-RU" b="1" cap="none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1196752"/>
            <a:ext cx="8064896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Calibri" panose="020F0502020204030204" pitchFamily="34" charset="0"/>
              </a:rPr>
              <a:t>1.	На каком полуострове и на берегах какой реки расположен Рим?</a:t>
            </a:r>
          </a:p>
          <a:p>
            <a:r>
              <a:rPr lang="ru-RU" sz="2800" b="1" dirty="0">
                <a:latin typeface="Calibri" panose="020F0502020204030204" pitchFamily="34" charset="0"/>
              </a:rPr>
              <a:t>2.	Кто и когда основал Рим?</a:t>
            </a:r>
          </a:p>
          <a:p>
            <a:r>
              <a:rPr lang="ru-RU" sz="2800" b="1" dirty="0">
                <a:latin typeface="Calibri" panose="020F0502020204030204" pitchFamily="34" charset="0"/>
              </a:rPr>
              <a:t>3.	На скольких холмах расположен город? Назовите главные холмы.</a:t>
            </a:r>
          </a:p>
          <a:p>
            <a:r>
              <a:rPr lang="ru-RU" sz="2800" b="1" dirty="0">
                <a:latin typeface="Calibri" panose="020F0502020204030204" pitchFamily="34" charset="0"/>
              </a:rPr>
              <a:t>4.	Кого в римском государстве называли колонами? </a:t>
            </a:r>
          </a:p>
          <a:p>
            <a:r>
              <a:rPr lang="ru-RU" sz="2800" b="1" dirty="0">
                <a:latin typeface="Calibri" panose="020F0502020204030204" pitchFamily="34" charset="0"/>
              </a:rPr>
              <a:t>5.	Кого в римском государстве называли «рабы с хижинами»? </a:t>
            </a:r>
          </a:p>
          <a:p>
            <a:r>
              <a:rPr lang="ru-RU" sz="2800" b="1" dirty="0">
                <a:latin typeface="Calibri" panose="020F0502020204030204" pitchFamily="34" charset="0"/>
              </a:rPr>
              <a:t>6.	Кого и почему римляне считали лучшим из императоров? </a:t>
            </a:r>
          </a:p>
        </p:txBody>
      </p:sp>
    </p:spTree>
    <p:extLst>
      <p:ext uri="{BB962C8B-B14F-4D97-AF65-F5344CB8AC3E}">
        <p14:creationId xmlns:p14="http://schemas.microsoft.com/office/powerpoint/2010/main" val="4231645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0939" y="1268760"/>
            <a:ext cx="5976664" cy="4137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9834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686800" cy="841248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400" b="1" cap="none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Как отдыхали римляне</a:t>
            </a:r>
            <a:endParaRPr lang="ru-RU" sz="4400" b="1" cap="none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3991345" cy="31993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7927" y="3573016"/>
            <a:ext cx="3956521" cy="2967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114" y="1052736"/>
            <a:ext cx="6000750" cy="450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7894" y="3071810"/>
            <a:ext cx="2920357" cy="3476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86114" y="260648"/>
            <a:ext cx="4505977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r>
              <a:rPr lang="ru-RU" sz="2800" b="1" i="1" dirty="0" smtClean="0">
                <a:latin typeface="Calibri" pitchFamily="34" charset="0"/>
              </a:rPr>
              <a:t>Термы</a:t>
            </a:r>
            <a:r>
              <a:rPr lang="ru-RU" sz="2800" b="1" dirty="0" smtClean="0">
                <a:latin typeface="Calibri" pitchFamily="34" charset="0"/>
              </a:rPr>
              <a:t> – это римские бани. </a:t>
            </a:r>
            <a:endParaRPr lang="ru-RU" sz="28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9568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319" y="260648"/>
            <a:ext cx="8686800" cy="841248"/>
          </a:xfrm>
        </p:spPr>
        <p:txBody>
          <a:bodyPr>
            <a:normAutofit/>
          </a:bodyPr>
          <a:lstStyle/>
          <a:p>
            <a:r>
              <a:rPr lang="ru-RU" sz="4400" b="1" cap="none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«Оживите» рисунок</a:t>
            </a:r>
            <a:endParaRPr lang="ru-RU" sz="4400" b="1" cap="none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4775126" cy="3073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3879130"/>
            <a:ext cx="6534820" cy="2655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99792" y="1124744"/>
            <a:ext cx="5886748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  <a:latin typeface="Calibri" pitchFamily="34" charset="0"/>
              </a:rPr>
              <a:t>1.«В императорских термах» (с.282)</a:t>
            </a:r>
          </a:p>
          <a:p>
            <a:pPr lvl="0"/>
            <a:r>
              <a:rPr lang="ru-RU" sz="2400" b="1" dirty="0">
                <a:solidFill>
                  <a:prstClr val="black"/>
                </a:solidFill>
                <a:latin typeface="Calibri" pitchFamily="34" charset="0"/>
              </a:rPr>
              <a:t>2. «Большой цирк в Риме» (с.283)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2132856"/>
            <a:ext cx="7488832" cy="310854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>
                <a:latin typeface="Calibri" pitchFamily="34" charset="0"/>
              </a:rPr>
              <a:t>Представьте, что вы пошли в термы или Большой цирк. </a:t>
            </a:r>
          </a:p>
          <a:p>
            <a:r>
              <a:rPr lang="ru-RU" sz="2800" b="1" dirty="0">
                <a:latin typeface="Calibri" pitchFamily="34" charset="0"/>
              </a:rPr>
              <a:t>Расскажите, что вы там увидите, что будете делать, кого встретите, опишите внешний вид здания</a:t>
            </a:r>
            <a:r>
              <a:rPr lang="ru-RU" sz="2800" b="1" dirty="0" smtClean="0">
                <a:latin typeface="Calibri" pitchFamily="34" charset="0"/>
              </a:rPr>
              <a:t>.</a:t>
            </a:r>
            <a:endParaRPr lang="ru-RU" sz="2800" b="1" dirty="0">
              <a:latin typeface="Calibri" pitchFamily="34" charset="0"/>
            </a:endParaRPr>
          </a:p>
          <a:p>
            <a:r>
              <a:rPr lang="ru-RU" sz="2800" b="1" dirty="0">
                <a:latin typeface="Calibri" pitchFamily="34" charset="0"/>
              </a:rPr>
              <a:t> Для уточнения, можно заглянуть в учебник </a:t>
            </a:r>
            <a:r>
              <a:rPr lang="ru-RU" sz="2800" b="1" dirty="0" smtClean="0">
                <a:latin typeface="Calibri" pitchFamily="34" charset="0"/>
              </a:rPr>
              <a:t>(</a:t>
            </a:r>
            <a:r>
              <a:rPr lang="ru-RU" sz="2800" b="1" dirty="0">
                <a:latin typeface="Calibri" pitchFamily="34" charset="0"/>
              </a:rPr>
              <a:t>п.4 или п.5,второй абзац).</a:t>
            </a:r>
          </a:p>
        </p:txBody>
      </p:sp>
    </p:spTree>
    <p:extLst>
      <p:ext uri="{BB962C8B-B14F-4D97-AF65-F5344CB8AC3E}">
        <p14:creationId xmlns:p14="http://schemas.microsoft.com/office/powerpoint/2010/main" val="140345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86" y="1142984"/>
            <a:ext cx="7969740" cy="51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051720" y="332656"/>
            <a:ext cx="57326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В императорских термах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919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34161"/>
            <a:ext cx="8893647" cy="3614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07704" y="404664"/>
            <a:ext cx="561662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</a:rPr>
              <a:t>Большой цирк в Риме</a:t>
            </a:r>
            <a:endParaRPr lang="ru-RU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932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4" y="260648"/>
            <a:ext cx="8686800" cy="841248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400" b="1" cap="none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alibri" pitchFamily="34" charset="0"/>
              </a:rPr>
              <a:t>«Хлеба и зрелищ!»</a:t>
            </a:r>
            <a:endParaRPr lang="ru-RU" sz="4400" b="1" cap="none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44824"/>
            <a:ext cx="8003629" cy="36027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0893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664"/>
            <a:ext cx="7456957" cy="5593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8380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476672"/>
            <a:ext cx="792088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latin typeface="Calibri" pitchFamily="34" charset="0"/>
              </a:rPr>
              <a:t>Домашнее задание: </a:t>
            </a:r>
          </a:p>
          <a:p>
            <a:r>
              <a:rPr lang="ru-RU" sz="2800" b="1" dirty="0" smtClean="0">
                <a:latin typeface="Calibri" pitchFamily="34" charset="0"/>
              </a:rPr>
              <a:t>*пересказывать </a:t>
            </a:r>
            <a:r>
              <a:rPr lang="ru-RU" sz="2800" b="1" dirty="0">
                <a:latin typeface="Calibri" pitchFamily="34" charset="0"/>
              </a:rPr>
              <a:t>п. 58; </a:t>
            </a:r>
            <a:endParaRPr lang="ru-RU" sz="2800" b="1" dirty="0" smtClean="0">
              <a:latin typeface="Calibri" pitchFamily="34" charset="0"/>
            </a:endParaRPr>
          </a:p>
          <a:p>
            <a:r>
              <a:rPr lang="ru-RU" sz="2800" b="1" dirty="0" smtClean="0">
                <a:latin typeface="Calibri" pitchFamily="34" charset="0"/>
              </a:rPr>
              <a:t>*подготовить небольшое письменное сообщение </a:t>
            </a:r>
            <a:r>
              <a:rPr lang="ru-RU" sz="2800" b="1" dirty="0">
                <a:latin typeface="Calibri" pitchFamily="34" charset="0"/>
              </a:rPr>
              <a:t>об одной из достопримечательностей Рима.</a:t>
            </a:r>
          </a:p>
        </p:txBody>
      </p:sp>
    </p:spTree>
    <p:extLst>
      <p:ext uri="{BB962C8B-B14F-4D97-AF65-F5344CB8AC3E}">
        <p14:creationId xmlns:p14="http://schemas.microsoft.com/office/powerpoint/2010/main" val="1206536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400" b="1" cap="none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Достопримечательности </a:t>
            </a:r>
            <a:br>
              <a:rPr lang="ru-RU" sz="4400" b="1" cap="none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4400" b="1" cap="none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Древнего Рима</a:t>
            </a:r>
            <a:endParaRPr lang="ru-RU" sz="4400" b="1" cap="none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2"/>
            <a:ext cx="6019428" cy="42307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928670"/>
            <a:ext cx="7262623" cy="4929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692696"/>
            <a:ext cx="6801272" cy="5100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29" y="188640"/>
            <a:ext cx="1757189" cy="131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660266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836712"/>
            <a:ext cx="6336704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1755775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97695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66" y="857232"/>
            <a:ext cx="6286545" cy="4714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500826" y="4929198"/>
            <a:ext cx="1071570" cy="28575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5" y="571500"/>
            <a:ext cx="428625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1755775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53562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0F0F0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Verve</Template>
  <TotalTime>673</TotalTime>
  <Words>356</Words>
  <Application>Microsoft Office PowerPoint</Application>
  <PresentationFormat>Экран (4:3)</PresentationFormat>
  <Paragraphs>74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Трек</vt:lpstr>
      <vt:lpstr>Вечный город и его жители</vt:lpstr>
      <vt:lpstr>Цели урока</vt:lpstr>
      <vt:lpstr>Повторение </vt:lpstr>
      <vt:lpstr>Достопримечательности  Древнего Рима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Как жили богатые и бедные римляне</vt:lpstr>
      <vt:lpstr>Презентация PowerPoint</vt:lpstr>
      <vt:lpstr>Презентация PowerPoint</vt:lpstr>
      <vt:lpstr>Как  жили богатые и бедные римляне?</vt:lpstr>
      <vt:lpstr>Презентация PowerPoint</vt:lpstr>
      <vt:lpstr>Как отдыхали римляне</vt:lpstr>
      <vt:lpstr>Презентация PowerPoint</vt:lpstr>
      <vt:lpstr>«Оживите» рисунок</vt:lpstr>
      <vt:lpstr>Презентация PowerPoint</vt:lpstr>
      <vt:lpstr>Презентация PowerPoint</vt:lpstr>
      <vt:lpstr>«Хлеба и зрелищ!»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Fedorov's</dc:creator>
  <cp:lastModifiedBy>Fedorov's</cp:lastModifiedBy>
  <cp:revision>41</cp:revision>
  <dcterms:created xsi:type="dcterms:W3CDTF">2015-03-28T06:53:37Z</dcterms:created>
  <dcterms:modified xsi:type="dcterms:W3CDTF">2015-05-11T16:30:05Z</dcterms:modified>
</cp:coreProperties>
</file>