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A61E8BA-129B-4969-AC42-630E77ABB06D}" type="datetimeFigureOut">
              <a:rPr lang="ru-RU" smtClean="0"/>
              <a:t>06.12.2015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3E365AF-1CAA-40AA-98E3-F31208A3D248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556792"/>
            <a:ext cx="7465640" cy="1447800"/>
          </a:xfrm>
        </p:spPr>
        <p:txBody>
          <a:bodyPr>
            <a:normAutofit/>
          </a:bodyPr>
          <a:lstStyle/>
          <a:p>
            <a:r>
              <a:rPr lang="ru-RU" sz="5300" b="1" dirty="0" smtClean="0">
                <a:solidFill>
                  <a:srgbClr val="7030A0"/>
                </a:solidFill>
              </a:rPr>
              <a:t>Тема урока «Дружба»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5157192"/>
            <a:ext cx="6858000" cy="533400"/>
          </a:xfrm>
        </p:spPr>
        <p:txBody>
          <a:bodyPr>
            <a:noAutofit/>
          </a:bodyPr>
          <a:lstStyle/>
          <a:p>
            <a:r>
              <a:rPr lang="ru-RU" sz="2400" dirty="0" smtClean="0"/>
              <a:t>10.12.2015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3717032"/>
            <a:ext cx="7056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Основы религиозных культур и светской этики (модуль «Светская этика»)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 урока:  </a:t>
            </a:r>
            <a:r>
              <a:rPr lang="ru-RU" b="1" dirty="0" smtClean="0"/>
              <a:t>урок </a:t>
            </a:r>
            <a:r>
              <a:rPr lang="ru-RU" b="1" dirty="0" smtClean="0"/>
              <a:t>«открытия» нового знания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9144000" cy="5450160"/>
          </a:xfrm>
        </p:spPr>
        <p:txBody>
          <a:bodyPr>
            <a:noAutofit/>
          </a:bodyPr>
          <a:lstStyle/>
          <a:p>
            <a:r>
              <a:rPr lang="ru-RU" sz="2000" b="1" dirty="0" err="1" smtClean="0"/>
              <a:t>Деятельностная</a:t>
            </a:r>
            <a:r>
              <a:rPr lang="ru-RU" sz="2000" b="1" dirty="0" smtClean="0"/>
              <a:t> </a:t>
            </a:r>
            <a:r>
              <a:rPr lang="ru-RU" sz="2000" b="1" dirty="0" smtClean="0"/>
              <a:t>цель:</a:t>
            </a:r>
            <a:r>
              <a:rPr lang="ru-RU" sz="2000" dirty="0" smtClean="0"/>
              <a:t> формирование способности обучающихся к новому способу действия.</a:t>
            </a:r>
          </a:p>
          <a:p>
            <a:r>
              <a:rPr lang="ru-RU" sz="2000" b="1" dirty="0" smtClean="0"/>
              <a:t>Образовательная цель:</a:t>
            </a:r>
            <a:r>
              <a:rPr lang="ru-RU" sz="2000" dirty="0" smtClean="0"/>
              <a:t> дадут определение понятиям «дружба и друг»,повторят части речи, будут развивать умение составлять предложения и делать вывод (обобщать), умение анализировать высказывания окружающих людей.</a:t>
            </a:r>
          </a:p>
          <a:p>
            <a:r>
              <a:rPr lang="ru-RU" sz="2000" b="1" dirty="0" smtClean="0"/>
              <a:t>Личностные результаты:</a:t>
            </a:r>
            <a:r>
              <a:rPr lang="ru-RU" sz="2000" dirty="0" smtClean="0"/>
              <a:t>  сформируют положительное отношение к мнению окружающих людей, которое заставит задуматься о том, как выбрать настоящего друга, и какими нравственными ценностями надо овладеть, чтобы самому стать верным другом.</a:t>
            </a:r>
          </a:p>
          <a:p>
            <a:r>
              <a:rPr lang="ru-RU" sz="2000" dirty="0" smtClean="0"/>
              <a:t> </a:t>
            </a:r>
            <a:r>
              <a:rPr lang="ru-RU" sz="2000" b="1" dirty="0" smtClean="0"/>
              <a:t>Предметные результаты:</a:t>
            </a:r>
            <a:r>
              <a:rPr lang="ru-RU" sz="2000" dirty="0" smtClean="0"/>
              <a:t>  будут учиться формулировать вопросы, брать интервью в ходе исследовательского проекта, искать в различных источниках (толковых словарях, интернете) понятие «дружба», анализировать это понятие, используя свой знания по русскому языку, и как нравственную ценность, основываясь на свой личный опыт и опыт своих родных, героев литературных произведений и народную мудрость.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 Формирование УУД (</a:t>
            </a:r>
            <a:r>
              <a:rPr lang="ru-RU" b="1" dirty="0" err="1" smtClean="0"/>
              <a:t>метапредметные</a:t>
            </a:r>
            <a:r>
              <a:rPr lang="ru-RU" b="1" dirty="0" smtClean="0"/>
              <a:t> результаты):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Регулятивные</a:t>
            </a:r>
            <a:r>
              <a:rPr lang="ru-RU" b="1" dirty="0" smtClean="0"/>
              <a:t>:</a:t>
            </a:r>
            <a:r>
              <a:rPr lang="ru-RU" dirty="0" smtClean="0"/>
              <a:t> умение принимать и сохранять цель познавательной деятельности; прогнозирование, самоконтроль, взаимоконтроль, коррекция</a:t>
            </a:r>
          </a:p>
          <a:p>
            <a:r>
              <a:rPr lang="ru-RU" b="1" dirty="0" smtClean="0"/>
              <a:t>Познавательные:</a:t>
            </a:r>
            <a:r>
              <a:rPr lang="ru-RU" dirty="0" smtClean="0"/>
              <a:t> логические (работа с информацией, изложенной в притче, толковых словарях, интернете, карточках с пословицами, с ситуациями,  – анализ), умение составлять </a:t>
            </a:r>
            <a:r>
              <a:rPr lang="ru-RU" dirty="0" err="1" smtClean="0"/>
              <a:t>синквен</a:t>
            </a:r>
            <a:r>
              <a:rPr lang="ru-RU" dirty="0" smtClean="0"/>
              <a:t>, постановка и решение проблемы</a:t>
            </a:r>
          </a:p>
          <a:p>
            <a:r>
              <a:rPr lang="ru-RU" b="1" dirty="0" smtClean="0"/>
              <a:t>Коммуникативные:</a:t>
            </a:r>
            <a:r>
              <a:rPr lang="ru-RU" dirty="0" smtClean="0"/>
              <a:t> планирование учебного сотрудничества, постановка вопросов, управление поведением партнеров, умение с достаточной точностью и полнотой выражать свои мысли в соответствии с задачами и условиями коммуникации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Постановка</a:t>
            </a:r>
            <a:r>
              <a:rPr lang="ru-RU" dirty="0" smtClean="0"/>
              <a:t> </a:t>
            </a:r>
            <a:r>
              <a:rPr lang="ru-RU" b="1" dirty="0" smtClean="0"/>
              <a:t>учебной задачи, темы </a:t>
            </a:r>
            <a:r>
              <a:rPr lang="ru-RU" b="1" dirty="0" smtClean="0"/>
              <a:t>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Притча</a:t>
            </a:r>
          </a:p>
          <a:p>
            <a:r>
              <a:rPr lang="ru-RU" sz="4400" dirty="0" smtClean="0"/>
              <a:t>Анализ</a:t>
            </a:r>
          </a:p>
          <a:p>
            <a:r>
              <a:rPr lang="ru-RU" sz="4400" dirty="0" smtClean="0"/>
              <a:t>Формулировка темы урока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Открытие нового </a:t>
            </a:r>
            <a:r>
              <a:rPr lang="ru-RU" dirty="0" smtClean="0"/>
              <a:t> </a:t>
            </a:r>
            <a:r>
              <a:rPr lang="ru-RU" b="1" dirty="0" smtClean="0"/>
              <a:t>знания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000" dirty="0" smtClean="0"/>
              <a:t>Поиск информации в словаре и </a:t>
            </a:r>
            <a:r>
              <a:rPr lang="ru-RU" sz="4000" dirty="0" smtClean="0"/>
              <a:t>интернете</a:t>
            </a:r>
          </a:p>
          <a:p>
            <a:r>
              <a:rPr lang="ru-RU" sz="4000" dirty="0" smtClean="0"/>
              <a:t>Презентация </a:t>
            </a:r>
            <a:r>
              <a:rPr lang="ru-RU" sz="4000" dirty="0" smtClean="0"/>
              <a:t>исследовательского </a:t>
            </a:r>
            <a:r>
              <a:rPr lang="ru-RU" sz="4000" dirty="0" smtClean="0"/>
              <a:t>проекта</a:t>
            </a:r>
          </a:p>
          <a:p>
            <a:r>
              <a:rPr lang="ru-RU" sz="4000" dirty="0" smtClean="0"/>
              <a:t>Составление </a:t>
            </a:r>
            <a:r>
              <a:rPr lang="ru-RU" sz="4000" dirty="0" err="1" smtClean="0"/>
              <a:t>синквейна</a:t>
            </a:r>
            <a:r>
              <a:rPr lang="ru-RU" sz="4000" dirty="0" smtClean="0"/>
              <a:t> на тему «Дружба</a:t>
            </a:r>
            <a:r>
              <a:rPr lang="ru-RU" sz="4000" dirty="0" smtClean="0"/>
              <a:t>» (части речи, составление предложения, формулировка вывода)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Первичное </a:t>
            </a:r>
            <a:r>
              <a:rPr lang="ru-RU" dirty="0" smtClean="0"/>
              <a:t> </a:t>
            </a:r>
            <a:r>
              <a:rPr lang="ru-RU" b="1" dirty="0" smtClean="0"/>
              <a:t>закрепление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600" dirty="0" smtClean="0"/>
              <a:t>Составление пословиц и моста </a:t>
            </a:r>
            <a:r>
              <a:rPr lang="ru-RU" sz="3600" dirty="0" smtClean="0"/>
              <a:t>дружбы (народная мудрость, логические связи, вариативность, однокоренные слова)</a:t>
            </a:r>
          </a:p>
          <a:p>
            <a:r>
              <a:rPr lang="ru-RU" sz="3600" dirty="0" smtClean="0"/>
              <a:t>Ромашка (личностные результаты)</a:t>
            </a:r>
          </a:p>
          <a:p>
            <a:r>
              <a:rPr lang="ru-RU" sz="3600" dirty="0" smtClean="0"/>
              <a:t>Проблемные ситуации (логика, вариативность, самооценка, литература)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Итог </a:t>
            </a:r>
            <a:r>
              <a:rPr lang="ru-RU" b="1" dirty="0" smtClean="0"/>
              <a:t>урока</a:t>
            </a:r>
            <a:r>
              <a:rPr lang="ru-RU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Самооценка (рефлексия)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 уроке использовались следующие методы: 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u="sng" dirty="0" smtClean="0"/>
              <a:t>- </a:t>
            </a:r>
            <a:r>
              <a:rPr lang="ru-RU" u="sng" dirty="0" smtClean="0"/>
              <a:t>по источнику передачи содержания:</a:t>
            </a:r>
            <a:r>
              <a:rPr lang="ru-RU" dirty="0" smtClean="0"/>
              <a:t> словесный, наглядный, практический, </a:t>
            </a:r>
          </a:p>
          <a:p>
            <a:r>
              <a:rPr lang="ru-RU" dirty="0" smtClean="0"/>
              <a:t>- </a:t>
            </a:r>
            <a:r>
              <a:rPr lang="ru-RU" u="sng" dirty="0" smtClean="0"/>
              <a:t>по организации и осуществлению деятельности</a:t>
            </a:r>
            <a:r>
              <a:rPr lang="ru-RU" dirty="0" smtClean="0"/>
              <a:t>: мотивация, контроль, взаимоконтроль, самоконтроль.</a:t>
            </a:r>
          </a:p>
          <a:p>
            <a:r>
              <a:rPr lang="ru-RU" dirty="0" smtClean="0"/>
              <a:t>- </a:t>
            </a:r>
            <a:r>
              <a:rPr lang="ru-RU" u="sng" dirty="0" smtClean="0"/>
              <a:t>по характеру деятельности</a:t>
            </a:r>
            <a:r>
              <a:rPr lang="ru-RU" dirty="0" smtClean="0"/>
              <a:t>: проблемно-поисковый метод</a:t>
            </a:r>
          </a:p>
          <a:p>
            <a:r>
              <a:rPr lang="ru-RU" b="1" dirty="0" smtClean="0"/>
              <a:t>Формирование ИКТ компетентности</a:t>
            </a:r>
            <a:r>
              <a:rPr lang="ru-RU" dirty="0" smtClean="0"/>
              <a:t> проходило за счёт работы с интерактивной доской, документ камерой, работой с компьютером, интернетом.</a:t>
            </a:r>
          </a:p>
          <a:p>
            <a:r>
              <a:rPr lang="ru-RU" dirty="0" smtClean="0"/>
              <a:t>На уроке применялись</a:t>
            </a:r>
            <a:r>
              <a:rPr lang="ru-RU" b="1" dirty="0" smtClean="0"/>
              <a:t> технологии </a:t>
            </a:r>
            <a:r>
              <a:rPr lang="ru-RU" dirty="0" smtClean="0"/>
              <a:t>обучения в сотрудничестве, проблемного обучения, </a:t>
            </a:r>
            <a:r>
              <a:rPr lang="ru-RU" dirty="0" err="1" smtClean="0"/>
              <a:t>деятельностного</a:t>
            </a:r>
            <a:r>
              <a:rPr lang="ru-RU" dirty="0" smtClean="0"/>
              <a:t> и игрового обучения.</a:t>
            </a:r>
          </a:p>
          <a:p>
            <a:r>
              <a:rPr lang="ru-RU" b="1" dirty="0" smtClean="0"/>
              <a:t>Способ обучения </a:t>
            </a:r>
            <a:r>
              <a:rPr lang="ru-RU" dirty="0" smtClean="0"/>
              <a:t>личностно – ориентированный.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</TotalTime>
  <Words>412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Начальная</vt:lpstr>
      <vt:lpstr>Тема урока «Дружба» </vt:lpstr>
      <vt:lpstr>Тип урока:  урок «открытия» нового знания </vt:lpstr>
      <vt:lpstr>   Формирование УУД (метапредметные результаты):</vt:lpstr>
      <vt:lpstr>Постановка учебной задачи, темы урока</vt:lpstr>
      <vt:lpstr>Открытие нового  знания </vt:lpstr>
      <vt:lpstr>Первичное  закрепление  </vt:lpstr>
      <vt:lpstr>Итог урока  </vt:lpstr>
      <vt:lpstr>На уроке использовались следующие методы: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 «Дружба» </dc:title>
  <dc:creator>UserXP</dc:creator>
  <cp:lastModifiedBy>UserXP</cp:lastModifiedBy>
  <cp:revision>3</cp:revision>
  <dcterms:created xsi:type="dcterms:W3CDTF">2015-12-06T15:23:06Z</dcterms:created>
  <dcterms:modified xsi:type="dcterms:W3CDTF">2015-12-06T15:52:22Z</dcterms:modified>
</cp:coreProperties>
</file>