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9"/>
  </p:notesMasterIdLst>
  <p:sldIdLst>
    <p:sldId id="269" r:id="rId2"/>
    <p:sldId id="270" r:id="rId3"/>
    <p:sldId id="271" r:id="rId4"/>
    <p:sldId id="272" r:id="rId5"/>
    <p:sldId id="257" r:id="rId6"/>
    <p:sldId id="258" r:id="rId7"/>
    <p:sldId id="259" r:id="rId8"/>
    <p:sldId id="260" r:id="rId9"/>
    <p:sldId id="285" r:id="rId10"/>
    <p:sldId id="275" r:id="rId11"/>
    <p:sldId id="278" r:id="rId12"/>
    <p:sldId id="277" r:id="rId13"/>
    <p:sldId id="283" r:id="rId14"/>
    <p:sldId id="280" r:id="rId15"/>
    <p:sldId id="263" r:id="rId16"/>
    <p:sldId id="284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3300"/>
    <a:srgbClr val="009900"/>
    <a:srgbClr val="FFFF99"/>
    <a:srgbClr val="FF99FF"/>
    <a:srgbClr val="FF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98" autoAdjust="0"/>
    <p:restoredTop sz="94717" autoAdjust="0"/>
  </p:normalViewPr>
  <p:slideViewPr>
    <p:cSldViewPr>
      <p:cViewPr varScale="1">
        <p:scale>
          <a:sx n="65" d="100"/>
          <a:sy n="65" d="100"/>
        </p:scale>
        <p:origin x="-14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355A2-B436-4F95-9321-16483B7135C8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04C14-4985-436A-A74B-EAB6E55401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4199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04C14-4985-436A-A74B-EAB6E55401E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60792C0-1E45-4434-B6D9-C802B6664BF9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5AE3-4C0C-4ABA-AB37-ED42D231A04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1898992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92C0-1E45-4434-B6D9-C802B6664BF9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5AE3-4C0C-4ABA-AB37-ED42D231A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436788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92C0-1E45-4434-B6D9-C802B6664BF9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5AE3-4C0C-4ABA-AB37-ED42D231A04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493840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92C0-1E45-4434-B6D9-C802B6664BF9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5AE3-4C0C-4ABA-AB37-ED42D231A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41042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92C0-1E45-4434-B6D9-C802B6664BF9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5AE3-4C0C-4ABA-AB37-ED42D231A04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3977692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92C0-1E45-4434-B6D9-C802B6664BF9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5AE3-4C0C-4ABA-AB37-ED42D231A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741541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92C0-1E45-4434-B6D9-C802B6664BF9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5AE3-4C0C-4ABA-AB37-ED42D231A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77507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92C0-1E45-4434-B6D9-C802B6664BF9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5AE3-4C0C-4ABA-AB37-ED42D231A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260431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92C0-1E45-4434-B6D9-C802B6664BF9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5AE3-4C0C-4ABA-AB37-ED42D231A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79387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92C0-1E45-4434-B6D9-C802B6664BF9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5AE3-4C0C-4ABA-AB37-ED42D231A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6692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92C0-1E45-4434-B6D9-C802B6664BF9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5AE3-4C0C-4ABA-AB37-ED42D231A04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2262407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60792C0-1E45-4434-B6D9-C802B6664BF9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4355AE3-4C0C-4ABA-AB37-ED42D231A04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67246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mypresentation.ru/" TargetMode="External"/><Relationship Id="rId3" Type="http://schemas.openxmlformats.org/officeDocument/2006/relationships/hyperlink" Target="http://kak.znate.ru/" TargetMode="External"/><Relationship Id="rId7" Type="http://schemas.openxmlformats.org/officeDocument/2006/relationships/hyperlink" Target="http://cs619428.vk.me/" TargetMode="External"/><Relationship Id="rId2" Type="http://schemas.openxmlformats.org/officeDocument/2006/relationships/hyperlink" Target="http://s1176.photobucke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ayer.myshared.ru/" TargetMode="External"/><Relationship Id="rId11" Type="http://schemas.openxmlformats.org/officeDocument/2006/relationships/hyperlink" Target="http://www.playing-field.ru/" TargetMode="External"/><Relationship Id="rId5" Type="http://schemas.openxmlformats.org/officeDocument/2006/relationships/hyperlink" Target="http://cliparts.co/" TargetMode="External"/><Relationship Id="rId10" Type="http://schemas.openxmlformats.org/officeDocument/2006/relationships/hyperlink" Target="http://m.gifmania.com.tr/" TargetMode="External"/><Relationship Id="rId4" Type="http://schemas.openxmlformats.org/officeDocument/2006/relationships/hyperlink" Target="http://franklin.twpunionschools.org/" TargetMode="External"/><Relationship Id="rId9" Type="http://schemas.openxmlformats.org/officeDocument/2006/relationships/hyperlink" Target="https://bostonchildrensmuseum.files.wordpress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11560" y="1484784"/>
            <a:ext cx="7889530" cy="20621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«Прямая линия как результат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складывания и сгибания бумажного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листа«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cs typeface="Times New Roman" pitchFamily="18" charset="0"/>
              </a:rPr>
              <a:t>1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cs typeface="Times New Roman" pitchFamily="18" charset="0"/>
              </a:rPr>
              <a:t> класс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8184" y="5085184"/>
            <a:ext cx="2915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Подготовила: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Медведева Н.В.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учитель начальных классов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МАОУ «ОЦ №7»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33" t="53150" r="9647" b="6950"/>
          <a:stretch/>
        </p:blipFill>
        <p:spPr>
          <a:xfrm>
            <a:off x="13647" y="590916"/>
            <a:ext cx="9130353" cy="57184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335097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16216" y="93017"/>
            <a:ext cx="2627784" cy="394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Минус 6"/>
          <p:cNvSpPr/>
          <p:nvPr/>
        </p:nvSpPr>
        <p:spPr>
          <a:xfrm rot="20639276">
            <a:off x="-308883" y="2311575"/>
            <a:ext cx="7559676" cy="727075"/>
          </a:xfrm>
          <a:prstGeom prst="mathMin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Минус 7"/>
          <p:cNvSpPr/>
          <p:nvPr/>
        </p:nvSpPr>
        <p:spPr>
          <a:xfrm rot="875799" flipH="1">
            <a:off x="-388258" y="2719562"/>
            <a:ext cx="7500938" cy="714375"/>
          </a:xfrm>
          <a:prstGeom prst="mathMin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2493964" y="2641775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Минус 9"/>
          <p:cNvSpPr/>
          <p:nvPr/>
        </p:nvSpPr>
        <p:spPr>
          <a:xfrm>
            <a:off x="26902" y="4857760"/>
            <a:ext cx="6643687" cy="914400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Минус 10"/>
          <p:cNvSpPr/>
          <p:nvPr/>
        </p:nvSpPr>
        <p:spPr>
          <a:xfrm>
            <a:off x="47940" y="5578136"/>
            <a:ext cx="6643687" cy="914400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00034" y="857232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Пересекающиеся прямые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4214818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Параллельные прямые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579729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10" advClick="0" advTm="15000">
        <p15:prstTrans prst="pageCurlDouble"/>
      </p:transition>
    </mc:Choice>
    <mc:Fallback>
      <p:transition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 l="1534" t="1579" r="1563" b="3949"/>
          <a:stretch>
            <a:fillRect/>
          </a:stretch>
        </p:blipFill>
        <p:spPr>
          <a:xfrm>
            <a:off x="1785918" y="785794"/>
            <a:ext cx="5500726" cy="59789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81816" y="143430"/>
            <a:ext cx="7980368" cy="14996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«самолёт»</a:t>
            </a:r>
          </a:p>
        </p:txBody>
      </p:sp>
    </p:spTree>
    <p:extLst>
      <p:ext uri="{BB962C8B-B14F-4D97-AF65-F5344CB8AC3E}">
        <p14:creationId xmlns="" xmlns:p14="http://schemas.microsoft.com/office/powerpoint/2010/main" val="174648890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per-airpla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428604"/>
            <a:ext cx="5629299" cy="59348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5143504" y="1643050"/>
            <a:ext cx="3286148" cy="1928826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5400000">
            <a:off x="1500178" y="5786442"/>
            <a:ext cx="2071678" cy="7143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4" name="Полилиния 33"/>
          <p:cNvSpPr/>
          <p:nvPr/>
        </p:nvSpPr>
        <p:spPr>
          <a:xfrm>
            <a:off x="8001024" y="1571612"/>
            <a:ext cx="981363" cy="914400"/>
          </a:xfrm>
          <a:custGeom>
            <a:avLst/>
            <a:gdLst>
              <a:gd name="connsiteX0" fmla="*/ 0 w 981363"/>
              <a:gd name="connsiteY0" fmla="*/ 914400 h 914400"/>
              <a:gd name="connsiteX1" fmla="*/ 471054 w 981363"/>
              <a:gd name="connsiteY1" fmla="*/ 720437 h 914400"/>
              <a:gd name="connsiteX2" fmla="*/ 249382 w 981363"/>
              <a:gd name="connsiteY2" fmla="*/ 318655 h 914400"/>
              <a:gd name="connsiteX3" fmla="*/ 789709 w 981363"/>
              <a:gd name="connsiteY3" fmla="*/ 180109 h 914400"/>
              <a:gd name="connsiteX4" fmla="*/ 803563 w 981363"/>
              <a:gd name="connsiteY4" fmla="*/ 609600 h 914400"/>
              <a:gd name="connsiteX5" fmla="*/ 955963 w 981363"/>
              <a:gd name="connsiteY5" fmla="*/ 484909 h 914400"/>
              <a:gd name="connsiteX6" fmla="*/ 955963 w 981363"/>
              <a:gd name="connsiteY6" fmla="*/ 0 h 914400"/>
              <a:gd name="connsiteX7" fmla="*/ 955963 w 981363"/>
              <a:gd name="connsiteY7" fmla="*/ 96982 h 914400"/>
              <a:gd name="connsiteX8" fmla="*/ 955963 w 981363"/>
              <a:gd name="connsiteY8" fmla="*/ 96982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1363" h="914400">
                <a:moveTo>
                  <a:pt x="0" y="914400"/>
                </a:moveTo>
                <a:cubicBezTo>
                  <a:pt x="214745" y="867064"/>
                  <a:pt x="429490" y="819728"/>
                  <a:pt x="471054" y="720437"/>
                </a:cubicBezTo>
                <a:cubicBezTo>
                  <a:pt x="512618" y="621146"/>
                  <a:pt x="196273" y="408710"/>
                  <a:pt x="249382" y="318655"/>
                </a:cubicBezTo>
                <a:cubicBezTo>
                  <a:pt x="302491" y="228600"/>
                  <a:pt x="697346" y="131618"/>
                  <a:pt x="789709" y="180109"/>
                </a:cubicBezTo>
                <a:cubicBezTo>
                  <a:pt x="882072" y="228600"/>
                  <a:pt x="775854" y="558800"/>
                  <a:pt x="803563" y="609600"/>
                </a:cubicBezTo>
                <a:cubicBezTo>
                  <a:pt x="831272" y="660400"/>
                  <a:pt x="930563" y="586509"/>
                  <a:pt x="955963" y="484909"/>
                </a:cubicBezTo>
                <a:cubicBezTo>
                  <a:pt x="981363" y="383309"/>
                  <a:pt x="955963" y="0"/>
                  <a:pt x="955963" y="0"/>
                </a:cubicBezTo>
                <a:lnTo>
                  <a:pt x="955963" y="96982"/>
                </a:lnTo>
                <a:lnTo>
                  <a:pt x="955963" y="96982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3571876"/>
            <a:ext cx="3143272" cy="17145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786050" y="1285860"/>
            <a:ext cx="1643074" cy="857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4572000" y="1285860"/>
            <a:ext cx="1214446" cy="21431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4071934" y="785794"/>
            <a:ext cx="571504" cy="50006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2285984" y="2143116"/>
            <a:ext cx="928694" cy="92869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3107521" y="2678901"/>
            <a:ext cx="1071570" cy="14287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571604" y="2000240"/>
            <a:ext cx="1143008" cy="42862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643438" y="1857364"/>
            <a:ext cx="1285884" cy="14287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4000496" y="2214554"/>
            <a:ext cx="857256" cy="71438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6200000" flipH="1">
            <a:off x="2786050" y="714356"/>
            <a:ext cx="571504" cy="42862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500166" y="1285860"/>
            <a:ext cx="1285884" cy="14287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3464711" y="892951"/>
            <a:ext cx="428628" cy="7143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/>
          <p:nvPr/>
        </p:nvCxnSpPr>
        <p:spPr>
          <a:xfrm rot="10800000" flipV="1">
            <a:off x="3143240" y="5357826"/>
            <a:ext cx="3357586" cy="1000132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1" name="Полилиния 30"/>
          <p:cNvSpPr/>
          <p:nvPr/>
        </p:nvSpPr>
        <p:spPr>
          <a:xfrm>
            <a:off x="5429256" y="5384799"/>
            <a:ext cx="3352800" cy="1473201"/>
          </a:xfrm>
          <a:custGeom>
            <a:avLst/>
            <a:gdLst>
              <a:gd name="connsiteX0" fmla="*/ 0 w 3352800"/>
              <a:gd name="connsiteY0" fmla="*/ 600364 h 1473201"/>
              <a:gd name="connsiteX1" fmla="*/ 2382982 w 3352800"/>
              <a:gd name="connsiteY1" fmla="*/ 115455 h 1473201"/>
              <a:gd name="connsiteX2" fmla="*/ 1634836 w 3352800"/>
              <a:gd name="connsiteY2" fmla="*/ 1293092 h 1473201"/>
              <a:gd name="connsiteX3" fmla="*/ 3075709 w 3352800"/>
              <a:gd name="connsiteY3" fmla="*/ 1196110 h 1473201"/>
              <a:gd name="connsiteX4" fmla="*/ 3297382 w 3352800"/>
              <a:gd name="connsiteY4" fmla="*/ 1140692 h 1473201"/>
              <a:gd name="connsiteX5" fmla="*/ 3297382 w 3352800"/>
              <a:gd name="connsiteY5" fmla="*/ 1182255 h 147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2800" h="1473201">
                <a:moveTo>
                  <a:pt x="0" y="600364"/>
                </a:moveTo>
                <a:cubicBezTo>
                  <a:pt x="1055254" y="300182"/>
                  <a:pt x="2110509" y="0"/>
                  <a:pt x="2382982" y="115455"/>
                </a:cubicBezTo>
                <a:cubicBezTo>
                  <a:pt x="2655455" y="230910"/>
                  <a:pt x="1519382" y="1112983"/>
                  <a:pt x="1634836" y="1293092"/>
                </a:cubicBezTo>
                <a:cubicBezTo>
                  <a:pt x="1750291" y="1473201"/>
                  <a:pt x="2798618" y="1221510"/>
                  <a:pt x="3075709" y="1196110"/>
                </a:cubicBezTo>
                <a:cubicBezTo>
                  <a:pt x="3352800" y="1170710"/>
                  <a:pt x="3260437" y="1143001"/>
                  <a:pt x="3297382" y="1140692"/>
                </a:cubicBezTo>
                <a:cubicBezTo>
                  <a:pt x="3334327" y="1138383"/>
                  <a:pt x="3315854" y="1160319"/>
                  <a:pt x="3297382" y="1182255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 rot="19783949">
            <a:off x="7593077" y="1185105"/>
            <a:ext cx="981363" cy="914400"/>
          </a:xfrm>
          <a:custGeom>
            <a:avLst/>
            <a:gdLst>
              <a:gd name="connsiteX0" fmla="*/ 0 w 981363"/>
              <a:gd name="connsiteY0" fmla="*/ 914400 h 914400"/>
              <a:gd name="connsiteX1" fmla="*/ 471054 w 981363"/>
              <a:gd name="connsiteY1" fmla="*/ 720437 h 914400"/>
              <a:gd name="connsiteX2" fmla="*/ 249382 w 981363"/>
              <a:gd name="connsiteY2" fmla="*/ 318655 h 914400"/>
              <a:gd name="connsiteX3" fmla="*/ 789709 w 981363"/>
              <a:gd name="connsiteY3" fmla="*/ 180109 h 914400"/>
              <a:gd name="connsiteX4" fmla="*/ 803563 w 981363"/>
              <a:gd name="connsiteY4" fmla="*/ 609600 h 914400"/>
              <a:gd name="connsiteX5" fmla="*/ 955963 w 981363"/>
              <a:gd name="connsiteY5" fmla="*/ 484909 h 914400"/>
              <a:gd name="connsiteX6" fmla="*/ 955963 w 981363"/>
              <a:gd name="connsiteY6" fmla="*/ 0 h 914400"/>
              <a:gd name="connsiteX7" fmla="*/ 955963 w 981363"/>
              <a:gd name="connsiteY7" fmla="*/ 96982 h 914400"/>
              <a:gd name="connsiteX8" fmla="*/ 955963 w 981363"/>
              <a:gd name="connsiteY8" fmla="*/ 96982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1363" h="914400">
                <a:moveTo>
                  <a:pt x="0" y="914400"/>
                </a:moveTo>
                <a:cubicBezTo>
                  <a:pt x="214745" y="867064"/>
                  <a:pt x="429490" y="819728"/>
                  <a:pt x="471054" y="720437"/>
                </a:cubicBezTo>
                <a:cubicBezTo>
                  <a:pt x="512618" y="621146"/>
                  <a:pt x="196273" y="408710"/>
                  <a:pt x="249382" y="318655"/>
                </a:cubicBezTo>
                <a:cubicBezTo>
                  <a:pt x="302491" y="228600"/>
                  <a:pt x="697346" y="131618"/>
                  <a:pt x="789709" y="180109"/>
                </a:cubicBezTo>
                <a:cubicBezTo>
                  <a:pt x="882072" y="228600"/>
                  <a:pt x="775854" y="558800"/>
                  <a:pt x="803563" y="609600"/>
                </a:cubicBezTo>
                <a:cubicBezTo>
                  <a:pt x="831272" y="660400"/>
                  <a:pt x="930563" y="586509"/>
                  <a:pt x="955963" y="484909"/>
                </a:cubicBezTo>
                <a:cubicBezTo>
                  <a:pt x="981363" y="383309"/>
                  <a:pt x="955963" y="0"/>
                  <a:pt x="955963" y="0"/>
                </a:cubicBezTo>
                <a:lnTo>
                  <a:pt x="955963" y="96982"/>
                </a:lnTo>
                <a:lnTo>
                  <a:pt x="955963" y="96982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блако 35"/>
          <p:cNvSpPr/>
          <p:nvPr/>
        </p:nvSpPr>
        <p:spPr>
          <a:xfrm>
            <a:off x="214282" y="642918"/>
            <a:ext cx="1071570" cy="714380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блако 37"/>
          <p:cNvSpPr/>
          <p:nvPr/>
        </p:nvSpPr>
        <p:spPr>
          <a:xfrm>
            <a:off x="5072066" y="500042"/>
            <a:ext cx="1214446" cy="714380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блако 38"/>
          <p:cNvSpPr/>
          <p:nvPr/>
        </p:nvSpPr>
        <p:spPr>
          <a:xfrm>
            <a:off x="1714480" y="714356"/>
            <a:ext cx="1000132" cy="500066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928794" y="4000504"/>
            <a:ext cx="642942" cy="642942"/>
          </a:xfrm>
          <a:prstGeom prst="ellips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428728" y="3571876"/>
            <a:ext cx="64294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2214546" y="3429000"/>
            <a:ext cx="64294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571736" y="4071942"/>
            <a:ext cx="64294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1357290" y="4286256"/>
            <a:ext cx="64294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 flipV="1">
            <a:off x="2071670" y="4643446"/>
            <a:ext cx="642942" cy="6334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ый треугольник 49"/>
          <p:cNvSpPr/>
          <p:nvPr/>
        </p:nvSpPr>
        <p:spPr>
          <a:xfrm rot="17849223">
            <a:off x="1845106" y="5512212"/>
            <a:ext cx="1453258" cy="637682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5715008" y="4286256"/>
            <a:ext cx="928694" cy="1000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7286644" y="3929066"/>
            <a:ext cx="571504" cy="8572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6500826" y="2714620"/>
            <a:ext cx="500066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786314" y="528638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714876" y="628652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 flipV="1">
            <a:off x="3143240" y="628652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 flipV="1">
            <a:off x="6357950" y="528638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643174" y="192880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642910" y="650083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4572000" y="178592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1714480" y="650083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1142976" y="650083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ятиугольник 31"/>
          <p:cNvSpPr/>
          <p:nvPr/>
        </p:nvSpPr>
        <p:spPr>
          <a:xfrm rot="19229807">
            <a:off x="7507190" y="2169774"/>
            <a:ext cx="712583" cy="500066"/>
          </a:xfrm>
          <a:prstGeom prst="homePlat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блако 61"/>
          <p:cNvSpPr/>
          <p:nvPr/>
        </p:nvSpPr>
        <p:spPr>
          <a:xfrm>
            <a:off x="6929454" y="571480"/>
            <a:ext cx="1000132" cy="571504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663991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097" y="178862"/>
            <a:ext cx="7290054" cy="149961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Оцени свою работу на уроке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146" name="Picture 2" descr="C:\Users\Сергей\Desktop\2011 МАМА\смайлики\happy-face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662" y="1500174"/>
            <a:ext cx="1357322" cy="1410596"/>
          </a:xfrm>
          <a:prstGeom prst="ellipse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488" y="1857364"/>
            <a:ext cx="55007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Своей работой на уроке я доволен, так как ….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3357562"/>
            <a:ext cx="5715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Своей работой на уроке я не совсем  доволен, так как ….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5072074"/>
            <a:ext cx="5715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Своей работой на уроке я совсем не доволен, так как ….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149" name="Picture 5" descr="C:\Users\Сергей\Desktop\2011 МАМА\смайлики\xlarge_shutterstocksadface.jpg"/>
          <p:cNvPicPr>
            <a:picLocks noChangeAspect="1" noChangeArrowheads="1"/>
          </p:cNvPicPr>
          <p:nvPr/>
        </p:nvPicPr>
        <p:blipFill>
          <a:blip r:embed="rId3"/>
          <a:srcRect l="4255" t="31660" r="19151" b="6561"/>
          <a:stretch>
            <a:fillRect/>
          </a:stretch>
        </p:blipFill>
        <p:spPr bwMode="auto">
          <a:xfrm>
            <a:off x="1000100" y="3214686"/>
            <a:ext cx="1357322" cy="142876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22530" name="Picture 2" descr="C:\Users\Сергей\Desktop\63e8a3abfcd9t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071538" y="4857760"/>
            <a:ext cx="1357322" cy="1357322"/>
          </a:xfrm>
          <a:prstGeom prst="ellipse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3" y="1857364"/>
            <a:ext cx="6499752" cy="304698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новых встреч!</a:t>
            </a:r>
            <a:endParaRPr lang="ru-RU" sz="9600" b="1" cap="none" spc="0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Kag-T-Ucaklar-7879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-1"/>
            <a:ext cx="3735955" cy="2308737"/>
          </a:xfrm>
          <a:prstGeom prst="cloud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27214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презентации использованы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изображения: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8096" y="1857364"/>
            <a:ext cx="7290055" cy="445199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http://s1176.photobucket.com/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http://kak.znate.ru/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http://franklin.twpunionschools.org/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hlinkClick r:id="rId5"/>
              </a:rPr>
              <a:t>http://cliparts.co/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hlinkClick r:id="rId6"/>
              </a:rPr>
              <a:t>http://player.myshared.ru/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hlinkClick r:id="rId7"/>
              </a:rPr>
              <a:t>http://cs619428.vk.me/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hlinkClick r:id="rId8"/>
              </a:rPr>
              <a:t>http://mypresentation.ru/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hlinkClick r:id="rId9"/>
              </a:rPr>
              <a:t>https://bostonchildrensmuseum.files.wordpress.com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hlinkClick r:id="rId10"/>
              </a:rPr>
              <a:t>http://m.gifmania.com.tr/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hlinkClick r:id="rId11"/>
              </a:rPr>
              <a:t>http://www.playing-field.ru/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Минус 21"/>
          <p:cNvSpPr/>
          <p:nvPr/>
        </p:nvSpPr>
        <p:spPr>
          <a:xfrm rot="1818097">
            <a:off x="-638268" y="4490487"/>
            <a:ext cx="6929438" cy="914400"/>
          </a:xfrm>
          <a:prstGeom prst="mathMinus">
            <a:avLst>
              <a:gd name="adj1" fmla="val 2949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Минус 20"/>
          <p:cNvSpPr/>
          <p:nvPr/>
        </p:nvSpPr>
        <p:spPr>
          <a:xfrm>
            <a:off x="244355" y="2413735"/>
            <a:ext cx="5857875" cy="91440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8596" y="530773"/>
            <a:ext cx="400052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Comic Sans MS" pitchFamily="66" charset="0"/>
              </a:rPr>
              <a:t>Эта странная фигура,</a:t>
            </a:r>
            <a:br>
              <a:rPr lang="ru-RU" sz="22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Comic Sans MS" pitchFamily="66" charset="0"/>
              </a:rPr>
              <a:t>Ну, совсем миниатюра!</a:t>
            </a:r>
            <a:br>
              <a:rPr lang="ru-RU" sz="22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Comic Sans MS" pitchFamily="66" charset="0"/>
              </a:rPr>
              <a:t>И на маленький листочек</a:t>
            </a:r>
            <a:br>
              <a:rPr lang="ru-RU" sz="22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Comic Sans MS" pitchFamily="66" charset="0"/>
              </a:rPr>
              <a:t>Мы поставим сотни </a:t>
            </a:r>
            <a:r>
              <a:rPr lang="ru-RU" sz="2400" b="1" dirty="0" smtClean="0">
                <a:solidFill>
                  <a:srgbClr val="990099"/>
                </a:solidFill>
              </a:rPr>
              <a:t>...</a:t>
            </a:r>
            <a:br>
              <a:rPr lang="ru-RU" sz="2400" b="1" dirty="0" smtClean="0">
                <a:solidFill>
                  <a:srgbClr val="990099"/>
                </a:solidFill>
              </a:rPr>
            </a:br>
            <a:endParaRPr lang="ru-RU" sz="2400" b="1" dirty="0">
              <a:solidFill>
                <a:srgbClr val="9900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86116" y="1928802"/>
            <a:ext cx="1214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точек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478183"/>
            <a:ext cx="37585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Comic Sans MS" pitchFamily="66" charset="0"/>
              </a:rPr>
              <a:t>Он от солнца прилетает,</a:t>
            </a:r>
            <a:br>
              <a:rPr lang="ru-RU" sz="22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Comic Sans MS" pitchFamily="66" charset="0"/>
              </a:rPr>
              <a:t>Пробивая толщу туч</a:t>
            </a:r>
            <a:br>
              <a:rPr lang="ru-RU" sz="22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Comic Sans MS" pitchFamily="66" charset="0"/>
              </a:rPr>
              <a:t>И в тетрадочке бывает,</a:t>
            </a:r>
            <a:br>
              <a:rPr lang="ru-RU" sz="22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Comic Sans MS" pitchFamily="66" charset="0"/>
              </a:rPr>
              <a:t>А зовется просто - </a:t>
            </a:r>
            <a:r>
              <a:rPr lang="ru-RU" sz="2400" b="1" dirty="0" smtClean="0">
                <a:solidFill>
                  <a:srgbClr val="002060"/>
                </a:solidFill>
              </a:rPr>
              <a:t>...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29190" y="3857628"/>
            <a:ext cx="392909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Comic Sans MS" pitchFamily="66" charset="0"/>
              </a:rPr>
              <a:t>Едет ручка вдоль листа</a:t>
            </a:r>
            <a:br>
              <a:rPr lang="ru-RU" sz="22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Comic Sans MS" pitchFamily="66" charset="0"/>
              </a:rPr>
              <a:t>По линеечке, по краю -</a:t>
            </a:r>
            <a:br>
              <a:rPr lang="ru-RU" sz="22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Comic Sans MS" pitchFamily="66" charset="0"/>
              </a:rPr>
              <a:t>Получается черта,</a:t>
            </a:r>
            <a:br>
              <a:rPr lang="ru-RU" sz="22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Comic Sans MS" pitchFamily="66" charset="0"/>
              </a:rPr>
              <a:t>Называется ...</a:t>
            </a:r>
            <a:br>
              <a:rPr lang="ru-RU" sz="2200" b="1" dirty="0" smtClean="0">
                <a:solidFill>
                  <a:srgbClr val="002060"/>
                </a:solidFill>
                <a:latin typeface="Comic Sans MS" pitchFamily="66" charset="0"/>
              </a:rPr>
            </a:br>
            <a:endParaRPr lang="ru-RU" sz="2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72396" y="1857364"/>
            <a:ext cx="1142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луч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00892" y="5143512"/>
            <a:ext cx="1714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C0A0A"/>
                </a:solidFill>
                <a:latin typeface="Comic Sans MS" pitchFamily="66" charset="0"/>
              </a:rPr>
              <a:t>прямая</a:t>
            </a:r>
            <a:endParaRPr lang="ru-RU" sz="2800" b="1" dirty="0">
              <a:solidFill>
                <a:srgbClr val="FC0A0A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00166" y="0"/>
            <a:ext cx="60722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charset="0"/>
              </a:rPr>
              <a:t> </a:t>
            </a:r>
            <a:endParaRPr lang="ru-RU" sz="3200" b="1" i="1" u="sng" dirty="0" smtClean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8900" y="3627519"/>
            <a:ext cx="30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5" name="Блок-схема: узел 14"/>
          <p:cNvSpPr/>
          <p:nvPr/>
        </p:nvSpPr>
        <p:spPr>
          <a:xfrm>
            <a:off x="383289" y="5807288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1954914" y="4378538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3597976" y="5235788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4098039" y="3164100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2597851" y="5735850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811914" y="2664038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567403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3" grpId="0"/>
      <p:bldP spid="8" grpId="0"/>
      <p:bldP spid="9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89" t="16746" r="55983" b="68987"/>
          <a:stretch/>
        </p:blipFill>
        <p:spPr>
          <a:xfrm>
            <a:off x="0" y="-27384"/>
            <a:ext cx="9144000" cy="4383883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051720" y="5157192"/>
            <a:ext cx="1357322" cy="10001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3409042" y="5228630"/>
            <a:ext cx="1428760" cy="9286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5266430" y="4657126"/>
            <a:ext cx="1428760" cy="9286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837802" y="5228630"/>
            <a:ext cx="428628" cy="35719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200846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0"/>
            <a:ext cx="6870700" cy="871558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hlink"/>
                </a:solidFill>
              </a:rPr>
              <a:t>  </a:t>
            </a:r>
            <a:endParaRPr lang="ru-RU" sz="2800" dirty="0">
              <a:solidFill>
                <a:schemeClr val="hlink"/>
              </a:solidFill>
            </a:endParaRP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214290"/>
            <a:ext cx="7500990" cy="2500330"/>
          </a:xfrm>
        </p:spPr>
        <p:txBody>
          <a:bodyPr>
            <a:normAutofit fontScale="25000" lnSpcReduction="20000"/>
          </a:bodyPr>
          <a:lstStyle/>
          <a:p>
            <a:pPr algn="ctr">
              <a:buFontTx/>
              <a:buNone/>
            </a:pPr>
            <a:r>
              <a:rPr lang="ru-RU" sz="1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Свойство прямой линии: </a:t>
            </a:r>
          </a:p>
          <a:p>
            <a:pPr lvl="0" algn="ctr">
              <a:buNone/>
              <a:defRPr/>
            </a:pPr>
            <a:r>
              <a:rPr lang="ru-RU" sz="11200" b="1" dirty="0" smtClean="0">
                <a:solidFill>
                  <a:srgbClr val="C00000"/>
                </a:solidFill>
                <a:latin typeface="Comic Sans MS" pitchFamily="66" charset="0"/>
              </a:rPr>
              <a:t>Без начала и без края</a:t>
            </a:r>
          </a:p>
          <a:p>
            <a:pPr lvl="0" algn="ctr">
              <a:buNone/>
              <a:defRPr/>
            </a:pPr>
            <a:r>
              <a:rPr lang="ru-RU" sz="11200" b="1" dirty="0" smtClean="0">
                <a:solidFill>
                  <a:srgbClr val="C00000"/>
                </a:solidFill>
                <a:latin typeface="Comic Sans MS" pitchFamily="66" charset="0"/>
              </a:rPr>
              <a:t>Линия прямая.</a:t>
            </a:r>
          </a:p>
          <a:p>
            <a:pPr lvl="0" algn="ctr">
              <a:buNone/>
              <a:defRPr/>
            </a:pPr>
            <a:r>
              <a:rPr lang="ru-RU" sz="11200" b="1" dirty="0" smtClean="0">
                <a:solidFill>
                  <a:srgbClr val="C00000"/>
                </a:solidFill>
                <a:latin typeface="Comic Sans MS" pitchFamily="66" charset="0"/>
              </a:rPr>
              <a:t>Хоть сто лет по ней иди,</a:t>
            </a:r>
          </a:p>
          <a:p>
            <a:pPr lvl="0" algn="ctr">
              <a:buNone/>
              <a:defRPr/>
            </a:pPr>
            <a:r>
              <a:rPr lang="ru-RU" sz="11200" b="1" dirty="0" smtClean="0">
                <a:solidFill>
                  <a:srgbClr val="C00000"/>
                </a:solidFill>
                <a:latin typeface="Comic Sans MS" pitchFamily="66" charset="0"/>
              </a:rPr>
              <a:t>Не найдешь конца пути.</a:t>
            </a:r>
          </a:p>
          <a:p>
            <a:pPr>
              <a:buFontTx/>
              <a:buNone/>
            </a:pPr>
            <a:r>
              <a:rPr lang="ru-RU" sz="7400" b="1" dirty="0" smtClean="0">
                <a:solidFill>
                  <a:srgbClr val="0070C0"/>
                </a:solidFill>
                <a:latin typeface="Times New Roman" charset="0"/>
              </a:rPr>
              <a:t> </a:t>
            </a:r>
          </a:p>
          <a:p>
            <a:pPr>
              <a:buFontTx/>
              <a:buNone/>
            </a:pPr>
            <a:endParaRPr lang="ru-RU" sz="2000" b="1" dirty="0" smtClean="0">
              <a:solidFill>
                <a:srgbClr val="0070C0"/>
              </a:solidFill>
              <a:latin typeface="Times New Roman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857356" y="4071942"/>
          <a:ext cx="5000655" cy="2024075"/>
        </p:xfrm>
        <a:graphic>
          <a:graphicData uri="http://schemas.openxmlformats.org/drawingml/2006/table">
            <a:tbl>
              <a:tblPr/>
              <a:tblGrid>
                <a:gridCol w="333377"/>
                <a:gridCol w="333377"/>
                <a:gridCol w="333377"/>
                <a:gridCol w="333377"/>
                <a:gridCol w="333377"/>
                <a:gridCol w="333377"/>
                <a:gridCol w="357192"/>
                <a:gridCol w="309562"/>
                <a:gridCol w="333377"/>
                <a:gridCol w="333377"/>
                <a:gridCol w="333377"/>
                <a:gridCol w="333377"/>
                <a:gridCol w="333377"/>
                <a:gridCol w="333377"/>
                <a:gridCol w="333377"/>
              </a:tblGrid>
              <a:tr h="357190"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7"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7"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7"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7"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7"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42878" y="3143248"/>
            <a:ext cx="8501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dirty="0" smtClean="0">
                <a:latin typeface="Times New Roman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Какие инструменты тебе  потребуются?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2428860" y="4572008"/>
            <a:ext cx="3071834" cy="12144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4" descr="C:\Users\санек\Documents\мама\Мои рисунки\анимации\rul_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17386918">
            <a:off x="6831110" y="4534287"/>
            <a:ext cx="2523059" cy="13271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Picture 9" descr="263"/>
          <p:cNvPicPr>
            <a:picLocks noChangeAspect="1" noChangeArrowheads="1" noCrop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7158" y="3929066"/>
            <a:ext cx="1392384" cy="2092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901623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uiExpand="1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8286808" cy="3786214"/>
          </a:xfrm>
        </p:spPr>
        <p:txBody>
          <a:bodyPr>
            <a:noAutofit/>
          </a:bodyPr>
          <a:lstStyle/>
          <a:p>
            <a:pPr algn="ctr">
              <a:lnSpc>
                <a:spcPct val="125000"/>
              </a:lnSpc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Можно ли без карандаша, линейки 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других инструментов,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приспособлений получить на листе бумаги прямую линию?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4" name="Рисунок 3" descr="1308726673-36-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4143380"/>
            <a:ext cx="3500430" cy="2312784"/>
          </a:xfrm>
          <a:prstGeom prst="rect">
            <a:avLst/>
          </a:prstGeom>
        </p:spPr>
      </p:pic>
      <p:pic>
        <p:nvPicPr>
          <p:cNvPr id="5" name="Рисунок 4" descr="4508773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714752"/>
            <a:ext cx="2821797" cy="28217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0187"/>
            <a:ext cx="7620328" cy="149961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  сгибать и складывать бумажный лист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90406172"/>
              </p:ext>
            </p:extLst>
          </p:nvPr>
        </p:nvGraphicFramePr>
        <p:xfrm>
          <a:off x="1043609" y="1250140"/>
          <a:ext cx="7188542" cy="5419219"/>
        </p:xfrm>
        <a:graphic>
          <a:graphicData uri="http://schemas.openxmlformats.org/presentationml/2006/ole">
            <p:oleObj spid="_x0000_s1032" name="Acrobat Document" r:id="rId3" imgW="7563600" imgH="10685880" progId="AcroExch.Document.DC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98639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Правила сгибания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idx="1"/>
          </p:nvPr>
        </p:nvSpPr>
        <p:spPr>
          <a:xfrm>
            <a:off x="4214810" y="1899576"/>
            <a:ext cx="3357586" cy="7143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1. Сгибай на столе.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20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41571833"/>
              </p:ext>
            </p:extLst>
          </p:nvPr>
        </p:nvGraphicFramePr>
        <p:xfrm>
          <a:off x="814892" y="1484784"/>
          <a:ext cx="3240360" cy="2592288"/>
        </p:xfrm>
        <a:graphic>
          <a:graphicData uri="http://schemas.openxmlformats.org/presentationml/2006/ole">
            <p:oleObj spid="_x0000_s2068" name="Acrobat Document" r:id="rId3" imgW="7779960" imgH="12792600" progId="AcroExch.Document.DC">
              <p:embed/>
            </p:oleObj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65173779"/>
              </p:ext>
            </p:extLst>
          </p:nvPr>
        </p:nvGraphicFramePr>
        <p:xfrm>
          <a:off x="814892" y="3871447"/>
          <a:ext cx="3240360" cy="2657526"/>
        </p:xfrm>
        <a:graphic>
          <a:graphicData uri="http://schemas.openxmlformats.org/presentationml/2006/ole">
            <p:oleObj spid="_x0000_s2069" name="Acrobat Document" r:id="rId4" imgW="7779960" imgH="12792600" progId="AcroExch.Document.DC">
              <p:embed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220008" y="2985801"/>
            <a:ext cx="4462216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2800" b="1" dirty="0" smtClean="0">
                <a:solidFill>
                  <a:srgbClr val="002060"/>
                </a:solidFill>
              </a:rPr>
              <a:t>2. Совмещай уголки листа.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4774242"/>
            <a:ext cx="3501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2800" b="1" dirty="0" smtClean="0">
                <a:solidFill>
                  <a:srgbClr val="002060"/>
                </a:solidFill>
              </a:rPr>
              <a:t>3. Проглаживай сгиб.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816" y="143430"/>
            <a:ext cx="7980368" cy="149961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проглаживать сгибы можно по-разному</a:t>
            </a:r>
            <a:endParaRPr lang="ru-RU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93893561"/>
              </p:ext>
            </p:extLst>
          </p:nvPr>
        </p:nvGraphicFramePr>
        <p:xfrm>
          <a:off x="820972" y="1643046"/>
          <a:ext cx="7567452" cy="5142034"/>
        </p:xfrm>
        <a:graphic>
          <a:graphicData uri="http://schemas.openxmlformats.org/presentationml/2006/ole">
            <p:oleObj spid="_x0000_s3081" name="Acrobat Document" r:id="rId3" imgW="7563600" imgH="10685880" progId="AcroExch.Document.DC">
              <p:embed/>
            </p:oleObj>
          </a:graphicData>
        </a:graphic>
      </p:graphicFrame>
      <p:sp>
        <p:nvSpPr>
          <p:cNvPr id="4" name="Овал 3"/>
          <p:cNvSpPr/>
          <p:nvPr/>
        </p:nvSpPr>
        <p:spPr>
          <a:xfrm>
            <a:off x="4572000" y="5269420"/>
            <a:ext cx="2016224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99592" y="5269420"/>
            <a:ext cx="2016224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99592" y="3276213"/>
            <a:ext cx="2016224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16016" y="3317901"/>
            <a:ext cx="2016224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Овал 61"/>
          <p:cNvSpPr/>
          <p:nvPr/>
        </p:nvSpPr>
        <p:spPr>
          <a:xfrm>
            <a:off x="1428728" y="3286124"/>
            <a:ext cx="1928826" cy="142876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829300" cy="1463040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Физминутка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 минутку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357422" y="2214554"/>
            <a:ext cx="3786214" cy="3500462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5" idx="5"/>
            <a:endCxn id="5" idx="5"/>
          </p:cNvCxnSpPr>
          <p:nvPr/>
        </p:nvCxnSpPr>
        <p:spPr>
          <a:xfrm rot="5400000">
            <a:off x="5589157" y="5202386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5" idx="1"/>
            <a:endCxn id="5" idx="1"/>
          </p:cNvCxnSpPr>
          <p:nvPr/>
        </p:nvCxnSpPr>
        <p:spPr>
          <a:xfrm rot="5400000" flipH="1" flipV="1">
            <a:off x="2911901" y="2727184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1692119" y="3964785"/>
            <a:ext cx="247520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5" idx="0"/>
            <a:endCxn id="5" idx="4"/>
          </p:cNvCxnSpPr>
          <p:nvPr/>
        </p:nvCxnSpPr>
        <p:spPr>
          <a:xfrm rot="16200000" flipH="1">
            <a:off x="2500298" y="3964785"/>
            <a:ext cx="350046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5" idx="7"/>
            <a:endCxn id="5" idx="5"/>
          </p:cNvCxnSpPr>
          <p:nvPr/>
        </p:nvCxnSpPr>
        <p:spPr>
          <a:xfrm rot="16200000" flipH="1">
            <a:off x="4351556" y="3964785"/>
            <a:ext cx="247520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16200000" flipV="1">
            <a:off x="2536813" y="5537214"/>
            <a:ext cx="1000132" cy="355603"/>
          </a:xfrm>
          <a:prstGeom prst="line">
            <a:avLst/>
          </a:prstGeom>
          <a:ln w="254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6200000" flipV="1">
            <a:off x="5357819" y="5429265"/>
            <a:ext cx="857255" cy="428628"/>
          </a:xfrm>
          <a:prstGeom prst="line">
            <a:avLst/>
          </a:prstGeom>
          <a:ln w="254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0800000" flipV="1">
            <a:off x="5500694" y="2143116"/>
            <a:ext cx="785818" cy="571504"/>
          </a:xfrm>
          <a:prstGeom prst="line">
            <a:avLst/>
          </a:prstGeom>
          <a:ln w="254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6200000" flipV="1">
            <a:off x="3964779" y="5893612"/>
            <a:ext cx="714378" cy="357189"/>
          </a:xfrm>
          <a:prstGeom prst="line">
            <a:avLst/>
          </a:prstGeom>
          <a:ln w="254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4000497" y="1643049"/>
            <a:ext cx="785817" cy="500066"/>
          </a:xfrm>
          <a:prstGeom prst="line">
            <a:avLst/>
          </a:prstGeom>
          <a:ln w="254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2571736" y="2000240"/>
            <a:ext cx="1143008" cy="428628"/>
          </a:xfrm>
          <a:prstGeom prst="line">
            <a:avLst/>
          </a:prstGeom>
          <a:ln w="254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3571868" y="2857496"/>
            <a:ext cx="214314" cy="2143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3214678" y="3857628"/>
            <a:ext cx="214314" cy="2143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3357554" y="4929198"/>
            <a:ext cx="214314" cy="2143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2428860" y="3786190"/>
            <a:ext cx="214314" cy="2143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4500562" y="4929198"/>
            <a:ext cx="214314" cy="2143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4714876" y="3857628"/>
            <a:ext cx="214314" cy="2143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4572000" y="2714620"/>
            <a:ext cx="214314" cy="2143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5643570" y="3786190"/>
            <a:ext cx="214314" cy="2143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335097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33  0.046 -0.16667  0.113 -0.172  C 0.177 -0.17867  0.237 -0.11867  0.241 -0.032  C 0.246 0.048  0.204 0.12267  0.144 0.128  C 0.089 0.132  0.037 0.08267  0.033 0.008  C 0.029 -0.06  0.064 -0.124  0.115 -0.12933  C 0.162 -0.13333  0.206 -0.092  0.209 -0.02933  C 0.212 0.02667  0.184 0.08133  0.142 0.084  C 0.104 0.088  0.068 0.056  0.065 0.00533  C 0.063 -0.04  0.084 -0.084  0.117 -0.08667  C 0.146 -0.08933  0.175 -0.06533  0.177 -0.02667  C 0.179 0.00667  0.164 0.03867  0.14 0.04133  C 0.12 0.044  0.099 0.02933  0.098 0.00267  C 0.096 -0.01867  0.104 -0.04133  0.119 -0.044  C 0.131 -0.044  0.143 -0.03867  0.145 -0.024  C 0.146 -0.01467  0.144 -0.00533  0.138 -0.00133  C 0.135 0  0.133 0  0.13 -0.00133  E" pathEditMode="relative" ptsTypes="">
                                      <p:cBhvr>
                                        <p:cTn id="9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33  0.046 -0.16667  0.113 -0.172  C 0.177 -0.17867  0.237 -0.11867  0.241 -0.032  C 0.246 0.048  0.204 0.12267  0.144 0.128  C 0.089 0.132  0.037 0.08267  0.033 0.008  C 0.029 -0.06  0.064 -0.124  0.115 -0.12933  C 0.162 -0.13333  0.206 -0.092  0.209 -0.02933  C 0.212 0.02667  0.184 0.08133  0.142 0.084  C 0.104 0.088  0.068 0.056  0.065 0.00533  C 0.063 -0.04  0.084 -0.084  0.117 -0.08667  C 0.146 -0.08933  0.175 -0.06533  0.177 -0.02667  C 0.179 0.00667  0.164 0.03867  0.14 0.04133  C 0.12 0.044  0.099 0.02933  0.098 0.00267  C 0.096 -0.01867  0.104 -0.04133  0.119 -0.044  C 0.131 -0.044  0.143 -0.03867  0.145 -0.024  C 0.146 -0.01467  0.144 -0.00533  0.138 -0.00133  C 0.135 0  0.133 0  0.13 -0.00133  E" pathEditMode="relative" ptsTypes="">
                                      <p:cBhvr>
                                        <p:cTn id="9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33  0.046 -0.16667  0.113 -0.172  C 0.177 -0.17867  0.237 -0.11867  0.241 -0.032  C 0.246 0.048  0.204 0.12267  0.144 0.128  C 0.089 0.132  0.037 0.08267  0.033 0.008  C 0.029 -0.06  0.064 -0.124  0.115 -0.12933  C 0.162 -0.13333  0.206 -0.092  0.209 -0.02933  C 0.212 0.02667  0.184 0.08133  0.142 0.084  C 0.104 0.088  0.068 0.056  0.065 0.00533  C 0.063 -0.04  0.084 -0.084  0.117 -0.08667  C 0.146 -0.08933  0.175 -0.06533  0.177 -0.02667  C 0.179 0.00667  0.164 0.03867  0.14 0.04133  C 0.12 0.044  0.099 0.02933  0.098 0.00267  C 0.096 -0.01867  0.104 -0.04133  0.119 -0.044  C 0.131 -0.044  0.143 -0.03867  0.145 -0.024  C 0.146 -0.01467  0.144 -0.00533  0.138 -0.00133  C 0.135 0  0.133 0  0.13 -0.00133  E" pathEditMode="relative" ptsTypes="">
                                      <p:cBhvr>
                                        <p:cTn id="97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33  0.046 -0.16667  0.113 -0.172  C 0.177 -0.17867  0.237 -0.11867  0.241 -0.032  C 0.246 0.048  0.204 0.12267  0.144 0.128  C 0.089 0.132  0.037 0.08267  0.033 0.008  C 0.029 -0.06  0.064 -0.124  0.115 -0.12933  C 0.162 -0.13333  0.206 -0.092  0.209 -0.02933  C 0.212 0.02667  0.184 0.08133  0.142 0.084  C 0.104 0.088  0.068 0.056  0.065 0.00533  C 0.063 -0.04  0.084 -0.084  0.117 -0.08667  C 0.146 -0.08933  0.175 -0.06533  0.177 -0.02667  C 0.179 0.00667  0.164 0.03867  0.14 0.04133  C 0.12 0.044  0.099 0.02933  0.098 0.00267  C 0.096 -0.01867  0.104 -0.04133  0.119 -0.044  C 0.131 -0.044  0.143 -0.03867  0.145 -0.024  C 0.146 -0.01467  0.144 -0.00533  0.138 -0.00133  C 0.135 0  0.133 0  0.13 -0.00133  E" pathEditMode="relative" ptsTypes="">
                                      <p:cBhvr>
                                        <p:cTn id="99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33  0.046 -0.16667  0.113 -0.172  C 0.177 -0.17867  0.237 -0.11867  0.241 -0.032  C 0.246 0.048  0.204 0.12267  0.144 0.128  C 0.089 0.132  0.037 0.08267  0.033 0.008  C 0.029 -0.06  0.064 -0.124  0.115 -0.12933  C 0.162 -0.13333  0.206 -0.092  0.209 -0.02933  C 0.212 0.02667  0.184 0.08133  0.142 0.084  C 0.104 0.088  0.068 0.056  0.065 0.00533  C 0.063 -0.04  0.084 -0.084  0.117 -0.08667  C 0.146 -0.08933  0.175 -0.06533  0.177 -0.02667  C 0.179 0.00667  0.164 0.03867  0.14 0.04133  C 0.12 0.044  0.099 0.02933  0.098 0.00267  C 0.096 -0.01867  0.104 -0.04133  0.119 -0.044  C 0.131 -0.044  0.143 -0.03867  0.145 -0.024  C 0.146 -0.01467  0.144 -0.00533  0.138 -0.00133  C 0.135 0  0.133 0  0.13 -0.00133  E" pathEditMode="relative" ptsTypes="">
                                      <p:cBhvr>
                                        <p:cTn id="101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33  0.046 -0.16667  0.113 -0.172  C 0.177 -0.17867  0.237 -0.11867  0.241 -0.032  C 0.246 0.048  0.204 0.12267  0.144 0.128  C 0.089 0.132  0.037 0.08267  0.033 0.008  C 0.029 -0.06  0.064 -0.124  0.115 -0.12933  C 0.162 -0.13333  0.206 -0.092  0.209 -0.02933  C 0.212 0.02667  0.184 0.08133  0.142 0.084  C 0.104 0.088  0.068 0.056  0.065 0.00533  C 0.063 -0.04  0.084 -0.084  0.117 -0.08667  C 0.146 -0.08933  0.175 -0.06533  0.177 -0.02667  C 0.179 0.00667  0.164 0.03867  0.14 0.04133  C 0.12 0.044  0.099 0.02933  0.098 0.00267  C 0.096 -0.01867  0.104 -0.04133  0.119 -0.044  C 0.131 -0.044  0.143 -0.03867  0.145 -0.024  C 0.146 -0.01467  0.144 -0.00533  0.138 -0.00133  C 0.135 0  0.133 0  0.13 -0.00133  E" pathEditMode="relative" ptsTypes="">
                                      <p:cBhvr>
                                        <p:cTn id="103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33  0.046 -0.16667  0.113 -0.172  C 0.177 -0.17867  0.237 -0.11867  0.241 -0.032  C 0.246 0.048  0.204 0.12267  0.144 0.128  C 0.089 0.132  0.037 0.08267  0.033 0.008  C 0.029 -0.06  0.064 -0.124  0.115 -0.12933  C 0.162 -0.13333  0.206 -0.092  0.209 -0.02933  C 0.212 0.02667  0.184 0.08133  0.142 0.084  C 0.104 0.088  0.068 0.056  0.065 0.00533  C 0.063 -0.04  0.084 -0.084  0.117 -0.08667  C 0.146 -0.08933  0.175 -0.06533  0.177 -0.02667  C 0.179 0.00667  0.164 0.03867  0.14 0.04133  C 0.12 0.044  0.099 0.02933  0.098 0.00267  C 0.096 -0.01867  0.104 -0.04133  0.119 -0.044  C 0.131 -0.044  0.143 -0.03867  0.145 -0.024  C 0.146 -0.01467  0.144 -0.00533  0.138 -0.00133  C 0.135 0  0.133 0  0.13 -0.00133  E" pathEditMode="relative" ptsTypes="">
                                      <p:cBhvr>
                                        <p:cTn id="105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33  0.046 -0.16667  0.113 -0.172  C 0.177 -0.17867  0.237 -0.11867  0.241 -0.032  C 0.246 0.048  0.204 0.12267  0.144 0.128  C 0.089 0.132  0.037 0.08267  0.033 0.008  C 0.029 -0.06  0.064 -0.124  0.115 -0.12933  C 0.162 -0.13333  0.206 -0.092  0.209 -0.02933  C 0.212 0.02667  0.184 0.08133  0.142 0.084  C 0.104 0.088  0.068 0.056  0.065 0.00533  C 0.063 -0.04  0.084 -0.084  0.117 -0.08667  C 0.146 -0.08933  0.175 -0.06533  0.177 -0.02667  C 0.179 0.00667  0.164 0.03867  0.14 0.04133  C 0.12 0.044  0.099 0.02933  0.098 0.00267  C 0.096 -0.01867  0.104 -0.04133  0.119 -0.044  C 0.131 -0.044  0.143 -0.03867  0.145 -0.024  C 0.146 -0.01467  0.144 -0.00533  0.138 -0.00133  C 0.135 0  0.133 0  0.13 -0.00133  E" pathEditMode="relative" ptsTypes="">
                                      <p:cBhvr>
                                        <p:cTn id="107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33  0.046 -0.16667  0.113 -0.172  C 0.177 -0.17867  0.237 -0.11867  0.241 -0.032  C 0.246 0.048  0.204 0.12267  0.144 0.128  C 0.089 0.132  0.037 0.08267  0.033 0.008  C 0.029 -0.06  0.064 -0.124  0.115 -0.12933  C 0.162 -0.13333  0.206 -0.092  0.209 -0.02933  C 0.212 0.02667  0.184 0.08133  0.142 0.084  C 0.104 0.088  0.068 0.056  0.065 0.00533  C 0.063 -0.04  0.084 -0.084  0.117 -0.08667  C 0.146 -0.08933  0.175 -0.06533  0.177 -0.02667  C 0.179 0.00667  0.164 0.03867  0.14 0.04133  C 0.12 0.044  0.099 0.02933  0.098 0.00267  C 0.096 -0.01867  0.104 -0.04133  0.119 -0.044  C 0.131 -0.044  0.143 -0.03867  0.145 -0.024  C 0.146 -0.01467  0.144 -0.00533  0.138 -0.00133  C 0.135 0  0.133 0  0.13 -0.00133  E" pathEditMode="relative" ptsTypes="">
                                      <p:cBhvr>
                                        <p:cTn id="109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33  0.046 -0.16667  0.113 -0.172  C 0.177 -0.17867  0.237 -0.11867  0.241 -0.032  C 0.246 0.048  0.204 0.12267  0.144 0.128  C 0.089 0.132  0.037 0.08267  0.033 0.008  C 0.029 -0.06  0.064 -0.124  0.115 -0.12933  C 0.162 -0.13333  0.206 -0.092  0.209 -0.02933  C 0.212 0.02667  0.184 0.08133  0.142 0.084  C 0.104 0.088  0.068 0.056  0.065 0.00533  C 0.063 -0.04  0.084 -0.084  0.117 -0.08667  C 0.146 -0.08933  0.175 -0.06533  0.177 -0.02667  C 0.179 0.00667  0.164 0.03867  0.14 0.04133  C 0.12 0.044  0.099 0.02933  0.098 0.00267  C 0.096 -0.01867  0.104 -0.04133  0.119 -0.044  C 0.131 -0.044  0.143 -0.03867  0.145 -0.024  C 0.146 -0.01467  0.144 -0.00533  0.138 -0.00133  C 0.135 0  0.133 0  0.13 -0.00133  E" pathEditMode="relative" ptsTypes="">
                                      <p:cBhvr>
                                        <p:cTn id="111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33  0.046 -0.16667  0.113 -0.172  C 0.177 -0.17867  0.237 -0.11867  0.241 -0.032  C 0.246 0.048  0.204 0.12267  0.144 0.128  C 0.089 0.132  0.037 0.08267  0.033 0.008  C 0.029 -0.06  0.064 -0.124  0.115 -0.12933  C 0.162 -0.13333  0.206 -0.092  0.209 -0.02933  C 0.212 0.02667  0.184 0.08133  0.142 0.084  C 0.104 0.088  0.068 0.056  0.065 0.00533  C 0.063 -0.04  0.084 -0.084  0.117 -0.08667  C 0.146 -0.08933  0.175 -0.06533  0.177 -0.02667  C 0.179 0.00667  0.164 0.03867  0.14 0.04133  C 0.12 0.044  0.099 0.02933  0.098 0.00267  C 0.096 -0.01867  0.104 -0.04133  0.119 -0.044  C 0.131 -0.044  0.143 -0.03867  0.145 -0.024  C 0.146 -0.01467  0.144 -0.00533  0.138 -0.00133  C 0.135 0  0.133 0  0.13 -0.00133  E" pathEditMode="relative" ptsTypes="">
                                      <p:cBhvr>
                                        <p:cTn id="113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4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33  0.046 -0.16667  0.113 -0.172  C 0.177 -0.17867  0.237 -0.11867  0.241 -0.032  C 0.246 0.048  0.204 0.12267  0.144 0.128  C 0.089 0.132  0.037 0.08267  0.033 0.008  C 0.029 -0.06  0.064 -0.124  0.115 -0.12933  C 0.162 -0.13333  0.206 -0.092  0.209 -0.02933  C 0.212 0.02667  0.184 0.08133  0.142 0.084  C 0.104 0.088  0.068 0.056  0.065 0.00533  C 0.063 -0.04  0.084 -0.084  0.117 -0.08667  C 0.146 -0.08933  0.175 -0.06533  0.177 -0.02667  C 0.179 0.00667  0.164 0.03867  0.14 0.04133  C 0.12 0.044  0.099 0.02933  0.098 0.00267  C 0.096 -0.01867  0.104 -0.04133  0.119 -0.044  C 0.131 -0.044  0.143 -0.03867  0.145 -0.024  C 0.146 -0.01467  0.144 -0.00533  0.138 -0.00133  C 0.135 0  0.133 0  0.13 -0.00133  E" pathEditMode="relative" ptsTypes="">
                                      <p:cBhvr>
                                        <p:cTn id="115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33  0.046 -0.16667  0.113 -0.172  C 0.177 -0.17867  0.237 -0.11867  0.241 -0.032  C 0.246 0.048  0.204 0.12267  0.144 0.128  C 0.089 0.132  0.037 0.08267  0.033 0.008  C 0.029 -0.06  0.064 -0.124  0.115 -0.12933  C 0.162 -0.13333  0.206 -0.092  0.209 -0.02933  C 0.212 0.02667  0.184 0.08133  0.142 0.084  C 0.104 0.088  0.068 0.056  0.065 0.00533  C 0.063 -0.04  0.084 -0.084  0.117 -0.08667  C 0.146 -0.08933  0.175 -0.06533  0.177 -0.02667  C 0.179 0.00667  0.164 0.03867  0.14 0.04133  C 0.12 0.044  0.099 0.02933  0.098 0.00267  C 0.096 -0.01867  0.104 -0.04133  0.119 -0.044  C 0.131 -0.044  0.143 -0.03867  0.145 -0.024  C 0.146 -0.01467  0.144 -0.00533  0.138 -0.00133  C 0.135 0  0.133 0  0.13 -0.00133  E" pathEditMode="relative" ptsTypes="">
                                      <p:cBhvr>
                                        <p:cTn id="117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33  0.046 -0.16667  0.113 -0.172  C 0.177 -0.17867  0.237 -0.11867  0.241 -0.032  C 0.246 0.048  0.204 0.12267  0.144 0.128  C 0.089 0.132  0.037 0.08267  0.033 0.008  C 0.029 -0.06  0.064 -0.124  0.115 -0.12933  C 0.162 -0.13333  0.206 -0.092  0.209 -0.02933  C 0.212 0.02667  0.184 0.08133  0.142 0.084  C 0.104 0.088  0.068 0.056  0.065 0.00533  C 0.063 -0.04  0.084 -0.084  0.117 -0.08667  C 0.146 -0.08933  0.175 -0.06533  0.177 -0.02667  C 0.179 0.00667  0.164 0.03867  0.14 0.04133  C 0.12 0.044  0.099 0.02933  0.098 0.00267  C 0.096 -0.01867  0.104 -0.04133  0.119 -0.044  C 0.131 -0.044  0.143 -0.03867  0.145 -0.024  C 0.146 -0.01467  0.144 -0.00533  0.138 -0.00133  C 0.135 0  0.133 0  0.13 -0.00133  E" pathEditMode="relative" ptsTypes="">
                                      <p:cBhvr>
                                        <p:cTn id="119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33  0.046 -0.16667  0.113 -0.172  C 0.177 -0.17867  0.237 -0.11867  0.241 -0.032  C 0.246 0.048  0.204 0.12267  0.144 0.128  C 0.089 0.132  0.037 0.08267  0.033 0.008  C 0.029 -0.06  0.064 -0.124  0.115 -0.12933  C 0.162 -0.13333  0.206 -0.092  0.209 -0.02933  C 0.212 0.02667  0.184 0.08133  0.142 0.084  C 0.104 0.088  0.068 0.056  0.065 0.00533  C 0.063 -0.04  0.084 -0.084  0.117 -0.08667  C 0.146 -0.08933  0.175 -0.06533  0.177 -0.02667  C 0.179 0.00667  0.164 0.03867  0.14 0.04133  C 0.12 0.044  0.099 0.02933  0.098 0.00267  C 0.096 -0.01867  0.104 -0.04133  0.119 -0.044  C 0.131 -0.044  0.143 -0.03867  0.145 -0.024  C 0.146 -0.01467  0.144 -0.00533  0.138 -0.00133  C 0.135 0  0.133 0  0.13 -0.00133  E" pathEditMode="relative" ptsTypes="">
                                      <p:cBhvr>
                                        <p:cTn id="121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4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33  0.046 -0.16667  0.113 -0.172  C 0.177 -0.17867  0.237 -0.11867  0.241 -0.032  C 0.246 0.048  0.204 0.12267  0.144 0.128  C 0.089 0.132  0.037 0.08267  0.033 0.008  C 0.029 -0.06  0.064 -0.124  0.115 -0.12933  C 0.162 -0.13333  0.206 -0.092  0.209 -0.02933  C 0.212 0.02667  0.184 0.08133  0.142 0.084  C 0.104 0.088  0.068 0.056  0.065 0.00533  C 0.063 -0.04  0.084 -0.084  0.117 -0.08667  C 0.146 -0.08933  0.175 -0.06533  0.177 -0.02667  C 0.179 0.00667  0.164 0.03867  0.14 0.04133  C 0.12 0.044  0.099 0.02933  0.098 0.00267  C 0.096 -0.01867  0.104 -0.04133  0.119 -0.044  C 0.131 -0.044  0.143 -0.03867  0.145 -0.024  C 0.146 -0.01467  0.144 -0.00533  0.138 -0.00133  C 0.135 0  0.133 0  0.13 -0.00133  E" pathEditMode="relative" ptsTypes="">
                                      <p:cBhvr>
                                        <p:cTn id="123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4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33  0.046 -0.16667  0.113 -0.172  C 0.177 -0.17867  0.237 -0.11867  0.241 -0.032  C 0.246 0.048  0.204 0.12267  0.144 0.128  C 0.089 0.132  0.037 0.08267  0.033 0.008  C 0.029 -0.06  0.064 -0.124  0.115 -0.12933  C 0.162 -0.13333  0.206 -0.092  0.209 -0.02933  C 0.212 0.02667  0.184 0.08133  0.142 0.084  C 0.104 0.088  0.068 0.056  0.065 0.00533  C 0.063 -0.04  0.084 -0.084  0.117 -0.08667  C 0.146 -0.08933  0.175 -0.06533  0.177 -0.02667  C 0.179 0.00667  0.164 0.03867  0.14 0.04133  C 0.12 0.044  0.099 0.02933  0.098 0.00267  C 0.096 -0.01867  0.104 -0.04133  0.119 -0.044  C 0.131 -0.044  0.143 -0.03867  0.145 -0.024  C 0.146 -0.01467  0.144 -0.00533  0.138 -0.00133  C 0.135 0  0.133 0  0.13 -0.00133  E" pathEditMode="relative" ptsTypes="">
                                      <p:cBhvr>
                                        <p:cTn id="125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4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33  0.046 -0.16667  0.113 -0.172  C 0.177 -0.17867  0.237 -0.11867  0.241 -0.032  C 0.246 0.048  0.204 0.12267  0.144 0.128  C 0.089 0.132  0.037 0.08267  0.033 0.008  C 0.029 -0.06  0.064 -0.124  0.115 -0.12933  C 0.162 -0.13333  0.206 -0.092  0.209 -0.02933  C 0.212 0.02667  0.184 0.08133  0.142 0.084  C 0.104 0.088  0.068 0.056  0.065 0.00533  C 0.063 -0.04  0.084 -0.084  0.117 -0.08667  C 0.146 -0.08933  0.175 -0.06533  0.177 -0.02667  C 0.179 0.00667  0.164 0.03867  0.14 0.04133  C 0.12 0.044  0.099 0.02933  0.098 0.00267  C 0.096 -0.01867  0.104 -0.04133  0.119 -0.044  C 0.131 -0.044  0.143 -0.03867  0.145 -0.024  C 0.146 -0.01467  0.144 -0.00533  0.138 -0.00133  C 0.135 0  0.133 0  0.13 -0.00133  E" pathEditMode="relative" ptsTypes="">
                                      <p:cBhvr>
                                        <p:cTn id="12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33  0.046 -0.16667  0.113 -0.172  C 0.177 -0.17867  0.237 -0.11867  0.241 -0.032  C 0.246 0.048  0.204 0.12267  0.144 0.128  C 0.089 0.132  0.037 0.08267  0.033 0.008  C 0.029 -0.06  0.064 -0.124  0.115 -0.12933  C 0.162 -0.13333  0.206 -0.092  0.209 -0.02933  C 0.212 0.02667  0.184 0.08133  0.142 0.084  C 0.104 0.088  0.068 0.056  0.065 0.00533  C 0.063 -0.04  0.084 -0.084  0.117 -0.08667  C 0.146 -0.08933  0.175 -0.06533  0.177 -0.02667  C 0.179 0.00667  0.164 0.03867  0.14 0.04133  C 0.12 0.044  0.099 0.02933  0.098 0.00267  C 0.096 -0.01867  0.104 -0.04133  0.119 -0.044  C 0.131 -0.044  0.143 -0.03867  0.145 -0.024  C 0.146 -0.01467  0.144 -0.00533  0.138 -0.00133  C 0.135 0  0.133 0  0.13 -0.00133  E" pathEditMode="relative" ptsTypes="">
                                      <p:cBhvr>
                                        <p:cTn id="129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5" grpId="0" animBg="1"/>
      <p:bldP spid="48" grpId="0" animBg="1"/>
      <p:bldP spid="48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724</TotalTime>
  <Words>216</Words>
  <Application>Microsoft Office PowerPoint</Application>
  <PresentationFormat>Экран (4:3)</PresentationFormat>
  <Paragraphs>52</Paragraphs>
  <Slides>17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Интеграл</vt:lpstr>
      <vt:lpstr>Acrobat Document</vt:lpstr>
      <vt:lpstr>Слайд 1</vt:lpstr>
      <vt:lpstr>Слайд 2</vt:lpstr>
      <vt:lpstr>Слайд 3</vt:lpstr>
      <vt:lpstr>  </vt:lpstr>
      <vt:lpstr>Можно ли без карандаша, линейки  и других инструментов, приспособлений получить на листе бумаги прямую линию? </vt:lpstr>
      <vt:lpstr>Как  сгибать и складывать бумажный лист</vt:lpstr>
      <vt:lpstr>Правила сгибания</vt:lpstr>
      <vt:lpstr>проглаживать сгибы можно по-разному</vt:lpstr>
      <vt:lpstr>Физминутка  на минутку</vt:lpstr>
      <vt:lpstr>Слайд 10</vt:lpstr>
      <vt:lpstr>Слайд 11</vt:lpstr>
      <vt:lpstr>Слайд 12</vt:lpstr>
      <vt:lpstr>Слайд 13</vt:lpstr>
      <vt:lpstr>Слайд 14</vt:lpstr>
      <vt:lpstr>   Оцени свою работу на уроке</vt:lpstr>
      <vt:lpstr>Слайд 16</vt:lpstr>
      <vt:lpstr>В презентации использованы изображения: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«Расскажи-и я забуду, покажи-и я запомню, дай мне сделать самому- и я научусь»</dc:title>
  <dc:creator>Сергей</dc:creator>
  <cp:lastModifiedBy>Надежда</cp:lastModifiedBy>
  <cp:revision>78</cp:revision>
  <dcterms:created xsi:type="dcterms:W3CDTF">2011-12-05T14:42:54Z</dcterms:created>
  <dcterms:modified xsi:type="dcterms:W3CDTF">2016-01-06T14:04:38Z</dcterms:modified>
</cp:coreProperties>
</file>