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6" r:id="rId10"/>
    <p:sldId id="267" r:id="rId11"/>
    <p:sldId id="269" r:id="rId12"/>
    <p:sldId id="264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87917D-F22E-4E0B-ABC4-9F71084DC97E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6F16CC-6E26-4DED-93DA-DF13F2601F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4054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A8D6BC0-06B2-4928-B3DB-896784D398CD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2082C2B-7438-47A6-8214-24C5B9323B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D6BC0-06B2-4928-B3DB-896784D398CD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082C2B-7438-47A6-8214-24C5B9323B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D6BC0-06B2-4928-B3DB-896784D398CD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082C2B-7438-47A6-8214-24C5B9323B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D6BC0-06B2-4928-B3DB-896784D398CD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082C2B-7438-47A6-8214-24C5B9323B6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D6BC0-06B2-4928-B3DB-896784D398CD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082C2B-7438-47A6-8214-24C5B9323B6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D6BC0-06B2-4928-B3DB-896784D398CD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082C2B-7438-47A6-8214-24C5B9323B6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D6BC0-06B2-4928-B3DB-896784D398CD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082C2B-7438-47A6-8214-24C5B9323B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D6BC0-06B2-4928-B3DB-896784D398CD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082C2B-7438-47A6-8214-24C5B9323B6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8D6BC0-06B2-4928-B3DB-896784D398CD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082C2B-7438-47A6-8214-24C5B9323B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A8D6BC0-06B2-4928-B3DB-896784D398CD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082C2B-7438-47A6-8214-24C5B9323B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A8D6BC0-06B2-4928-B3DB-896784D398CD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2082C2B-7438-47A6-8214-24C5B9323B6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A8D6BC0-06B2-4928-B3DB-896784D398CD}" type="datetimeFigureOut">
              <a:rPr lang="ru-RU" smtClean="0"/>
              <a:pPr/>
              <a:t>12.01.2016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2082C2B-7438-47A6-8214-24C5B9323B6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ОБОБЩЕНИЕ ЗНАНИЙ ПО ТЕМЕ «ПРЕДЛОЖЕНИЕ»</a:t>
            </a:r>
            <a:endParaRPr lang="ru-RU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rgbClr val="00B0F0"/>
                </a:solidFill>
              </a:rPr>
              <a:t>РУССКИЙ ЯЗЫК</a:t>
            </a:r>
            <a:r>
              <a:rPr lang="en-US" b="1" dirty="0" smtClean="0">
                <a:solidFill>
                  <a:srgbClr val="00B0F0"/>
                </a:solidFill>
              </a:rPr>
              <a:t>/</a:t>
            </a:r>
            <a:r>
              <a:rPr lang="ru-RU" b="1" dirty="0" smtClean="0">
                <a:solidFill>
                  <a:srgbClr val="00B0F0"/>
                </a:solidFill>
              </a:rPr>
              <a:t>4 КЛАСС</a:t>
            </a:r>
          </a:p>
          <a:p>
            <a:r>
              <a:rPr lang="ru-RU" b="1" dirty="0" smtClean="0">
                <a:solidFill>
                  <a:srgbClr val="00B0F0"/>
                </a:solidFill>
              </a:rPr>
              <a:t> Учитель начальных классов ГБОУ  </a:t>
            </a:r>
          </a:p>
          <a:p>
            <a:r>
              <a:rPr lang="ru-RU" b="1" dirty="0" smtClean="0">
                <a:solidFill>
                  <a:srgbClr val="00B0F0"/>
                </a:solidFill>
              </a:rPr>
              <a:t>«Школа № 777» г. Москвы </a:t>
            </a:r>
          </a:p>
          <a:p>
            <a:r>
              <a:rPr lang="ru-RU" b="1" dirty="0" smtClean="0">
                <a:solidFill>
                  <a:srgbClr val="00B0F0"/>
                </a:solidFill>
              </a:rPr>
              <a:t>Суворова Н.М.</a:t>
            </a:r>
            <a:endParaRPr lang="ru-RU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99571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B0F0"/>
                </a:solidFill>
              </a:rPr>
              <a:t>Историческая </a:t>
            </a:r>
            <a:r>
              <a:rPr lang="ru-RU" dirty="0" smtClean="0">
                <a:solidFill>
                  <a:srgbClr val="00B0F0"/>
                </a:solidFill>
              </a:rPr>
              <a:t>справка.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 smtClean="0"/>
              <a:t>Фёдор  Иванович  Буслаев  (1818-1897)</a:t>
            </a:r>
            <a:endParaRPr lang="ru-RU" sz="2000" b="1" dirty="0"/>
          </a:p>
        </p:txBody>
      </p:sp>
      <p:sp>
        <p:nvSpPr>
          <p:cNvPr id="14" name="Текст 13"/>
          <p:cNvSpPr>
            <a:spLocks noGrp="1"/>
          </p:cNvSpPr>
          <p:nvPr>
            <p:ph type="body" sz="half" idx="3"/>
          </p:nvPr>
        </p:nvSpPr>
        <p:spPr>
          <a:xfrm>
            <a:off x="4645026" y="6126480"/>
            <a:ext cx="4041775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15" name="Содержимое 14"/>
          <p:cNvSpPr>
            <a:spLocks noGrp="1"/>
          </p:cNvSpPr>
          <p:nvPr>
            <p:ph sz="quarter" idx="4"/>
          </p:nvPr>
        </p:nvSpPr>
        <p:spPr>
          <a:xfrm>
            <a:off x="4645025" y="1268760"/>
            <a:ext cx="4041775" cy="4824536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Российский языковед, историк литературы,  академик Петербургской Академии наук ,  основатель методики преподавания отечественного языка. Изучать первоначальные основы родного языка  Ф.И. Буслаев предлагал на тексте «Сказки о рыбаке и рыбке» А.С. Пушкина   в 1844 году.    </a:t>
            </a:r>
            <a:endParaRPr lang="ru-RU" b="1" dirty="0"/>
          </a:p>
        </p:txBody>
      </p:sp>
      <p:pic>
        <p:nvPicPr>
          <p:cNvPr id="1026" name="Picture 2" descr="C:\Users\User\Desktop\Буслаев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268760"/>
            <a:ext cx="3888432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077072"/>
            <a:ext cx="7481776" cy="504056"/>
          </a:xfrm>
        </p:spPr>
        <p:txBody>
          <a:bodyPr/>
          <a:lstStyle/>
          <a:p>
            <a:r>
              <a:rPr lang="ru-RU" b="1" dirty="0" smtClean="0"/>
              <a:t>Подведение  итогов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71600" y="4797152"/>
            <a:ext cx="7422592" cy="1800200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ru-RU" sz="2400" b="1" dirty="0" smtClean="0">
                <a:solidFill>
                  <a:srgbClr val="FF0000"/>
                </a:solidFill>
              </a:rPr>
              <a:t> Что вам особенно  запомнилось и понравилось на уроке?</a:t>
            </a: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rgbClr val="FF0000"/>
                </a:solidFill>
              </a:rPr>
              <a:t>Остались  ли  непонятные  вам   вопросы 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по пройденным темам?</a:t>
            </a:r>
            <a:endParaRPr lang="ru-RU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914400" y="274638"/>
          <a:ext cx="7480300" cy="3586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0300"/>
              </a:tblGrid>
              <a:tr h="3586410">
                <a:tc>
                  <a:txBody>
                    <a:bodyPr/>
                    <a:lstStyle/>
                    <a:p>
                      <a:r>
                        <a:rPr lang="ru-RU" sz="7200" dirty="0" smtClean="0"/>
                        <a:t>Что я не  знаю?</a:t>
                      </a:r>
                      <a:endParaRPr lang="ru-RU" sz="7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Рисунок 6" descr="C:\Users\User\Desktop\рыбка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1484784"/>
            <a:ext cx="2592288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i="1" dirty="0" smtClean="0"/>
              <a:t>Спасибо</a:t>
            </a:r>
            <a:endParaRPr lang="ru-RU" sz="8000" i="1" dirty="0"/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685800" y="3933055"/>
            <a:ext cx="7772400" cy="878255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>
                <a:solidFill>
                  <a:srgbClr val="0070C0"/>
                </a:solidFill>
              </a:rPr>
              <a:t>ЗА ВНИМАНИЕ !</a:t>
            </a:r>
            <a:endParaRPr lang="ru-RU" sz="6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Бунеев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Р.Н.,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Бунеева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Е.В., Пронина О.В. Русский язык. Учебник для 4-го класса.  В 3-х частях.Часть1.  - М.: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Баласс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2008 г.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А.С. Пушкин. Сказка о рыбаке и рыбке.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С.И. Ожегов, Н.Ю. Шведова. Толковый словарь.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Бунеева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Е.В., Яковлева М.А. Русский язык. Методические рекомендации для учителя. – М.: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Баласс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2010 г.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http://www.hrono.ru/biograf/bio_b/buslaev_f.php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Использованная литература: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/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1. Старичок к старухе воротился.</a:t>
            </a:r>
          </a:p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2. Воротился старик ко старухе, рассказал ей великое чудо.</a:t>
            </a:r>
          </a:p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3. Старик ловил неводом рыбу, старуха пряла свою пряжу.</a:t>
            </a:r>
          </a:p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4. Отпустил он золотую рыбку и сказал ей ласковое слово: «Бог с тобою, золотая рыбка!»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Определение темы </a:t>
            </a:r>
            <a:r>
              <a:rPr lang="ru-RU" dirty="0" smtClean="0">
                <a:solidFill>
                  <a:srgbClr val="0070C0"/>
                </a:solidFill>
              </a:rPr>
              <a:t>урока: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63567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Минутка чистописания</a:t>
            </a:r>
            <a:endParaRPr lang="ru-RU" sz="40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57200" y="5589240"/>
            <a:ext cx="4040188" cy="582960"/>
          </a:xfrm>
        </p:spPr>
        <p:txBody>
          <a:bodyPr/>
          <a:lstStyle/>
          <a:p>
            <a:pPr algn="ctr"/>
            <a:r>
              <a:rPr lang="ru-RU" dirty="0" smtClean="0"/>
              <a:t>ЯЗЫКОЗНАНИЕ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5026" y="6126480"/>
            <a:ext cx="4041775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sz="quarter" idx="2"/>
          </p:nvPr>
        </p:nvSpPr>
        <p:spPr>
          <a:xfrm>
            <a:off x="251520" y="1444294"/>
            <a:ext cx="4245868" cy="3208841"/>
          </a:xfrm>
        </p:spPr>
        <p:txBody>
          <a:bodyPr>
            <a:normAutofit/>
          </a:bodyPr>
          <a:lstStyle/>
          <a:p>
            <a:r>
              <a:rPr lang="ru-RU" sz="4000" b="1" i="1" dirty="0" err="1" smtClean="0">
                <a:latin typeface="Times New Roman" pitchFamily="18" charset="0"/>
                <a:cs typeface="Times New Roman" pitchFamily="18" charset="0"/>
              </a:rPr>
              <a:t>Сс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i="1" dirty="0" err="1" smtClean="0">
                <a:latin typeface="Times New Roman" pitchFamily="18" charset="0"/>
                <a:cs typeface="Times New Roman" pitchFamily="18" charset="0"/>
              </a:rPr>
              <a:t>Пп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i="1" dirty="0" err="1" smtClean="0">
                <a:latin typeface="Times New Roman" pitchFamily="18" charset="0"/>
                <a:cs typeface="Times New Roman" pitchFamily="18" charset="0"/>
              </a:rPr>
              <a:t>Сс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i="1" dirty="0" err="1" smtClean="0">
                <a:latin typeface="Times New Roman" pitchFamily="18" charset="0"/>
                <a:cs typeface="Times New Roman" pitchFamily="18" charset="0"/>
              </a:rPr>
              <a:t>Пп</a:t>
            </a:r>
            <a:endParaRPr lang="ru-RU" sz="40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i="1" dirty="0" err="1" smtClean="0">
                <a:latin typeface="Times New Roman" pitchFamily="18" charset="0"/>
                <a:cs typeface="Times New Roman" pitchFamily="18" charset="0"/>
              </a:rPr>
              <a:t>Син-----с</a:t>
            </a:r>
            <a:endParaRPr lang="ru-RU" sz="40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i="1" dirty="0" err="1" smtClean="0">
                <a:latin typeface="Times New Roman" pitchFamily="18" charset="0"/>
                <a:cs typeface="Times New Roman" pitchFamily="18" charset="0"/>
              </a:rPr>
              <a:t>Пун------я</a:t>
            </a:r>
            <a:endParaRPr lang="ru-RU" sz="40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000" i="1" dirty="0" smtClean="0"/>
          </a:p>
          <a:p>
            <a:endParaRPr lang="ru-RU" sz="4000" i="1" dirty="0" smtClean="0"/>
          </a:p>
          <a:p>
            <a:endParaRPr lang="ru-RU" sz="4000" i="1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4576994"/>
          </a:xfrm>
        </p:spPr>
        <p:txBody>
          <a:bodyPr>
            <a:normAutofit fontScale="70000" lnSpcReduction="20000"/>
          </a:bodyPr>
          <a:lstStyle/>
          <a:p>
            <a:r>
              <a:rPr lang="ru-RU" sz="3400" b="1" i="1" dirty="0" smtClean="0">
                <a:latin typeface="Times New Roman" pitchFamily="18" charset="0"/>
                <a:cs typeface="Times New Roman" pitchFamily="18" charset="0"/>
              </a:rPr>
              <a:t>Синтаксис </a:t>
            </a:r>
            <a:r>
              <a:rPr lang="ru-RU" sz="3400" b="1" dirty="0" smtClean="0"/>
              <a:t>–раздел языкознания, изучающий смысл и структуру предложения, а также сочетания  слов в предложении.</a:t>
            </a:r>
          </a:p>
          <a:p>
            <a:endParaRPr lang="ru-RU" sz="3400" b="1" dirty="0" smtClean="0"/>
          </a:p>
          <a:p>
            <a:pPr>
              <a:buNone/>
            </a:pPr>
            <a:endParaRPr lang="ru-RU" sz="3400" b="1" i="1" dirty="0" smtClean="0"/>
          </a:p>
          <a:p>
            <a:r>
              <a:rPr lang="ru-RU" sz="3400" b="1" i="1" dirty="0" smtClean="0">
                <a:latin typeface="Times New Roman" pitchFamily="18" charset="0"/>
                <a:cs typeface="Times New Roman" pitchFamily="18" charset="0"/>
              </a:rPr>
              <a:t>Пунктуация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smtClean="0"/>
              <a:t>– все правила о постановке знаков препинания  в рукописном  и печатном текстах.</a:t>
            </a:r>
          </a:p>
          <a:p>
            <a:endParaRPr lang="ru-RU" dirty="0"/>
          </a:p>
        </p:txBody>
      </p:sp>
      <p:pic>
        <p:nvPicPr>
          <p:cNvPr id="1027" name="Picture 3" descr="C:\Users\User\Desktop\САКЗКА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980728"/>
            <a:ext cx="4176464" cy="52105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 fontScale="92500" lnSpcReduction="10000"/>
          </a:bodyPr>
          <a:lstStyle/>
          <a:p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Старик  пошёл  к  морю.</a:t>
            </a:r>
          </a:p>
          <a:p>
            <a:pPr>
              <a:buFontTx/>
              <a:buChar char="-"/>
            </a:pPr>
            <a:r>
              <a:rPr lang="ru-RU" sz="3200" b="1" dirty="0" smtClean="0"/>
              <a:t>Прочитайте предложение.</a:t>
            </a:r>
          </a:p>
          <a:p>
            <a:pPr>
              <a:buFontTx/>
              <a:buChar char="-"/>
            </a:pPr>
            <a:r>
              <a:rPr lang="ru-RU" sz="3200" b="1" dirty="0" smtClean="0"/>
              <a:t>Найдите в нём грамматическую основу.</a:t>
            </a:r>
          </a:p>
          <a:p>
            <a:pPr>
              <a:buFontTx/>
              <a:buChar char="-"/>
            </a:pPr>
            <a:r>
              <a:rPr lang="ru-RU" sz="3200" b="1" dirty="0" smtClean="0"/>
              <a:t>Назовите имена существительные.</a:t>
            </a:r>
          </a:p>
          <a:p>
            <a:pPr>
              <a:buFontTx/>
              <a:buChar char="-"/>
            </a:pPr>
            <a:r>
              <a:rPr lang="ru-RU" sz="3200" b="1" dirty="0" smtClean="0"/>
              <a:t>Подберите к ним имена прилагательные. (!!!)</a:t>
            </a:r>
          </a:p>
          <a:p>
            <a:pPr>
              <a:buFontTx/>
              <a:buChar char="-"/>
            </a:pPr>
            <a:r>
              <a:rPr lang="ru-RU" sz="3200" b="1" dirty="0" smtClean="0"/>
              <a:t>Распространите предложение.</a:t>
            </a:r>
          </a:p>
          <a:p>
            <a:pPr>
              <a:buFontTx/>
              <a:buChar char="-"/>
            </a:pPr>
            <a:r>
              <a:rPr lang="ru-RU" sz="3200" b="1" dirty="0" smtClean="0"/>
              <a:t>Дайте характеристику новому предложению.</a:t>
            </a:r>
          </a:p>
          <a:p>
            <a:pPr>
              <a:buFontTx/>
              <a:buChar char="-"/>
            </a:pPr>
            <a:r>
              <a:rPr lang="ru-RU" sz="3200" b="1" dirty="0" smtClean="0"/>
              <a:t>Найдите слово с безударной гласной в корне, проверьте его.</a:t>
            </a:r>
          </a:p>
          <a:p>
            <a:endParaRPr lang="ru-RU" sz="32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Языковая </a:t>
            </a:r>
            <a:r>
              <a:rPr lang="ru-RU" dirty="0" smtClean="0">
                <a:solidFill>
                  <a:srgbClr val="0070C0"/>
                </a:solidFill>
              </a:rPr>
              <a:t>разминка: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СКАЗКА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8784976" cy="56886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Однородные члены в предложении могут соединяться как ..., так и ... 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Если два однородных члена соединены союзами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или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но,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то   ... 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Если союз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одиночный, то запятая  ... ,  если союз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повторяющийся, то запятая ... 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Сложное предложение состоит из ... 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Запятая ставится в сложных предложениях  ... 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Прямая речь заключается  в  ... 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Какие знаки препинания ставятся в предложениях с прямой речью, когда прямая речь стоит после слов автора…?  и  перед словами автора…?</a:t>
            </a:r>
          </a:p>
          <a:p>
            <a:endParaRPr lang="ru-RU" b="1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B0F0"/>
                </a:solidFill>
              </a:rPr>
              <a:t>Повторение: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/>
          <a:lstStyle/>
          <a:p>
            <a:pPr lvl="4"/>
            <a:endParaRPr lang="ru-RU" dirty="0" smtClean="0"/>
          </a:p>
          <a:p>
            <a:r>
              <a:rPr lang="ru-RU" b="1" dirty="0" smtClean="0"/>
              <a:t>1станция  </a:t>
            </a:r>
            <a:r>
              <a:rPr lang="ru-RU" b="1" dirty="0" smtClean="0">
                <a:solidFill>
                  <a:srgbClr val="7030A0"/>
                </a:solidFill>
              </a:rPr>
              <a:t>«СЛОВАРНО-</a:t>
            </a:r>
            <a:r>
              <a:rPr lang="ru-RU" sz="2400" b="1" dirty="0" smtClean="0">
                <a:solidFill>
                  <a:srgbClr val="7030A0"/>
                </a:solidFill>
              </a:rPr>
              <a:t>ЛЕКСИЧЕСКАЯ</a:t>
            </a:r>
            <a:r>
              <a:rPr lang="ru-RU" b="1" dirty="0" smtClean="0">
                <a:solidFill>
                  <a:srgbClr val="7030A0"/>
                </a:solidFill>
              </a:rPr>
              <a:t>»</a:t>
            </a:r>
          </a:p>
          <a:p>
            <a:r>
              <a:rPr lang="ru-RU" b="1" dirty="0" smtClean="0"/>
              <a:t>2 станция  </a:t>
            </a:r>
            <a:r>
              <a:rPr lang="ru-RU" b="1" dirty="0" smtClean="0">
                <a:solidFill>
                  <a:srgbClr val="7030A0"/>
                </a:solidFill>
              </a:rPr>
              <a:t>«ОДНОРОДНЫЕ ЧЛЕНЫ ПРЕДЛОЖЕНИЯ»</a:t>
            </a:r>
          </a:p>
          <a:p>
            <a:r>
              <a:rPr lang="ru-RU" b="1" dirty="0" smtClean="0"/>
              <a:t>3 станция  </a:t>
            </a:r>
            <a:r>
              <a:rPr lang="ru-RU" b="1" dirty="0" smtClean="0">
                <a:solidFill>
                  <a:srgbClr val="7030A0"/>
                </a:solidFill>
              </a:rPr>
              <a:t>«СЛОЖНОЕ ПРЕДЛОЖЕНИЕ»</a:t>
            </a:r>
          </a:p>
          <a:p>
            <a:r>
              <a:rPr lang="ru-RU" b="1" dirty="0" smtClean="0"/>
              <a:t>4 станция  </a:t>
            </a:r>
            <a:r>
              <a:rPr lang="ru-RU" b="1" dirty="0" smtClean="0">
                <a:solidFill>
                  <a:srgbClr val="7030A0"/>
                </a:solidFill>
              </a:rPr>
              <a:t>«ПРЕДЛОЖЕНИЕ С ПРЯМОЙ РЕЧЬЮ»</a:t>
            </a:r>
          </a:p>
          <a:p>
            <a:r>
              <a:rPr lang="ru-RU" b="1" dirty="0" smtClean="0"/>
              <a:t>5 станция  </a:t>
            </a:r>
            <a:r>
              <a:rPr lang="ru-RU" b="1" dirty="0" smtClean="0">
                <a:solidFill>
                  <a:srgbClr val="7030A0"/>
                </a:solidFill>
              </a:rPr>
              <a:t>«ИНФОРМАЦИОННОЕ ПРОСТРАНСТВО»</a:t>
            </a:r>
          </a:p>
          <a:p>
            <a:r>
              <a:rPr lang="ru-RU" b="1" dirty="0" smtClean="0"/>
              <a:t>6 станция  </a:t>
            </a:r>
            <a:r>
              <a:rPr lang="ru-RU" b="1" dirty="0" smtClean="0">
                <a:solidFill>
                  <a:srgbClr val="7030A0"/>
                </a:solidFill>
              </a:rPr>
              <a:t>«</a:t>
            </a:r>
            <a:r>
              <a:rPr lang="ru-RU" sz="2800" b="1" dirty="0" smtClean="0">
                <a:solidFill>
                  <a:srgbClr val="7030A0"/>
                </a:solidFill>
              </a:rPr>
              <a:t>ИСТОРИЧЕСКАЯ</a:t>
            </a:r>
            <a:r>
              <a:rPr lang="ru-RU" b="1" dirty="0" smtClean="0">
                <a:solidFill>
                  <a:srgbClr val="7030A0"/>
                </a:solidFill>
              </a:rPr>
              <a:t>»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Маршрутный </a:t>
            </a:r>
            <a:r>
              <a:rPr lang="ru-RU" dirty="0" smtClean="0">
                <a:solidFill>
                  <a:srgbClr val="7030A0"/>
                </a:solidFill>
              </a:rPr>
              <a:t>лист: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B0F0"/>
                </a:solidFill>
              </a:rPr>
              <a:t>Работа в группах</a:t>
            </a:r>
            <a:endParaRPr lang="ru-RU" dirty="0">
              <a:solidFill>
                <a:srgbClr val="00B0F0"/>
              </a:solidFill>
            </a:endParaRPr>
          </a:p>
        </p:txBody>
      </p:sp>
      <p:pic>
        <p:nvPicPr>
          <p:cNvPr id="1026" name="Picture 2" descr="C:\Users\User\Desktop\группа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052736"/>
            <a:ext cx="7488832" cy="52565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b="1" dirty="0" smtClean="0"/>
              <a:t>Простофиля –глуповатый, малосообразительный человек, разиня.</a:t>
            </a:r>
          </a:p>
          <a:p>
            <a:endParaRPr lang="ru-RU" sz="3600" i="1" dirty="0" smtClean="0"/>
          </a:p>
          <a:p>
            <a:r>
              <a:rPr lang="ru-RU" sz="3600" i="1" dirty="0" smtClean="0"/>
              <a:t>Дайте свою оценку значения этого слова, исходя из текста сказки. </a:t>
            </a:r>
            <a:endParaRPr lang="ru-RU" sz="3600" i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Работа со </a:t>
            </a:r>
            <a:r>
              <a:rPr lang="ru-RU" dirty="0" smtClean="0">
                <a:solidFill>
                  <a:srgbClr val="0070C0"/>
                </a:solidFill>
              </a:rPr>
              <a:t>словарём: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632</TotalTime>
  <Words>499</Words>
  <Application>Microsoft Office PowerPoint</Application>
  <PresentationFormat>Экран (4:3)</PresentationFormat>
  <Paragraphs>67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Открытая</vt:lpstr>
      <vt:lpstr>ОБОБЩЕНИЕ ЗНАНИЙ ПО ТЕМЕ «ПРЕДЛОЖЕНИЕ»</vt:lpstr>
      <vt:lpstr>Определение темы урока:</vt:lpstr>
      <vt:lpstr>Минутка чистописания</vt:lpstr>
      <vt:lpstr>Языковая разминка:</vt:lpstr>
      <vt:lpstr>Слайд 5</vt:lpstr>
      <vt:lpstr>Повторение:</vt:lpstr>
      <vt:lpstr>Маршрутный лист:</vt:lpstr>
      <vt:lpstr>Работа в группах</vt:lpstr>
      <vt:lpstr>Работа со словарём:</vt:lpstr>
      <vt:lpstr>Историческая справка.</vt:lpstr>
      <vt:lpstr>Подведение  итогов:</vt:lpstr>
      <vt:lpstr>Спасибо</vt:lpstr>
      <vt:lpstr>Использованная литература: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dc:creator>User</dc:creator>
  <cp:lastModifiedBy>User</cp:lastModifiedBy>
  <cp:revision>66</cp:revision>
  <dcterms:created xsi:type="dcterms:W3CDTF">2015-11-17T03:45:25Z</dcterms:created>
  <dcterms:modified xsi:type="dcterms:W3CDTF">2016-01-12T03:28:53Z</dcterms:modified>
</cp:coreProperties>
</file>