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76" r:id="rId4"/>
    <p:sldId id="275" r:id="rId5"/>
    <p:sldId id="277" r:id="rId6"/>
    <p:sldId id="278" r:id="rId7"/>
    <p:sldId id="272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4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2EA3A-F731-4F4A-B3DA-C02EA710CA6C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C4B7B-2419-4990-B921-E61EB12AFA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C4B7B-2419-4990-B921-E61EB12AFAB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6376-6162-46AA-8F6C-EE1C7EDB9A7F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4518D-31F6-4617-AFEC-6992AFF09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7336" y="1052736"/>
            <a:ext cx="5976664" cy="1470025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Мир </a:t>
            </a:r>
            <a:br>
              <a:rPr lang="ru-RU" sz="8000" b="1" dirty="0" smtClean="0">
                <a:solidFill>
                  <a:srgbClr val="7030A0"/>
                </a:solidFill>
              </a:rPr>
            </a:br>
            <a:r>
              <a:rPr lang="ru-RU" sz="8000" b="1" dirty="0" smtClean="0">
                <a:solidFill>
                  <a:srgbClr val="7030A0"/>
                </a:solidFill>
              </a:rPr>
              <a:t>геометрии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805264"/>
            <a:ext cx="5144616" cy="769640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Подготовила: </a:t>
            </a:r>
            <a:r>
              <a:rPr lang="ru-RU" dirty="0" err="1" smtClean="0"/>
              <a:t>Карюхина</a:t>
            </a:r>
            <a:r>
              <a:rPr lang="ru-RU" dirty="0" smtClean="0"/>
              <a:t> Е. В. </a:t>
            </a:r>
          </a:p>
          <a:p>
            <a:r>
              <a:rPr lang="ru-RU" dirty="0" smtClean="0"/>
              <a:t>Учитель начальных </a:t>
            </a:r>
            <a:r>
              <a:rPr lang="ru-RU" dirty="0" smtClean="0"/>
              <a:t>классов ГБОУ СОШ №1 «Образовательный  центр» с. Сергиевск </a:t>
            </a:r>
            <a:endParaRPr lang="ru-RU" dirty="0"/>
          </a:p>
        </p:txBody>
      </p:sp>
      <p:pic>
        <p:nvPicPr>
          <p:cNvPr id="20482" name="Picture 2" descr="Математика. . Геометрия. . Мир линий - Бененсон Евгения Павловна, Итина Лариса Самуиловна, Вольнова Елена Валерье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8178"/>
            <a:ext cx="2520280" cy="3618225"/>
          </a:xfrm>
          <a:prstGeom prst="rect">
            <a:avLst/>
          </a:prstGeom>
          <a:noFill/>
        </p:spPr>
      </p:pic>
      <p:pic>
        <p:nvPicPr>
          <p:cNvPr id="20484" name="Picture 4" descr="Математика. Геометрия. Плоскость и пространст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852936"/>
            <a:ext cx="2592288" cy="3697198"/>
          </a:xfrm>
          <a:prstGeom prst="rect">
            <a:avLst/>
          </a:prstGeom>
          <a:noFill/>
        </p:spPr>
      </p:pic>
      <p:pic>
        <p:nvPicPr>
          <p:cNvPr id="20486" name="Picture 6" descr="Магазин канцелярских товаров &quot;КАРАНДАШ&quot; Первоуральск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924944"/>
            <a:ext cx="2367136" cy="2840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руки pictures for free and share n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7391132" cy="4931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Мои рисунки\img075.bmp"/>
          <p:cNvPicPr/>
          <p:nvPr/>
        </p:nvPicPr>
        <p:blipFill>
          <a:blip r:embed="rId2" cstate="print">
            <a:lum bright="30000"/>
          </a:blip>
          <a:srcRect l="36821" t="40822" r="54258" b="53222"/>
          <a:stretch>
            <a:fillRect/>
          </a:stretch>
        </p:blipFill>
        <p:spPr bwMode="auto">
          <a:xfrm>
            <a:off x="1835696" y="476672"/>
            <a:ext cx="5688632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Под водой живёт народ, ходит задом наперед.</a:t>
            </a:r>
            <a:endParaRPr lang="ru-RU" b="1" dirty="0"/>
          </a:p>
        </p:txBody>
      </p:sp>
      <p:pic>
        <p:nvPicPr>
          <p:cNvPr id="1026" name="Picture 2" descr="Внешнее строение речного рака - Картинка 5541/15"/>
          <p:cNvPicPr>
            <a:picLocks noChangeAspect="1" noChangeArrowheads="1"/>
          </p:cNvPicPr>
          <p:nvPr/>
        </p:nvPicPr>
        <p:blipFill>
          <a:blip r:embed="rId2" cstate="print"/>
          <a:srcRect b="15626"/>
          <a:stretch>
            <a:fillRect/>
          </a:stretch>
        </p:blipFill>
        <p:spPr bwMode="auto">
          <a:xfrm>
            <a:off x="1475656" y="1772816"/>
            <a:ext cx="741807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«Спичечная геометрия»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/>
              <a:t>Рак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/>
              <a:t>ползет вверх. Переложи 3 палочки так, чтобы он полз вниз.</a:t>
            </a:r>
            <a:endParaRPr lang="ru-RU" sz="3600" b="1" dirty="0"/>
          </a:p>
        </p:txBody>
      </p:sp>
      <p:pic>
        <p:nvPicPr>
          <p:cNvPr id="4" name="Рисунок 3" descr="C:\Documents and Settings\User\Мои документы\Мои рисунки\img076.bmp"/>
          <p:cNvPicPr/>
          <p:nvPr/>
        </p:nvPicPr>
        <p:blipFill>
          <a:blip r:embed="rId2" cstate="print">
            <a:lum bright="10000"/>
          </a:blip>
          <a:srcRect l="67524" t="67606" r="22230" b="24533"/>
          <a:stretch>
            <a:fillRect/>
          </a:stretch>
        </p:blipFill>
        <p:spPr bwMode="auto">
          <a:xfrm rot="10800000">
            <a:off x="2627784" y="1916832"/>
            <a:ext cx="44644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Мои рисунки\img076.bmp"/>
          <p:cNvPicPr/>
          <p:nvPr/>
        </p:nvPicPr>
        <p:blipFill>
          <a:blip r:embed="rId2" cstate="print">
            <a:lum bright="10000"/>
          </a:blip>
          <a:srcRect l="48655" t="66940" r="33883" b="24267"/>
          <a:stretch>
            <a:fillRect/>
          </a:stretch>
        </p:blipFill>
        <p:spPr bwMode="auto">
          <a:xfrm rot="10800000">
            <a:off x="1043608" y="476672"/>
            <a:ext cx="770485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Сделай так.</a:t>
            </a:r>
            <a:endParaRPr lang="ru-RU" b="1" dirty="0"/>
          </a:p>
        </p:txBody>
      </p:sp>
      <p:pic>
        <p:nvPicPr>
          <p:cNvPr id="6" name="Рисунок 5" descr="C:\Documents and Settings\User\Мои документы\Мои рисунки\img076.bmp"/>
          <p:cNvPicPr/>
          <p:nvPr/>
        </p:nvPicPr>
        <p:blipFill>
          <a:blip r:embed="rId2" cstate="print">
            <a:lum bright="10000"/>
          </a:blip>
          <a:srcRect l="36878" t="66940" r="51986" b="24267"/>
          <a:stretch>
            <a:fillRect/>
          </a:stretch>
        </p:blipFill>
        <p:spPr bwMode="auto">
          <a:xfrm rot="10800000">
            <a:off x="2771800" y="1196752"/>
            <a:ext cx="42484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Из листа бумаги, окрашенного с одной стороны, вырезали треугольник, каждая сторона которого 8 см. Как разрезать этот треугольник на три части так, чтобы из них можно было составить прямоугольник, окрашенный с одной стороны?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Documents and Settings\User\Мои документы\Мои рисунки\img076.bmp"/>
          <p:cNvPicPr/>
          <p:nvPr/>
        </p:nvPicPr>
        <p:blipFill>
          <a:blip r:embed="rId2" cstate="print">
            <a:lum bright="10000"/>
          </a:blip>
          <a:srcRect l="66127" t="53247" r="24583" b="39712"/>
          <a:stretch>
            <a:fillRect/>
          </a:stretch>
        </p:blipFill>
        <p:spPr bwMode="auto">
          <a:xfrm rot="10800000">
            <a:off x="2627784" y="3356992"/>
            <a:ext cx="381642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Мои рисунки\img076.bmp"/>
          <p:cNvPicPr/>
          <p:nvPr/>
        </p:nvPicPr>
        <p:blipFill>
          <a:blip r:embed="rId2" cstate="print">
            <a:lum bright="10000"/>
          </a:blip>
          <a:srcRect l="50936" t="53097" r="39537" b="39951"/>
          <a:stretch>
            <a:fillRect/>
          </a:stretch>
        </p:blipFill>
        <p:spPr bwMode="auto">
          <a:xfrm rot="10800000">
            <a:off x="1331639" y="260648"/>
            <a:ext cx="65527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Мои рисунки\img076.bmp"/>
          <p:cNvPicPr/>
          <p:nvPr/>
        </p:nvPicPr>
        <p:blipFill>
          <a:blip r:embed="rId2" cstate="print">
            <a:lum bright="10000"/>
          </a:blip>
          <a:srcRect l="40108" t="52830" r="49917" b="43205"/>
          <a:stretch>
            <a:fillRect/>
          </a:stretch>
        </p:blipFill>
        <p:spPr bwMode="auto">
          <a:xfrm rot="10800000">
            <a:off x="1043608" y="908720"/>
            <a:ext cx="71287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По углам квадратного пруда растут четыре старых дуба. Пруд решили увеличить в 2 раза так, чтобы он по-прежнему остался квадратным, и при этом не выкапывать дубы. Как это сделать?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b="1" dirty="0" smtClean="0">
                <a:solidFill>
                  <a:srgbClr val="7030A0"/>
                </a:solidFill>
              </a:rPr>
              <a:t> </a:t>
            </a:r>
            <a:endParaRPr lang="ru-RU" sz="6000" b="1" dirty="0">
              <a:solidFill>
                <a:srgbClr val="7030A0"/>
              </a:solidFill>
            </a:endParaRPr>
          </a:p>
        </p:txBody>
      </p:sp>
      <p:pic>
        <p:nvPicPr>
          <p:cNvPr id="21506" name="Picture 2" descr="Создан робот на базе коммуникатора Nokia N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3648405" cy="2736304"/>
          </a:xfrm>
          <a:prstGeom prst="rect">
            <a:avLst/>
          </a:prstGeom>
          <a:noFill/>
        </p:spPr>
      </p:pic>
      <p:pic>
        <p:nvPicPr>
          <p:cNvPr id="5" name="Рисунок 4" descr="C:\Documents and Settings\User\Мои документы\Мои рисунки\img077.bmp"/>
          <p:cNvPicPr/>
          <p:nvPr/>
        </p:nvPicPr>
        <p:blipFill>
          <a:blip r:embed="rId3" cstate="print">
            <a:lum bright="10000"/>
          </a:blip>
          <a:srcRect l="41681" t="17866" r="53305" b="78467"/>
          <a:stretch>
            <a:fillRect/>
          </a:stretch>
        </p:blipFill>
        <p:spPr bwMode="auto">
          <a:xfrm>
            <a:off x="4572000" y="3140968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924944"/>
            <a:ext cx="849519" cy="733848"/>
          </a:xfrm>
          <a:prstGeom prst="rect">
            <a:avLst/>
          </a:prstGeom>
          <a:noFill/>
        </p:spPr>
      </p:pic>
      <p:pic>
        <p:nvPicPr>
          <p:cNvPr id="6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924944"/>
            <a:ext cx="849519" cy="733848"/>
          </a:xfrm>
          <a:prstGeom prst="rect">
            <a:avLst/>
          </a:prstGeom>
          <a:noFill/>
        </p:spPr>
      </p:pic>
      <p:pic>
        <p:nvPicPr>
          <p:cNvPr id="7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301208"/>
            <a:ext cx="849519" cy="733848"/>
          </a:xfrm>
          <a:prstGeom prst="rect">
            <a:avLst/>
          </a:prstGeom>
          <a:noFill/>
        </p:spPr>
      </p:pic>
      <p:pic>
        <p:nvPicPr>
          <p:cNvPr id="8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301208"/>
            <a:ext cx="849519" cy="733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>Девиз:</a:t>
            </a:r>
            <a:endParaRPr lang="ru-RU" sz="7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/>
              <a:t>                     </a:t>
            </a:r>
            <a:r>
              <a:rPr lang="ru-RU" sz="3600" b="1" dirty="0" smtClean="0"/>
              <a:t>Чтоб врачом, моряком</a:t>
            </a:r>
          </a:p>
          <a:p>
            <a:pPr algn="ctr">
              <a:buNone/>
            </a:pPr>
            <a:r>
              <a:rPr lang="ru-RU" sz="3600" b="1" dirty="0" smtClean="0"/>
              <a:t>                       Или лётчиком стать.</a:t>
            </a:r>
          </a:p>
          <a:p>
            <a:pPr algn="ctr">
              <a:buNone/>
            </a:pPr>
            <a:r>
              <a:rPr lang="ru-RU" sz="3600" b="1" dirty="0" smtClean="0"/>
              <a:t>                      Надо, прежде всего</a:t>
            </a:r>
          </a:p>
          <a:p>
            <a:pPr algn="ctr">
              <a:buNone/>
            </a:pPr>
            <a:r>
              <a:rPr lang="ru-RU" sz="3600" b="1" dirty="0" smtClean="0"/>
              <a:t>                  Геометрию знать!</a:t>
            </a:r>
            <a:endParaRPr lang="ru-RU" sz="3600" b="1" dirty="0"/>
          </a:p>
        </p:txBody>
      </p:sp>
      <p:pic>
        <p:nvPicPr>
          <p:cNvPr id="17410" name="Picture 2" descr="Все для дома Записи в рубрике Все для дома Я СОГЛАСНА ЖИТЬ В МИРЕ, КОТОРЫМ ПРАВЯТ МУЖЧИНЫ, ДО ТЕХ ПОР, ПОКА МОГУ БЫТЬ В ЭТОМ МИ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470423" cy="3702570"/>
          </a:xfrm>
          <a:prstGeom prst="rect">
            <a:avLst/>
          </a:prstGeom>
          <a:noFill/>
        </p:spPr>
      </p:pic>
      <p:pic>
        <p:nvPicPr>
          <p:cNvPr id="19458" name="Picture 2" descr="ГРУППА &quot;БАБОЧКИ&quot; : Портфолио Гурьевой Н. 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293096"/>
            <a:ext cx="2114600" cy="218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Мои рисунки\img077.bmp"/>
          <p:cNvPicPr/>
          <p:nvPr/>
        </p:nvPicPr>
        <p:blipFill>
          <a:blip r:embed="rId2" cstate="print">
            <a:lum bright="10000"/>
          </a:blip>
          <a:srcRect l="56166" t="16643" r="35477" b="77374"/>
          <a:stretch>
            <a:fillRect/>
          </a:stretch>
        </p:blipFill>
        <p:spPr bwMode="auto">
          <a:xfrm>
            <a:off x="395536" y="188640"/>
            <a:ext cx="741682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24744"/>
            <a:ext cx="849519" cy="733848"/>
          </a:xfrm>
          <a:prstGeom prst="rect">
            <a:avLst/>
          </a:prstGeom>
          <a:noFill/>
        </p:spPr>
      </p:pic>
      <p:pic>
        <p:nvPicPr>
          <p:cNvPr id="5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52736"/>
            <a:ext cx="849519" cy="733848"/>
          </a:xfrm>
          <a:prstGeom prst="rect">
            <a:avLst/>
          </a:prstGeom>
          <a:noFill/>
        </p:spPr>
      </p:pic>
      <p:pic>
        <p:nvPicPr>
          <p:cNvPr id="6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789040"/>
            <a:ext cx="849519" cy="733848"/>
          </a:xfrm>
          <a:prstGeom prst="rect">
            <a:avLst/>
          </a:prstGeom>
          <a:noFill/>
        </p:spPr>
      </p:pic>
      <p:pic>
        <p:nvPicPr>
          <p:cNvPr id="7" name="Picture 2" descr="магические свойства дуба / Поиск по тегам / E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17032"/>
            <a:ext cx="849519" cy="733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Лия </a:t>
            </a:r>
            <a:r>
              <a:rPr lang="ru-RU" sz="6000" b="1" dirty="0" err="1" smtClean="0">
                <a:solidFill>
                  <a:srgbClr val="C00000"/>
                </a:solidFill>
              </a:rPr>
              <a:t>Гераскина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Школьная библиотека. В стране невыученных уроков - Гераскина…"/>
          <p:cNvPicPr>
            <a:picLocks noChangeAspect="1" noChangeArrowheads="1"/>
          </p:cNvPicPr>
          <p:nvPr/>
        </p:nvPicPr>
        <p:blipFill>
          <a:blip r:embed="rId2" cstate="print"/>
          <a:srcRect b="8439"/>
          <a:stretch>
            <a:fillRect/>
          </a:stretch>
        </p:blipFill>
        <p:spPr bwMode="auto">
          <a:xfrm>
            <a:off x="5004048" y="1484784"/>
            <a:ext cx="3456384" cy="44644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8" name="Picture 4" descr="https://im0-tub-ru.yandex.net/i?id=1fe019d47b69d36aa5aa2643eb276d76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02" y="1628800"/>
            <a:ext cx="4050210" cy="4248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/>
              <a:t>Пирог прямоугольной формы двумя разрезами разделили на четыре части так, чтобы две из них были четырёхугольной формы, а две треугольной формы?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700" name="Picture 4" descr="http://ru.static.z-dn.net/files/d4a/99745570c0530a4da248eda9a5cbad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2276872"/>
            <a:ext cx="7537657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«Историческая минутка»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0" name="Picture 6" descr="Ягоды годжи сколько фигур сосчитай Худеем вместе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663247" cy="2808312"/>
          </a:xfrm>
          <a:prstGeom prst="rect">
            <a:avLst/>
          </a:prstGeom>
          <a:noFill/>
        </p:spPr>
      </p:pic>
      <p:pic>
        <p:nvPicPr>
          <p:cNvPr id="1032" name="Picture 8" descr="Геометрические фигуры из бумаги схем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420888"/>
            <a:ext cx="3726582" cy="3726582"/>
          </a:xfrm>
          <a:prstGeom prst="rect">
            <a:avLst/>
          </a:prstGeom>
          <a:noFill/>
        </p:spPr>
      </p:pic>
      <p:pic>
        <p:nvPicPr>
          <p:cNvPr id="8" name="Picture 2" descr="ГРУППА &quot;БАБОЧКИ&quot; : Портфолио Гурьевой Н. 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437112"/>
            <a:ext cx="2114600" cy="218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Слово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конус» </a:t>
            </a:r>
            <a:r>
              <a:rPr lang="ru-RU" b="1" dirty="0" smtClean="0"/>
              <a:t>от греческого слова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конос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Рисунок 4" descr="C:\Documents and Settings\User\Мои документы\Мои рисунки\img091.bmp"/>
          <p:cNvPicPr/>
          <p:nvPr/>
        </p:nvPicPr>
        <p:blipFill>
          <a:blip r:embed="rId2" cstate="print">
            <a:lum bright="10000"/>
          </a:blip>
          <a:srcRect l="61892" t="60000" r="9246" b="28877"/>
          <a:stretch>
            <a:fillRect/>
          </a:stretch>
        </p:blipFill>
        <p:spPr bwMode="auto">
          <a:xfrm>
            <a:off x="1331640" y="1628800"/>
            <a:ext cx="56166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Слово </a:t>
            </a:r>
            <a:r>
              <a:rPr lang="ru-RU" b="1" dirty="0" smtClean="0">
                <a:solidFill>
                  <a:srgbClr val="C00000"/>
                </a:solidFill>
              </a:rPr>
              <a:t>«трапеция» </a:t>
            </a:r>
            <a:r>
              <a:rPr lang="ru-RU" b="1" dirty="0" smtClean="0"/>
              <a:t>от греческого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трапезион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5842" name="Picture 2" descr="geometricheskaya-figura-trapeziya Играем и развиваемся"/>
          <p:cNvPicPr>
            <a:picLocks noChangeAspect="1" noChangeArrowheads="1"/>
          </p:cNvPicPr>
          <p:nvPr/>
        </p:nvPicPr>
        <p:blipFill>
          <a:blip r:embed="rId2" cstate="print"/>
          <a:srcRect b="23063"/>
          <a:stretch>
            <a:fillRect/>
          </a:stretch>
        </p:blipFill>
        <p:spPr bwMode="auto">
          <a:xfrm>
            <a:off x="251520" y="1412776"/>
            <a:ext cx="4596848" cy="2664296"/>
          </a:xfrm>
          <a:prstGeom prst="rect">
            <a:avLst/>
          </a:prstGeom>
          <a:noFill/>
        </p:spPr>
      </p:pic>
      <p:pic>
        <p:nvPicPr>
          <p:cNvPr id="35844" name="Picture 4" descr="Джинсы-стрейч Laura Scott - Laura Scott Обеденный стол Экомебель - Экомебель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9146" t="4878" r="6707" b="4878"/>
          <a:stretch>
            <a:fillRect/>
          </a:stretch>
        </p:blipFill>
        <p:spPr bwMode="auto">
          <a:xfrm>
            <a:off x="5436096" y="2924944"/>
            <a:ext cx="3312368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Слово </a:t>
            </a:r>
            <a:r>
              <a:rPr lang="ru-RU" b="1" dirty="0" smtClean="0">
                <a:solidFill>
                  <a:srgbClr val="C00000"/>
                </a:solidFill>
              </a:rPr>
              <a:t>«линия» </a:t>
            </a:r>
            <a:r>
              <a:rPr lang="ru-RU" b="1" dirty="0" smtClean="0"/>
              <a:t>от латинского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линум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Тема исследовательской рабо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38" y="1844824"/>
            <a:ext cx="6484279" cy="4252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Математическая разминка «Поспевай – не зевай»</a:t>
            </a:r>
            <a:endParaRPr lang="ru-RU" sz="6000" b="1" dirty="0">
              <a:solidFill>
                <a:srgbClr val="7030A0"/>
              </a:solidFill>
            </a:endParaRPr>
          </a:p>
        </p:txBody>
      </p:sp>
      <p:pic>
        <p:nvPicPr>
          <p:cNvPr id="16386" name="Picture 2" descr="Бесплатные фото Мышление Лад (Страница 1) - MyStockPhoto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068960"/>
            <a:ext cx="3629204" cy="2592288"/>
          </a:xfrm>
          <a:prstGeom prst="rect">
            <a:avLst/>
          </a:prstGeom>
          <a:noFill/>
        </p:spPr>
      </p:pic>
      <p:pic>
        <p:nvPicPr>
          <p:cNvPr id="16388" name="Picture 4" descr="tre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3375248" cy="3318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еликолепные гусеницы RND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4712180" cy="3600400"/>
          </a:xfrm>
          <a:prstGeom prst="rect">
            <a:avLst/>
          </a:prstGeom>
          <a:noFill/>
        </p:spPr>
      </p:pic>
      <p:pic>
        <p:nvPicPr>
          <p:cNvPr id="5124" name="Picture 4" descr="ЖИВЫЕ СУЩЕСТВА - ЭНЦИКЛОПЕДИЯ ОБО ВСЕМ НА СВЕТЕ - Каталог статей - Тинейджеры"/>
          <p:cNvPicPr>
            <a:picLocks noChangeAspect="1" noChangeArrowheads="1"/>
          </p:cNvPicPr>
          <p:nvPr/>
        </p:nvPicPr>
        <p:blipFill>
          <a:blip r:embed="rId4" cstate="print"/>
          <a:srcRect b="6631"/>
          <a:stretch>
            <a:fillRect/>
          </a:stretch>
        </p:blipFill>
        <p:spPr bwMode="auto">
          <a:xfrm>
            <a:off x="5292080" y="1844824"/>
            <a:ext cx="3672408" cy="4649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Москва 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Скачать фото - Спасская башня Кремля Москва, Кремль, Красная площадь, Спасская башня. . Фото утренней Москвы. . Скачать обои ра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6667500" cy="443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191</Words>
  <Application>Microsoft Office PowerPoint</Application>
  <PresentationFormat>Экран (4:3)</PresentationFormat>
  <Paragraphs>22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Мир  геометрии</vt:lpstr>
      <vt:lpstr>Девиз:</vt:lpstr>
      <vt:lpstr>«Историческая минутка»</vt:lpstr>
      <vt:lpstr> Слово «конус» от греческого слова «конос» </vt:lpstr>
      <vt:lpstr>Слово «трапеция» от греческого «трапезион»</vt:lpstr>
      <vt:lpstr>Слово «линия» от латинского «линум»</vt:lpstr>
      <vt:lpstr>Математическая разминка «Поспевай – не зевай»</vt:lpstr>
      <vt:lpstr>Слайд 8</vt:lpstr>
      <vt:lpstr>Москва </vt:lpstr>
      <vt:lpstr>Слайд 10</vt:lpstr>
      <vt:lpstr>Слайд 11</vt:lpstr>
      <vt:lpstr>Под водой живёт народ, ходит задом наперед.</vt:lpstr>
      <vt:lpstr>«Спичечная геометрия» Рак ползет вверх. Переложи 3 палочки так, чтобы он полз вниз.</vt:lpstr>
      <vt:lpstr>Слайд 14</vt:lpstr>
      <vt:lpstr>Сделай так.</vt:lpstr>
      <vt:lpstr>Из листа бумаги, окрашенного с одной стороны, вырезали треугольник, каждая сторона которого 8 см. Как разрезать этот треугольник на три части так, чтобы из них можно было составить прямоугольник, окрашенный с одной стороны? </vt:lpstr>
      <vt:lpstr>Слайд 17</vt:lpstr>
      <vt:lpstr>Слайд 18</vt:lpstr>
      <vt:lpstr>По углам квадратного пруда растут четыре старых дуба. Пруд решили увеличить в 2 раза так, чтобы он по-прежнему остался квадратным, и при этом не выкапывать дубы. Как это сделать?  </vt:lpstr>
      <vt:lpstr>Слайд 20</vt:lpstr>
      <vt:lpstr>Лия Гераскина</vt:lpstr>
      <vt:lpstr>Пирог прямоугольной формы двумя разрезами разделили на четыре части так, чтобы две из них были четырёхугольной формы, а две треугольной формы?   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геометрии</dc:title>
  <dc:creator>User</dc:creator>
  <cp:lastModifiedBy>User</cp:lastModifiedBy>
  <cp:revision>42</cp:revision>
  <dcterms:created xsi:type="dcterms:W3CDTF">2015-04-01T06:37:45Z</dcterms:created>
  <dcterms:modified xsi:type="dcterms:W3CDTF">2015-12-22T07:02:32Z</dcterms:modified>
</cp:coreProperties>
</file>