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8" r:id="rId3"/>
    <p:sldId id="264" r:id="rId4"/>
    <p:sldId id="265" r:id="rId5"/>
    <p:sldId id="256" r:id="rId6"/>
    <p:sldId id="257" r:id="rId7"/>
    <p:sldId id="260" r:id="rId8"/>
    <p:sldId id="261" r:id="rId9"/>
    <p:sldId id="262" r:id="rId10"/>
    <p:sldId id="263" r:id="rId11"/>
    <p:sldId id="266" r:id="rId12"/>
    <p:sldId id="267" r:id="rId13"/>
    <p:sldId id="271" r:id="rId14"/>
    <p:sldId id="270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Урок применения предметных умений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1214422"/>
            <a:ext cx="8686800" cy="535785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Организационный этап </a:t>
            </a:r>
            <a:r>
              <a:rPr lang="en-US" sz="2000" dirty="0" smtClean="0">
                <a:latin typeface="Arial Black" pitchFamily="34" charset="0"/>
                <a:cs typeface="Aharoni" pitchFamily="2" charset="-79"/>
              </a:rPr>
              <a:t>(</a:t>
            </a: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1</a:t>
            </a: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 минута</a:t>
            </a:r>
            <a:r>
              <a:rPr lang="en-US" sz="2000" dirty="0" smtClean="0">
                <a:latin typeface="Arial Black" pitchFamily="34" charset="0"/>
                <a:cs typeface="Aharoni" pitchFamily="2" charset="-79"/>
              </a:rPr>
              <a:t>);</a:t>
            </a:r>
            <a:endParaRPr lang="ru-RU" sz="2000" dirty="0" smtClean="0">
              <a:latin typeface="Arial Black" pitchFamily="34" charset="0"/>
              <a:cs typeface="Aharoni" pitchFamily="2" charset="-79"/>
            </a:endParaRPr>
          </a:p>
          <a:p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Актуализация знаний. Постановка целей и задач </a:t>
            </a:r>
            <a:r>
              <a:rPr lang="en-US" sz="2000" dirty="0" smtClean="0">
                <a:latin typeface="Arial Black" pitchFamily="34" charset="0"/>
                <a:cs typeface="Aharoni" pitchFamily="2" charset="-79"/>
              </a:rPr>
              <a:t>(</a:t>
            </a: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5 минут</a:t>
            </a:r>
            <a:r>
              <a:rPr lang="en-US" sz="2000" dirty="0" smtClean="0">
                <a:latin typeface="Arial Black" pitchFamily="34" charset="0"/>
                <a:cs typeface="Aharoni" pitchFamily="2" charset="-79"/>
              </a:rPr>
              <a:t>);</a:t>
            </a:r>
            <a:endParaRPr lang="ru-RU" sz="2000" dirty="0" smtClean="0">
              <a:latin typeface="Arial Black" pitchFamily="34" charset="0"/>
              <a:cs typeface="Aharoni" pitchFamily="2" charset="-79"/>
            </a:endParaRPr>
          </a:p>
          <a:p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Проверка домашнего задания. Самостоятельное творческое использование полученных знаний, сформированных умений и навыков</a:t>
            </a:r>
            <a:r>
              <a:rPr lang="en-US" sz="2000" dirty="0" smtClean="0">
                <a:latin typeface="Arial Black" pitchFamily="34" charset="0"/>
                <a:cs typeface="Aharoni" pitchFamily="2" charset="-79"/>
              </a:rPr>
              <a:t> (</a:t>
            </a: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индивидуальные задания</a:t>
            </a:r>
            <a:r>
              <a:rPr lang="en-US" sz="2000" dirty="0" smtClean="0">
                <a:latin typeface="Arial Black" pitchFamily="34" charset="0"/>
                <a:cs typeface="Aharoni" pitchFamily="2" charset="-79"/>
              </a:rPr>
              <a:t>)</a:t>
            </a: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en-US" sz="2000" dirty="0" smtClean="0">
                <a:latin typeface="Arial Black" pitchFamily="34" charset="0"/>
                <a:cs typeface="Aharoni" pitchFamily="2" charset="-79"/>
              </a:rPr>
              <a:t>(</a:t>
            </a: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8 минут</a:t>
            </a:r>
            <a:r>
              <a:rPr lang="en-US" sz="2000" dirty="0" smtClean="0">
                <a:latin typeface="Arial Black" pitchFamily="34" charset="0"/>
                <a:cs typeface="Aharoni" pitchFamily="2" charset="-79"/>
              </a:rPr>
              <a:t>);</a:t>
            </a:r>
            <a:endParaRPr lang="ru-RU" sz="2000" dirty="0" smtClean="0">
              <a:latin typeface="Arial Black" pitchFamily="34" charset="0"/>
              <a:cs typeface="Aharoni" pitchFamily="2" charset="-79"/>
            </a:endParaRPr>
          </a:p>
          <a:p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Промежуточная рефлексия </a:t>
            </a:r>
            <a:r>
              <a:rPr lang="en-US" sz="2000" dirty="0" smtClean="0">
                <a:latin typeface="Arial Black" pitchFamily="34" charset="0"/>
                <a:cs typeface="Aharoni" pitchFamily="2" charset="-79"/>
              </a:rPr>
              <a:t>(</a:t>
            </a: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3</a:t>
            </a: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минуты</a:t>
            </a:r>
            <a:r>
              <a:rPr lang="en-US" sz="2000" dirty="0" smtClean="0">
                <a:latin typeface="Arial Black" pitchFamily="34" charset="0"/>
                <a:cs typeface="Aharoni" pitchFamily="2" charset="-79"/>
              </a:rPr>
              <a:t>);</a:t>
            </a:r>
          </a:p>
          <a:p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Самостоятельное творческое использование полученных знаний, сформированных умений и навыков</a:t>
            </a:r>
            <a:r>
              <a:rPr lang="en-US" sz="2000" dirty="0" smtClean="0">
                <a:latin typeface="Arial Black" pitchFamily="34" charset="0"/>
                <a:cs typeface="Aharoni" pitchFamily="2" charset="-79"/>
              </a:rPr>
              <a:t> (</a:t>
            </a: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работа в группах</a:t>
            </a:r>
            <a:r>
              <a:rPr lang="en-US" sz="2000" dirty="0" smtClean="0">
                <a:latin typeface="Arial Black" pitchFamily="34" charset="0"/>
                <a:cs typeface="Aharoni" pitchFamily="2" charset="-79"/>
              </a:rPr>
              <a:t>)</a:t>
            </a: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en-US" sz="2000" dirty="0" smtClean="0">
                <a:latin typeface="Arial Black" pitchFamily="34" charset="0"/>
                <a:cs typeface="Aharoni" pitchFamily="2" charset="-79"/>
              </a:rPr>
              <a:t>(</a:t>
            </a: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15 минут</a:t>
            </a:r>
            <a:r>
              <a:rPr lang="en-US" sz="2000" dirty="0" smtClean="0">
                <a:latin typeface="Arial Black" pitchFamily="34" charset="0"/>
                <a:cs typeface="Aharoni" pitchFamily="2" charset="-79"/>
              </a:rPr>
              <a:t>);</a:t>
            </a:r>
            <a:endParaRPr lang="ru-RU" sz="2000" dirty="0" smtClean="0">
              <a:latin typeface="Arial Black" pitchFamily="34" charset="0"/>
              <a:cs typeface="Aharoni" pitchFamily="2" charset="-79"/>
            </a:endParaRPr>
          </a:p>
          <a:p>
            <a:r>
              <a:rPr lang="ru-RU" sz="2000" dirty="0" smtClean="0">
                <a:latin typeface="Arial Black" pitchFamily="34" charset="0"/>
              </a:rPr>
              <a:t>Контроль за процессом и результатом учебной деятельности,  подведение итогов работы в группах </a:t>
            </a:r>
            <a:r>
              <a:rPr lang="en-US" sz="2000" dirty="0" smtClean="0">
                <a:latin typeface="Arial Black" pitchFamily="34" charset="0"/>
              </a:rPr>
              <a:t>(</a:t>
            </a:r>
            <a:r>
              <a:rPr lang="ru-RU" sz="2000" dirty="0" smtClean="0">
                <a:latin typeface="Arial Black" pitchFamily="34" charset="0"/>
              </a:rPr>
              <a:t>10 минут</a:t>
            </a:r>
            <a:r>
              <a:rPr lang="en-US" sz="2000" dirty="0" smtClean="0">
                <a:latin typeface="Arial Black" pitchFamily="34" charset="0"/>
              </a:rPr>
              <a:t>);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Рефлексия </a:t>
            </a:r>
            <a:r>
              <a:rPr lang="en-US" sz="2000" dirty="0" smtClean="0">
                <a:latin typeface="Arial Black" pitchFamily="34" charset="0"/>
              </a:rPr>
              <a:t>(</a:t>
            </a:r>
            <a:r>
              <a:rPr lang="ru-RU" sz="2000" dirty="0" smtClean="0">
                <a:latin typeface="Arial Black" pitchFamily="34" charset="0"/>
              </a:rPr>
              <a:t>до 2 минут</a:t>
            </a:r>
            <a:r>
              <a:rPr lang="en-US" sz="2000" dirty="0" smtClean="0">
                <a:latin typeface="Arial Black" pitchFamily="34" charset="0"/>
              </a:rPr>
              <a:t>);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Домашнее задание </a:t>
            </a:r>
            <a:r>
              <a:rPr lang="en-US" sz="2000" dirty="0" smtClean="0">
                <a:latin typeface="Arial Black" pitchFamily="34" charset="0"/>
              </a:rPr>
              <a:t>(</a:t>
            </a:r>
            <a:r>
              <a:rPr lang="ru-RU" sz="2000" dirty="0" smtClean="0">
                <a:latin typeface="Arial Black" pitchFamily="34" charset="0"/>
              </a:rPr>
              <a:t>1 минута</a:t>
            </a:r>
            <a:r>
              <a:rPr lang="en-US" sz="2000" dirty="0" smtClean="0">
                <a:latin typeface="Arial Black" pitchFamily="34" charset="0"/>
              </a:rPr>
              <a:t>)</a:t>
            </a:r>
            <a:r>
              <a:rPr lang="ru-RU" sz="2000" dirty="0" smtClean="0">
                <a:latin typeface="Arial Black" pitchFamily="34" charset="0"/>
              </a:rPr>
              <a:t>.</a:t>
            </a:r>
          </a:p>
          <a:p>
            <a:endParaRPr lang="ru-RU" sz="2000" dirty="0" smtClean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  <a:cs typeface="Aharoni" pitchFamily="2" charset="-79"/>
            </a:endParaRPr>
          </a:p>
          <a:p>
            <a:endParaRPr lang="en-US" sz="2000" dirty="0" smtClean="0">
              <a:latin typeface="Arial Black" pitchFamily="34" charset="0"/>
              <a:cs typeface="Aharoni" pitchFamily="2" charset="-79"/>
            </a:endParaRPr>
          </a:p>
          <a:p>
            <a:endParaRPr lang="ru-RU" sz="2400" dirty="0" smtClean="0">
              <a:latin typeface="Arial Black" pitchFamily="34" charset="0"/>
              <a:cs typeface="Aharoni" pitchFamily="2" charset="-79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Назовите вид гражданского договора</a:t>
            </a:r>
            <a:endParaRPr lang="ru-RU" dirty="0"/>
          </a:p>
        </p:txBody>
      </p:sp>
      <p:pic>
        <p:nvPicPr>
          <p:cNvPr id="8194" name="Picture 2" descr="C:\Users\User\Desktop\rent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42844" y="3071810"/>
            <a:ext cx="4191000" cy="3046322"/>
          </a:xfrm>
          <a:prstGeom prst="rect">
            <a:avLst/>
          </a:prstGeom>
          <a:noFill/>
        </p:spPr>
      </p:pic>
      <p:pic>
        <p:nvPicPr>
          <p:cNvPr id="8195" name="Picture 3" descr="C:\Users\User\Pictures\renta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572000" y="1571612"/>
            <a:ext cx="419103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Назовите вид гражданского договора</a:t>
            </a:r>
            <a:endParaRPr lang="ru-RU" dirty="0"/>
          </a:p>
        </p:txBody>
      </p:sp>
      <p:pic>
        <p:nvPicPr>
          <p:cNvPr id="9218" name="Picture 2" descr="C:\Users\User\Desktop\knf536ad506ba751313609f309084f6183a_8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2469356"/>
            <a:ext cx="4191000" cy="2986088"/>
          </a:xfrm>
          <a:prstGeom prst="rect">
            <a:avLst/>
          </a:prstGeom>
          <a:noFill/>
        </p:spPr>
      </p:pic>
      <p:pic>
        <p:nvPicPr>
          <p:cNvPr id="9219" name="Picture 3" descr="C:\Users\User\Desktop\iQPNGZAZ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3438" y="1428736"/>
            <a:ext cx="4341525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Назовите вид гражданского договора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2504606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Desktop\nuzhen_li_repetitor_rebenku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3786214" cy="4071966"/>
          </a:xfrm>
          <a:prstGeom prst="rect">
            <a:avLst/>
          </a:prstGeom>
          <a:noFill/>
        </p:spPr>
      </p:pic>
      <p:pic>
        <p:nvPicPr>
          <p:cNvPr id="10243" name="Picture 3" descr="C:\Users\User\Desktop\DSC799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12128" y="1867119"/>
            <a:ext cx="4625498" cy="3062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000768"/>
            <a:ext cx="8458200" cy="5207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Римские юридические изречения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214282" y="4714884"/>
            <a:ext cx="8715436" cy="1000132"/>
          </a:xfrm>
        </p:spPr>
        <p:txBody>
          <a:bodyPr>
            <a:normAutofit/>
          </a:bodyPr>
          <a:lstStyle/>
          <a:p>
            <a:r>
              <a:rPr lang="en-US" sz="1600" i="1" dirty="0" err="1" smtClean="0">
                <a:latin typeface="Arial Black" pitchFamily="34" charset="0"/>
              </a:rPr>
              <a:t>Crescentem</a:t>
            </a:r>
            <a:r>
              <a:rPr lang="en-US" sz="1600" i="1" dirty="0" smtClean="0">
                <a:latin typeface="Arial Black" pitchFamily="34" charset="0"/>
              </a:rPr>
              <a:t> sequitur </a:t>
            </a:r>
            <a:r>
              <a:rPr lang="en-US" sz="1600" i="1" dirty="0" err="1" smtClean="0">
                <a:latin typeface="Arial Black" pitchFamily="34" charset="0"/>
              </a:rPr>
              <a:t>cura</a:t>
            </a:r>
            <a:r>
              <a:rPr lang="en-US" sz="1600" i="1" dirty="0" smtClean="0">
                <a:latin typeface="Arial Black" pitchFamily="34" charset="0"/>
              </a:rPr>
              <a:t> </a:t>
            </a:r>
            <a:r>
              <a:rPr lang="en-US" sz="1600" i="1" dirty="0" err="1" smtClean="0">
                <a:latin typeface="Arial Black" pitchFamily="34" charset="0"/>
              </a:rPr>
              <a:t>pecuniam</a:t>
            </a:r>
            <a:r>
              <a:rPr lang="ru-RU" sz="1600" i="1" dirty="0" smtClean="0">
                <a:latin typeface="Arial Black" pitchFamily="34" charset="0"/>
              </a:rPr>
              <a:t> – с ростом богатства растут и заботы</a:t>
            </a:r>
          </a:p>
          <a:p>
            <a:r>
              <a:rPr lang="ru-RU" sz="1600" i="1" dirty="0" err="1" smtClean="0">
                <a:latin typeface="Arial Black" pitchFamily="34" charset="0"/>
              </a:rPr>
              <a:t>Pacta</a:t>
            </a:r>
            <a:r>
              <a:rPr lang="ru-RU" sz="1600" i="1" dirty="0" smtClean="0">
                <a:latin typeface="Arial Black" pitchFamily="34" charset="0"/>
              </a:rPr>
              <a:t> </a:t>
            </a:r>
            <a:r>
              <a:rPr lang="ru-RU" sz="1600" i="1" dirty="0" err="1" smtClean="0">
                <a:latin typeface="Arial Black" pitchFamily="34" charset="0"/>
              </a:rPr>
              <a:t>sunt</a:t>
            </a:r>
            <a:r>
              <a:rPr lang="ru-RU" sz="1600" i="1" dirty="0" smtClean="0">
                <a:latin typeface="Arial Black" pitchFamily="34" charset="0"/>
              </a:rPr>
              <a:t> </a:t>
            </a:r>
            <a:r>
              <a:rPr lang="ru-RU" sz="1600" i="1" dirty="0" err="1" smtClean="0">
                <a:latin typeface="Arial Black" pitchFamily="34" charset="0"/>
              </a:rPr>
              <a:t>servanda</a:t>
            </a:r>
            <a:r>
              <a:rPr lang="ru-RU" sz="1600" i="1" dirty="0" smtClean="0">
                <a:latin typeface="Arial Black" pitchFamily="34" charset="0"/>
              </a:rPr>
              <a:t> - договоры нужно соблюдать</a:t>
            </a:r>
          </a:p>
          <a:p>
            <a:r>
              <a:rPr lang="ru-RU" sz="1600" i="1" dirty="0" err="1" smtClean="0">
                <a:latin typeface="Arial Black" pitchFamily="34" charset="0"/>
              </a:rPr>
              <a:t>Rem</a:t>
            </a:r>
            <a:r>
              <a:rPr lang="ru-RU" sz="1600" i="1" dirty="0" smtClean="0">
                <a:latin typeface="Arial Black" pitchFamily="34" charset="0"/>
              </a:rPr>
              <a:t> </a:t>
            </a:r>
            <a:r>
              <a:rPr lang="ru-RU" sz="1600" i="1" dirty="0" err="1" smtClean="0">
                <a:latin typeface="Arial Black" pitchFamily="34" charset="0"/>
              </a:rPr>
              <a:t>tene</a:t>
            </a:r>
            <a:r>
              <a:rPr lang="ru-RU" sz="1600" i="1" dirty="0" smtClean="0">
                <a:latin typeface="Arial Black" pitchFamily="34" charset="0"/>
              </a:rPr>
              <a:t>, </a:t>
            </a:r>
            <a:r>
              <a:rPr lang="ru-RU" sz="1600" i="1" dirty="0" err="1" smtClean="0">
                <a:latin typeface="Arial Black" pitchFamily="34" charset="0"/>
              </a:rPr>
              <a:t>verba</a:t>
            </a:r>
            <a:r>
              <a:rPr lang="ru-RU" sz="1600" i="1" dirty="0" smtClean="0">
                <a:latin typeface="Arial Black" pitchFamily="34" charset="0"/>
              </a:rPr>
              <a:t> </a:t>
            </a:r>
            <a:r>
              <a:rPr lang="ru-RU" sz="1600" i="1" dirty="0" err="1" smtClean="0">
                <a:latin typeface="Arial Black" pitchFamily="34" charset="0"/>
              </a:rPr>
              <a:t>sequentur</a:t>
            </a:r>
            <a:r>
              <a:rPr lang="ru-RU" sz="1600" i="1" dirty="0" smtClean="0">
                <a:latin typeface="Arial Black" pitchFamily="34" charset="0"/>
              </a:rPr>
              <a:t> - дал слово- держи его</a:t>
            </a:r>
            <a:endParaRPr lang="ru-RU" sz="1600" i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85728"/>
            <a:ext cx="8629680" cy="428628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«Все участники гражданских правоотношений имеют равные права»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«Каждый договор-это сделка, но не каждая сделка –это договор»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«Высказанная воля на вступление в сделку является незыблемой»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«Все равны при вступлении в договор»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«Порок в сделке влечет ее прекращение»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Ответы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half" idx="1"/>
          </p:nvPr>
        </p:nvGraphicFramePr>
        <p:xfrm>
          <a:off x="304800" y="1600200"/>
          <a:ext cx="398145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150"/>
                <a:gridCol w="1327150"/>
                <a:gridCol w="13271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 вариант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вариант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вариант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Содержимое 13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343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 вариант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вариант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вариант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Да</a:t>
                      </a:r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Правила работы в группе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4000" b="1" dirty="0" smtClean="0">
                <a:latin typeface="Arial Black" pitchFamily="34" charset="0"/>
              </a:rPr>
              <a:t>Старайтесь  поддерживать </a:t>
            </a:r>
            <a:r>
              <a:rPr lang="ru-RU" sz="4000" b="1" dirty="0" smtClean="0">
                <a:latin typeface="Arial Black" pitchFamily="34" charset="0"/>
              </a:rPr>
              <a:t>дружескую атмосферу в </a:t>
            </a:r>
            <a:r>
              <a:rPr lang="ru-RU" sz="4000" b="1" dirty="0" smtClean="0">
                <a:latin typeface="Arial Black" pitchFamily="34" charset="0"/>
              </a:rPr>
              <a:t>группе</a:t>
            </a:r>
            <a:r>
              <a:rPr lang="en-US" sz="4000" b="1" dirty="0" smtClean="0">
                <a:latin typeface="Arial Black" pitchFamily="34" charset="0"/>
              </a:rPr>
              <a:t>;</a:t>
            </a:r>
            <a:endParaRPr lang="ru-RU" sz="4000" b="1" dirty="0" smtClean="0">
              <a:latin typeface="Arial Black" pitchFamily="34" charset="0"/>
            </a:endParaRPr>
          </a:p>
          <a:p>
            <a:r>
              <a:rPr lang="ru-RU" sz="4000" b="1" dirty="0" smtClean="0">
                <a:latin typeface="Arial Black" pitchFamily="34" charset="0"/>
              </a:rPr>
              <a:t>Внимательно ознакомьтесь </a:t>
            </a:r>
            <a:r>
              <a:rPr lang="ru-RU" sz="4000" b="1" dirty="0" smtClean="0">
                <a:latin typeface="Arial Black" pitchFamily="34" charset="0"/>
              </a:rPr>
              <a:t>с содержанием </a:t>
            </a:r>
            <a:r>
              <a:rPr lang="ru-RU" sz="4000" b="1" dirty="0" smtClean="0">
                <a:latin typeface="Arial Black" pitchFamily="34" charset="0"/>
              </a:rPr>
              <a:t>задания </a:t>
            </a:r>
            <a:r>
              <a:rPr lang="en-US" sz="4000" b="1" dirty="0" smtClean="0">
                <a:latin typeface="Arial Black" pitchFamily="34" charset="0"/>
              </a:rPr>
              <a:t>(</a:t>
            </a:r>
            <a:r>
              <a:rPr lang="ru-RU" sz="4000" b="1" dirty="0" smtClean="0">
                <a:latin typeface="Arial Black" pitchFamily="34" charset="0"/>
              </a:rPr>
              <a:t>решить две задачи из трех предложенных и составить договор найма жилого помещения</a:t>
            </a:r>
            <a:r>
              <a:rPr lang="en-US" sz="4000" b="1" dirty="0" smtClean="0">
                <a:latin typeface="Arial Black" pitchFamily="34" charset="0"/>
              </a:rPr>
              <a:t>);</a:t>
            </a:r>
            <a:endParaRPr lang="ru-RU" sz="4000" b="1" dirty="0" smtClean="0">
              <a:latin typeface="Arial Black" pitchFamily="34" charset="0"/>
            </a:endParaRPr>
          </a:p>
          <a:p>
            <a:r>
              <a:rPr lang="ru-RU" sz="4000" b="1" dirty="0" smtClean="0">
                <a:latin typeface="Arial Black" pitchFamily="34" charset="0"/>
              </a:rPr>
              <a:t>Распределите  </a:t>
            </a:r>
            <a:r>
              <a:rPr lang="ru-RU" sz="4000" b="1" dirty="0" smtClean="0">
                <a:latin typeface="Arial Black" pitchFamily="34" charset="0"/>
              </a:rPr>
              <a:t>задания между членами группы в соответствии с их особенностями, возможностями, </a:t>
            </a:r>
            <a:r>
              <a:rPr lang="ru-RU" sz="4000" b="1" dirty="0" smtClean="0">
                <a:latin typeface="Arial Black" pitchFamily="34" charset="0"/>
              </a:rPr>
              <a:t>интересами</a:t>
            </a:r>
            <a:r>
              <a:rPr lang="en-US" sz="4000" b="1" dirty="0" smtClean="0">
                <a:latin typeface="Arial Black" pitchFamily="34" charset="0"/>
              </a:rPr>
              <a:t>;</a:t>
            </a:r>
            <a:endParaRPr lang="ru-RU" sz="4000" b="1" dirty="0" smtClean="0">
              <a:latin typeface="Arial Black" pitchFamily="34" charset="0"/>
            </a:endParaRPr>
          </a:p>
          <a:p>
            <a:r>
              <a:rPr lang="ru-RU" sz="4000" b="1" dirty="0" smtClean="0">
                <a:latin typeface="Arial Black" pitchFamily="34" charset="0"/>
              </a:rPr>
              <a:t>Помогите </a:t>
            </a:r>
            <a:r>
              <a:rPr lang="ru-RU" sz="4000" b="1" dirty="0" smtClean="0">
                <a:latin typeface="Arial Black" pitchFamily="34" charset="0"/>
              </a:rPr>
              <a:t>товарищам в выполнении </a:t>
            </a:r>
            <a:r>
              <a:rPr lang="ru-RU" sz="4000" b="1" dirty="0" smtClean="0">
                <a:latin typeface="Arial Black" pitchFamily="34" charset="0"/>
              </a:rPr>
              <a:t>задания</a:t>
            </a:r>
            <a:r>
              <a:rPr lang="en-US" sz="4000" b="1" dirty="0" smtClean="0">
                <a:latin typeface="Arial Black" pitchFamily="34" charset="0"/>
              </a:rPr>
              <a:t>;</a:t>
            </a:r>
            <a:endParaRPr lang="ru-RU" sz="4000" b="1" dirty="0" smtClean="0">
              <a:latin typeface="Arial Black" pitchFamily="34" charset="0"/>
            </a:endParaRPr>
          </a:p>
          <a:p>
            <a:r>
              <a:rPr lang="ru-RU" sz="4000" b="1" dirty="0" smtClean="0">
                <a:latin typeface="Arial Black" pitchFamily="34" charset="0"/>
              </a:rPr>
              <a:t>В случае возникновения затруднений при выполнении задания </a:t>
            </a:r>
            <a:r>
              <a:rPr lang="ru-RU" sz="4000" b="1" dirty="0" smtClean="0">
                <a:latin typeface="Arial Black" pitchFamily="34" charset="0"/>
              </a:rPr>
              <a:t>обратитесь </a:t>
            </a:r>
            <a:r>
              <a:rPr lang="ru-RU" sz="4000" b="1" dirty="0" smtClean="0">
                <a:latin typeface="Arial Black" pitchFamily="34" charset="0"/>
              </a:rPr>
              <a:t>за помощью к учителю.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Итоги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самостоятельной работы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1"/>
          <a:ext cx="8686800" cy="4303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860746">
                <a:tc>
                  <a:txBody>
                    <a:bodyPr/>
                    <a:lstStyle/>
                    <a:p>
                      <a:r>
                        <a:rPr lang="ru-RU" dirty="0" smtClean="0"/>
                        <a:t>Отметка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/>
                </a:tc>
              </a:tr>
              <a:tr h="860746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0746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0746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0746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contrac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8072494" cy="4929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Домашнее задание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Используя материалы главы  </a:t>
            </a:r>
            <a:r>
              <a:rPr lang="ru-RU" dirty="0" smtClean="0">
                <a:latin typeface="Arial Black" pitchFamily="34" charset="0"/>
              </a:rPr>
              <a:t>9 Гражданского кодекса РФ</a:t>
            </a:r>
            <a:r>
              <a:rPr lang="ru-RU" dirty="0" smtClean="0">
                <a:latin typeface="Arial Black" pitchFamily="34" charset="0"/>
              </a:rPr>
              <a:t>, материалы, размещенные  </a:t>
            </a:r>
            <a:r>
              <a:rPr lang="ru-RU" dirty="0" smtClean="0">
                <a:latin typeface="Arial Black" pitchFamily="34" charset="0"/>
              </a:rPr>
              <a:t>на сайте </a:t>
            </a:r>
            <a:r>
              <a:rPr lang="en-US" dirty="0" err="1" smtClean="0">
                <a:latin typeface="Arial Black" pitchFamily="34" charset="0"/>
              </a:rPr>
              <a:t>evseeva</a:t>
            </a:r>
            <a:r>
              <a:rPr lang="ru-RU" dirty="0" smtClean="0">
                <a:latin typeface="Arial Black" pitchFamily="34" charset="0"/>
              </a:rPr>
              <a:t>.</a:t>
            </a:r>
            <a:r>
              <a:rPr lang="en-US" dirty="0" smtClean="0">
                <a:latin typeface="Arial Black" pitchFamily="34" charset="0"/>
              </a:rPr>
              <a:t>ucoz.ru</a:t>
            </a:r>
            <a:r>
              <a:rPr lang="ru-RU" dirty="0" smtClean="0">
                <a:latin typeface="Arial Black" pitchFamily="34" charset="0"/>
              </a:rPr>
              <a:t>,  подготовить ответ </a:t>
            </a:r>
            <a:r>
              <a:rPr lang="ru-RU" dirty="0" smtClean="0">
                <a:latin typeface="Arial Black" pitchFamily="34" charset="0"/>
              </a:rPr>
              <a:t>об условиях недействительности </a:t>
            </a:r>
            <a:r>
              <a:rPr lang="ru-RU" dirty="0" smtClean="0">
                <a:latin typeface="Arial Black" pitchFamily="34" charset="0"/>
              </a:rPr>
              <a:t>сделок.  По </a:t>
            </a:r>
            <a:r>
              <a:rPr lang="ru-RU" dirty="0" smtClean="0">
                <a:latin typeface="Arial Black" pitchFamily="34" charset="0"/>
              </a:rPr>
              <a:t>желанию можно составить юридические </a:t>
            </a:r>
            <a:r>
              <a:rPr lang="ru-RU" dirty="0" smtClean="0">
                <a:latin typeface="Arial Black" pitchFamily="34" charset="0"/>
              </a:rPr>
              <a:t>задачи по указанной теме.</a:t>
            </a:r>
            <a:endParaRPr lang="ru-RU" dirty="0" smtClean="0"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в гражданском праве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8362522" cy="63976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Сделки и договоры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10" name="Picture 2" descr="C:\Users\User\Desktop\Apple-e131434283910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280988" y="1681583"/>
            <a:ext cx="4291012" cy="3210672"/>
          </a:xfrm>
          <a:prstGeom prst="rect">
            <a:avLst/>
          </a:prstGeom>
          <a:noFill/>
        </p:spPr>
      </p:pic>
      <p:pic>
        <p:nvPicPr>
          <p:cNvPr id="12" name="Picture 2" descr="C:\Users\User\Desktop\Statiy308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t="1485" b="1485"/>
          <a:stretch>
            <a:fillRect/>
          </a:stretch>
        </p:blipFill>
        <p:spPr bwMode="auto">
          <a:xfrm>
            <a:off x="4648200" y="1727130"/>
            <a:ext cx="4289425" cy="3119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Дайте определение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Право</a:t>
            </a:r>
          </a:p>
          <a:p>
            <a:r>
              <a:rPr lang="ru-RU" dirty="0" smtClean="0">
                <a:latin typeface="Arial Black" pitchFamily="34" charset="0"/>
              </a:rPr>
              <a:t>Отрасль права</a:t>
            </a:r>
          </a:p>
          <a:p>
            <a:r>
              <a:rPr lang="ru-RU" dirty="0" smtClean="0">
                <a:latin typeface="Arial Black" pitchFamily="34" charset="0"/>
              </a:rPr>
              <a:t>Гражданское право</a:t>
            </a:r>
          </a:p>
          <a:p>
            <a:r>
              <a:rPr lang="ru-RU" dirty="0" smtClean="0">
                <a:latin typeface="Arial Black" pitchFamily="34" charset="0"/>
              </a:rPr>
              <a:t>Юридический факт</a:t>
            </a:r>
          </a:p>
          <a:p>
            <a:r>
              <a:rPr lang="ru-RU" dirty="0" smtClean="0">
                <a:latin typeface="Arial Black" pitchFamily="34" charset="0"/>
              </a:rPr>
              <a:t>Сделка</a:t>
            </a:r>
          </a:p>
          <a:p>
            <a:r>
              <a:rPr lang="ru-RU" dirty="0" smtClean="0">
                <a:latin typeface="Arial Black" pitchFamily="34" charset="0"/>
              </a:rPr>
              <a:t>Договор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Пишите без ошибок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643470" cy="472440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latin typeface="Arial Black" pitchFamily="34" charset="0"/>
              </a:rPr>
              <a:t>Ц_вилистика</a:t>
            </a:r>
            <a:endParaRPr lang="ru-RU" sz="3600" b="1" dirty="0" smtClean="0">
              <a:latin typeface="Arial Black" pitchFamily="34" charset="0"/>
            </a:endParaRPr>
          </a:p>
          <a:p>
            <a:r>
              <a:rPr lang="ru-RU" sz="3600" b="1" dirty="0" err="1" smtClean="0">
                <a:latin typeface="Arial Black" pitchFamily="34" charset="0"/>
              </a:rPr>
              <a:t>_мансипация</a:t>
            </a:r>
            <a:endParaRPr lang="ru-RU" sz="3600" b="1" dirty="0" smtClean="0">
              <a:latin typeface="Arial Black" pitchFamily="34" charset="0"/>
            </a:endParaRPr>
          </a:p>
          <a:p>
            <a:r>
              <a:rPr lang="ru-RU" sz="3600" b="1" dirty="0" err="1" smtClean="0">
                <a:latin typeface="Arial Black" pitchFamily="34" charset="0"/>
              </a:rPr>
              <a:t>Суб_ект</a:t>
            </a:r>
            <a:endParaRPr lang="ru-RU" sz="3600" b="1" dirty="0" smtClean="0">
              <a:latin typeface="Arial Black" pitchFamily="34" charset="0"/>
            </a:endParaRPr>
          </a:p>
          <a:p>
            <a:r>
              <a:rPr lang="ru-RU" sz="3200" b="1" dirty="0" err="1" smtClean="0">
                <a:latin typeface="Arial Black" pitchFamily="34" charset="0"/>
              </a:rPr>
              <a:t>Де_сп_собность</a:t>
            </a:r>
            <a:endParaRPr lang="ru-RU" sz="3200" b="1" dirty="0" smtClean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600200"/>
            <a:ext cx="4214842" cy="472440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latin typeface="Arial Black" pitchFamily="34" charset="0"/>
              </a:rPr>
              <a:t>Рег_страция</a:t>
            </a:r>
            <a:endParaRPr lang="ru-RU" sz="3600" b="1" dirty="0" smtClean="0">
              <a:latin typeface="Arial Black" pitchFamily="34" charset="0"/>
            </a:endParaRPr>
          </a:p>
          <a:p>
            <a:r>
              <a:rPr lang="ru-RU" sz="3600" b="1" dirty="0" err="1" smtClean="0">
                <a:latin typeface="Arial Black" pitchFamily="34" charset="0"/>
              </a:rPr>
              <a:t>_ферта</a:t>
            </a:r>
            <a:endParaRPr lang="ru-RU" sz="3600" b="1" dirty="0" smtClean="0">
              <a:latin typeface="Arial Black" pitchFamily="34" charset="0"/>
            </a:endParaRPr>
          </a:p>
          <a:p>
            <a:r>
              <a:rPr lang="ru-RU" sz="3600" b="1" dirty="0" err="1" smtClean="0">
                <a:latin typeface="Arial Black" pitchFamily="34" charset="0"/>
              </a:rPr>
              <a:t>_кцепт</a:t>
            </a:r>
            <a:endParaRPr lang="ru-RU" sz="3600" b="1" dirty="0" smtClean="0">
              <a:latin typeface="Arial Black" pitchFamily="34" charset="0"/>
            </a:endParaRPr>
          </a:p>
          <a:p>
            <a:r>
              <a:rPr lang="ru-RU" sz="3600" b="1" dirty="0" err="1" smtClean="0">
                <a:latin typeface="Arial Black" pitchFamily="34" charset="0"/>
              </a:rPr>
              <a:t>Н_тариус</a:t>
            </a:r>
            <a:endParaRPr lang="ru-RU" sz="3600" b="1" dirty="0" smtClean="0">
              <a:latin typeface="Arial Black" pitchFamily="34" charset="0"/>
            </a:endParaRPr>
          </a:p>
          <a:p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Назовите вид гражданского договора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User\Desktop\00000256_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95822"/>
            <a:ext cx="4191000" cy="3333155"/>
          </a:xfrm>
          <a:prstGeom prst="rect">
            <a:avLst/>
          </a:prstGeom>
          <a:noFill/>
        </p:spPr>
      </p:pic>
      <p:pic>
        <p:nvPicPr>
          <p:cNvPr id="2" name="Picture 2" descr="C:\Users\User\Desktop\780564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57430"/>
            <a:ext cx="434340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Назовите вид гражданского договора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C:\Users\User\Desktop\8dfdff0db32cfe67da2487cda126bd48_XL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4291012" cy="2860675"/>
          </a:xfrm>
          <a:prstGeom prst="rect">
            <a:avLst/>
          </a:prstGeom>
          <a:noFill/>
        </p:spPr>
      </p:pic>
      <p:pic>
        <p:nvPicPr>
          <p:cNvPr id="3077" name="Picture 5" descr="C:\Users\User\Desktop\527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9861" y="1857364"/>
            <a:ext cx="4081933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Назовите вид гражданского договора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0177642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0988" y="1677789"/>
            <a:ext cx="4291012" cy="3218259"/>
          </a:xfrm>
          <a:prstGeom prst="rect">
            <a:avLst/>
          </a:prstGeom>
          <a:noFill/>
        </p:spPr>
      </p:pic>
      <p:pic>
        <p:nvPicPr>
          <p:cNvPr id="5123" name="Picture 3" descr="C:\Users\User\Desktop\bez_imen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42918"/>
            <a:ext cx="4289425" cy="3217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Назовите вид гражданского договора</a:t>
            </a:r>
            <a:endParaRPr lang="ru-RU" dirty="0"/>
          </a:p>
        </p:txBody>
      </p:sp>
      <p:pic>
        <p:nvPicPr>
          <p:cNvPr id="6146" name="Picture 2" descr="C:\Users\User\Desktop\1339213241653_bulleti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2928934"/>
            <a:ext cx="4191000" cy="2682240"/>
          </a:xfrm>
          <a:prstGeom prst="rect">
            <a:avLst/>
          </a:prstGeom>
          <a:noFill/>
        </p:spPr>
      </p:pic>
      <p:pic>
        <p:nvPicPr>
          <p:cNvPr id="6147" name="Picture 3" descr="C:\Users\User\Desktop\Statiy86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572000" y="1428736"/>
            <a:ext cx="4343400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Назовите вид гражданского договора</a:t>
            </a:r>
            <a:endParaRPr lang="ru-RU" dirty="0"/>
          </a:p>
        </p:txBody>
      </p:sp>
      <p:pic>
        <p:nvPicPr>
          <p:cNvPr id="7172" name="Picture 4" descr="C:\Users\User\Desktop\podarok-avt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2374404"/>
            <a:ext cx="4191000" cy="3175992"/>
          </a:xfrm>
          <a:prstGeom prst="rect">
            <a:avLst/>
          </a:prstGeom>
          <a:noFill/>
        </p:spPr>
      </p:pic>
      <p:pic>
        <p:nvPicPr>
          <p:cNvPr id="7171" name="Picture 3" descr="C:\Users\User\Desktop\1339233179_dsc036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1289</TotalTime>
  <Words>422</Words>
  <PresentationFormat>Экран (4:3)</PresentationFormat>
  <Paragraphs>132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Урок применения предметных умений</vt:lpstr>
      <vt:lpstr>в гражданском праве</vt:lpstr>
      <vt:lpstr>Дайте определение</vt:lpstr>
      <vt:lpstr>Пишите без ошибок</vt:lpstr>
      <vt:lpstr>Назовите вид гражданского договора</vt:lpstr>
      <vt:lpstr>Назовите вид гражданского договора</vt:lpstr>
      <vt:lpstr>Назовите вид гражданского договора</vt:lpstr>
      <vt:lpstr>Назовите вид гражданского договора</vt:lpstr>
      <vt:lpstr>Назовите вид гражданского договора</vt:lpstr>
      <vt:lpstr>Назовите вид гражданского договора</vt:lpstr>
      <vt:lpstr>Назовите вид гражданского договора</vt:lpstr>
      <vt:lpstr>Назовите вид гражданского договора</vt:lpstr>
      <vt:lpstr>Римские юридические изречения</vt:lpstr>
      <vt:lpstr>Ответы</vt:lpstr>
      <vt:lpstr>Правила работы в группе</vt:lpstr>
      <vt:lpstr>Итоги  самостоятельной работы</vt:lpstr>
      <vt:lpstr>Слайд 17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83</cp:revision>
  <dcterms:created xsi:type="dcterms:W3CDTF">2015-02-04T10:21:06Z</dcterms:created>
  <dcterms:modified xsi:type="dcterms:W3CDTF">2015-02-22T17:45:04Z</dcterms:modified>
</cp:coreProperties>
</file>