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0" r:id="rId2"/>
    <p:sldId id="271" r:id="rId3"/>
    <p:sldId id="273" r:id="rId4"/>
    <p:sldId id="272" r:id="rId5"/>
    <p:sldId id="274" r:id="rId6"/>
    <p:sldId id="275" r:id="rId7"/>
    <p:sldId id="277" r:id="rId8"/>
    <p:sldId id="278" r:id="rId9"/>
    <p:sldId id="276"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00"/>
    <a:srgbClr val="FEFFC1"/>
    <a:srgbClr val="C40000"/>
    <a:srgbClr val="4F2270"/>
    <a:srgbClr val="C9A215"/>
    <a:srgbClr val="008E40"/>
    <a:srgbClr val="EDCC5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8" autoAdjust="0"/>
    <p:restoredTop sz="98359" autoAdjust="0"/>
  </p:normalViewPr>
  <p:slideViewPr>
    <p:cSldViewPr>
      <p:cViewPr varScale="1">
        <p:scale>
          <a:sx n="73" d="100"/>
          <a:sy n="73" d="100"/>
        </p:scale>
        <p:origin x="-130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53B339E-6895-4B4E-B072-B869E1E88ADE}" type="datetimeFigureOut">
              <a:rPr lang="ru-RU" smtClean="0"/>
              <a:pPr/>
              <a:t>17.12.2015</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8DFBC1FF-79C3-41C1-B864-8862F7DEA603}"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3B339E-6895-4B4E-B072-B869E1E88ADE}" type="datetimeFigureOut">
              <a:rPr lang="ru-RU" smtClean="0"/>
              <a:pPr/>
              <a:t>17.12.2015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DFBC1FF-79C3-41C1-B864-8862F7DEA603}"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3B339E-6895-4B4E-B072-B869E1E88ADE}" type="datetimeFigureOut">
              <a:rPr lang="ru-RU" smtClean="0"/>
              <a:pPr/>
              <a:t>17.12.2015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DFBC1FF-79C3-41C1-B864-8862F7DEA603}"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3B339E-6895-4B4E-B072-B869E1E88ADE}" type="datetimeFigureOut">
              <a:rPr lang="ru-RU" smtClean="0"/>
              <a:pPr/>
              <a:t>17.12.2015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DFBC1FF-79C3-41C1-B864-8862F7DEA603}"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53B339E-6895-4B4E-B072-B869E1E88ADE}" type="datetimeFigureOut">
              <a:rPr lang="ru-RU" smtClean="0"/>
              <a:pPr/>
              <a:t>17.12.2015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8DFBC1FF-79C3-41C1-B864-8862F7DEA603}"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53B339E-6895-4B4E-B072-B869E1E88ADE}" type="datetimeFigureOut">
              <a:rPr lang="ru-RU" smtClean="0"/>
              <a:pPr/>
              <a:t>17.12.2015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DFBC1FF-79C3-41C1-B864-8862F7DEA603}"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53B339E-6895-4B4E-B072-B869E1E88ADE}" type="datetimeFigureOut">
              <a:rPr lang="ru-RU" smtClean="0"/>
              <a:pPr/>
              <a:t>17.12.2015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DFBC1FF-79C3-41C1-B864-8862F7DEA603}"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53B339E-6895-4B4E-B072-B869E1E88ADE}" type="datetimeFigureOut">
              <a:rPr lang="ru-RU" smtClean="0"/>
              <a:pPr/>
              <a:t>17.12.2015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DFBC1FF-79C3-41C1-B864-8862F7DEA603}"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3B339E-6895-4B4E-B072-B869E1E88ADE}" type="datetimeFigureOut">
              <a:rPr lang="ru-RU" smtClean="0"/>
              <a:pPr/>
              <a:t>17.12.2015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DFBC1FF-79C3-41C1-B864-8862F7DEA603}"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53B339E-6895-4B4E-B072-B869E1E88ADE}" type="datetimeFigureOut">
              <a:rPr lang="ru-RU" smtClean="0"/>
              <a:pPr/>
              <a:t>17.12.2015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DFBC1FF-79C3-41C1-B864-8862F7DEA603}"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53B339E-6895-4B4E-B072-B869E1E88ADE}" type="datetimeFigureOut">
              <a:rPr lang="ru-RU" smtClean="0"/>
              <a:pPr/>
              <a:t>17.12.2015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DFBC1FF-79C3-41C1-B864-8862F7DEA603}"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53B339E-6895-4B4E-B072-B869E1E88ADE}" type="datetimeFigureOut">
              <a:rPr lang="ru-RU" smtClean="0"/>
              <a:pPr/>
              <a:t>17.12.2015</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DFBC1FF-79C3-41C1-B864-8862F7DEA603}"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email"/>
          <a:srcRect/>
          <a:stretch>
            <a:fillRect/>
          </a:stretch>
        </p:blipFill>
        <p:spPr bwMode="auto">
          <a:xfrm>
            <a:off x="-214346" y="0"/>
            <a:ext cx="9144000" cy="6858000"/>
          </a:xfrm>
          <a:prstGeom prst="rect">
            <a:avLst/>
          </a:prstGeom>
          <a:noFill/>
          <a:ln w="9525">
            <a:noFill/>
            <a:miter lim="800000"/>
            <a:headEnd/>
            <a:tailEnd/>
          </a:ln>
        </p:spPr>
      </p:pic>
      <p:sp>
        <p:nvSpPr>
          <p:cNvPr id="6" name="Прямоугольник 5"/>
          <p:cNvSpPr/>
          <p:nvPr/>
        </p:nvSpPr>
        <p:spPr>
          <a:xfrm>
            <a:off x="467544" y="1357298"/>
            <a:ext cx="8136904" cy="923330"/>
          </a:xfrm>
          <a:prstGeom prst="rect">
            <a:avLst/>
          </a:prstGeom>
        </p:spPr>
        <p:txBody>
          <a:bodyPr wrap="square">
            <a:spAutoFit/>
          </a:bodyPr>
          <a:lstStyle/>
          <a:p>
            <a:pPr algn="ctr"/>
            <a:r>
              <a:rPr lang="en-US" sz="5400" b="1" dirty="0" smtClean="0">
                <a:solidFill>
                  <a:srgbClr val="4F2270"/>
                </a:solidFill>
              </a:rPr>
              <a:t>Christmas in Germany</a:t>
            </a:r>
            <a:endParaRPr lang="ru-RU" sz="5400" b="1" dirty="0">
              <a:solidFill>
                <a:srgbClr val="4F2270"/>
              </a:solidFill>
            </a:endParaRPr>
          </a:p>
        </p:txBody>
      </p:sp>
      <p:pic>
        <p:nvPicPr>
          <p:cNvPr id="5" name="Рисунок 4"/>
          <p:cNvPicPr/>
          <p:nvPr/>
        </p:nvPicPr>
        <p:blipFill>
          <a:blip r:embed="rId3" cstate="email"/>
          <a:srcRect/>
          <a:stretch>
            <a:fillRect/>
          </a:stretch>
        </p:blipFill>
        <p:spPr bwMode="auto">
          <a:xfrm>
            <a:off x="4643438" y="3286124"/>
            <a:ext cx="3960440" cy="295232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p:cNvPicPr>
            <a:picLocks noGrp="1"/>
          </p:cNvPicPr>
          <p:nvPr>
            <p:ph idx="1"/>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1403648" y="476672"/>
            <a:ext cx="5904656" cy="769441"/>
          </a:xfrm>
          <a:prstGeom prst="rect">
            <a:avLst/>
          </a:prstGeom>
        </p:spPr>
        <p:txBody>
          <a:bodyPr wrap="square">
            <a:spAutoFit/>
          </a:bodyPr>
          <a:lstStyle/>
          <a:p>
            <a:pPr algn="ctr"/>
            <a:r>
              <a:rPr lang="en-US" sz="4400" b="1" dirty="0" smtClean="0">
                <a:solidFill>
                  <a:srgbClr val="0070C0"/>
                </a:solidFill>
                <a:effectLst>
                  <a:outerShdw blurRad="38100" dist="38100" dir="2700000" algn="tl">
                    <a:srgbClr val="000000">
                      <a:alpha val="43137"/>
                    </a:srgbClr>
                  </a:outerShdw>
                </a:effectLst>
                <a:latin typeface="+mj-lt"/>
              </a:rPr>
              <a:t>Advent</a:t>
            </a:r>
            <a:endParaRPr lang="ru-RU" sz="4400" b="1" dirty="0">
              <a:solidFill>
                <a:srgbClr val="0070C0"/>
              </a:solidFill>
              <a:effectLst>
                <a:outerShdw blurRad="38100" dist="38100" dir="2700000" algn="tl">
                  <a:srgbClr val="000000">
                    <a:alpha val="43137"/>
                  </a:srgbClr>
                </a:outerShdw>
              </a:effectLst>
              <a:latin typeface="+mj-lt"/>
            </a:endParaRPr>
          </a:p>
        </p:txBody>
      </p:sp>
      <p:sp>
        <p:nvSpPr>
          <p:cNvPr id="6" name="Прямоугольник 5"/>
          <p:cNvSpPr/>
          <p:nvPr/>
        </p:nvSpPr>
        <p:spPr>
          <a:xfrm>
            <a:off x="179512" y="1556792"/>
            <a:ext cx="8640960" cy="1200329"/>
          </a:xfrm>
          <a:prstGeom prst="rect">
            <a:avLst/>
          </a:prstGeom>
        </p:spPr>
        <p:txBody>
          <a:bodyPr wrap="square">
            <a:spAutoFit/>
          </a:bodyPr>
          <a:lstStyle/>
          <a:p>
            <a:pPr indent="539750" algn="just"/>
            <a:r>
              <a:rPr lang="en-US" sz="2400" dirty="0" smtClean="0">
                <a:solidFill>
                  <a:srgbClr val="002060"/>
                </a:solidFill>
              </a:rPr>
              <a:t>4 weeks before Christmas: the first pre-Christmas service</a:t>
            </a:r>
            <a:r>
              <a:rPr lang="ru-RU" sz="2400" dirty="0" smtClean="0">
                <a:solidFill>
                  <a:srgbClr val="002060"/>
                </a:solidFill>
              </a:rPr>
              <a:t>.</a:t>
            </a:r>
            <a:r>
              <a:rPr lang="en-US" sz="2400" dirty="0" smtClean="0">
                <a:solidFill>
                  <a:srgbClr val="002060"/>
                </a:solidFill>
              </a:rPr>
              <a:t> Children sing songs, show performances and light the first Advent candle.</a:t>
            </a:r>
            <a:endParaRPr lang="ru-RU" sz="2400" dirty="0"/>
          </a:p>
        </p:txBody>
      </p:sp>
      <p:pic>
        <p:nvPicPr>
          <p:cNvPr id="8" name="Содержимое 4"/>
          <p:cNvPicPr>
            <a:picLocks/>
          </p:cNvPicPr>
          <p:nvPr/>
        </p:nvPicPr>
        <p:blipFill>
          <a:blip r:embed="rId3" cstate="email"/>
          <a:srcRect/>
          <a:stretch>
            <a:fillRect/>
          </a:stretch>
        </p:blipFill>
        <p:spPr bwMode="auto">
          <a:xfrm>
            <a:off x="571472" y="2786058"/>
            <a:ext cx="4392488" cy="3312517"/>
          </a:xfrm>
          <a:prstGeom prst="rect">
            <a:avLst/>
          </a:prstGeom>
          <a:noFill/>
          <a:ln w="9525">
            <a:noFill/>
            <a:miter lim="800000"/>
            <a:headEnd/>
            <a:tailEnd/>
          </a:ln>
        </p:spPr>
      </p:pic>
      <p:pic>
        <p:nvPicPr>
          <p:cNvPr id="7" name="Picture 2" descr="C:\Users\Елена\Desktop\15153648_11058779_5c6de9508112.gif"/>
          <p:cNvPicPr>
            <a:picLocks noChangeAspect="1" noChangeArrowheads="1" noCrop="1"/>
          </p:cNvPicPr>
          <p:nvPr/>
        </p:nvPicPr>
        <p:blipFill>
          <a:blip r:embed="rId4"/>
          <a:srcRect/>
          <a:stretch>
            <a:fillRect/>
          </a:stretch>
        </p:blipFill>
        <p:spPr bwMode="auto">
          <a:xfrm>
            <a:off x="5214942" y="2714620"/>
            <a:ext cx="3595686" cy="359568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755576" y="404664"/>
            <a:ext cx="7776864" cy="1446550"/>
          </a:xfrm>
          <a:prstGeom prst="rect">
            <a:avLst/>
          </a:prstGeom>
        </p:spPr>
        <p:txBody>
          <a:bodyPr wrap="square">
            <a:spAutoFit/>
          </a:bodyPr>
          <a:lstStyle/>
          <a:p>
            <a:pPr algn="ctr"/>
            <a:endParaRPr lang="ru-RU" sz="4400" b="1" dirty="0" smtClean="0">
              <a:solidFill>
                <a:srgbClr val="C00000"/>
              </a:solidFill>
              <a:effectLst>
                <a:outerShdw blurRad="38100" dist="38100" dir="2700000" algn="tl">
                  <a:srgbClr val="000000">
                    <a:alpha val="43137"/>
                  </a:srgbClr>
                </a:outerShdw>
              </a:effectLst>
            </a:endParaRPr>
          </a:p>
          <a:p>
            <a:pPr algn="ctr"/>
            <a:endParaRPr lang="ru-RU" sz="4400" b="1" dirty="0">
              <a:effectLst>
                <a:outerShdw blurRad="38100" dist="38100" dir="2700000" algn="tl">
                  <a:srgbClr val="000000">
                    <a:alpha val="43137"/>
                  </a:srgbClr>
                </a:outerShdw>
              </a:effectLst>
              <a:latin typeface="+mj-lt"/>
            </a:endParaRPr>
          </a:p>
        </p:txBody>
      </p:sp>
      <p:sp>
        <p:nvSpPr>
          <p:cNvPr id="6" name="Прямоугольник 5"/>
          <p:cNvSpPr/>
          <p:nvPr/>
        </p:nvSpPr>
        <p:spPr>
          <a:xfrm>
            <a:off x="323528" y="1340768"/>
            <a:ext cx="8424936" cy="1938992"/>
          </a:xfrm>
          <a:prstGeom prst="rect">
            <a:avLst/>
          </a:prstGeom>
        </p:spPr>
        <p:txBody>
          <a:bodyPr wrap="square">
            <a:spAutoFit/>
          </a:bodyPr>
          <a:lstStyle/>
          <a:p>
            <a:pPr algn="just"/>
            <a:r>
              <a:rPr lang="en-US" sz="2400" dirty="0" smtClean="0">
                <a:solidFill>
                  <a:schemeClr val="accent6">
                    <a:lumMod val="75000"/>
                  </a:schemeClr>
                </a:solidFill>
              </a:rPr>
              <a:t>The calendars are usually made of cardboard and have 24 small windows or flaps, one of which is opened on each day leading up to Christmas. Nowadays, calendars may contain chocolate or candy behind each window, and sometimes even small toys. </a:t>
            </a:r>
            <a:endParaRPr lang="ru-RU" sz="2400" dirty="0">
              <a:solidFill>
                <a:schemeClr val="accent6">
                  <a:lumMod val="75000"/>
                </a:schemeClr>
              </a:solidFill>
            </a:endParaRPr>
          </a:p>
        </p:txBody>
      </p:sp>
      <p:sp>
        <p:nvSpPr>
          <p:cNvPr id="11" name="Прямоугольник 10"/>
          <p:cNvSpPr/>
          <p:nvPr/>
        </p:nvSpPr>
        <p:spPr>
          <a:xfrm>
            <a:off x="5364088" y="6021288"/>
            <a:ext cx="1306061" cy="369332"/>
          </a:xfrm>
          <a:prstGeom prst="rect">
            <a:avLst/>
          </a:prstGeom>
        </p:spPr>
        <p:txBody>
          <a:bodyPr wrap="square">
            <a:spAutoFit/>
          </a:bodyPr>
          <a:lstStyle/>
          <a:p>
            <a:endParaRPr lang="ru-RU" b="1" dirty="0">
              <a:solidFill>
                <a:srgbClr val="002060"/>
              </a:solidFill>
            </a:endParaRPr>
          </a:p>
        </p:txBody>
      </p:sp>
      <p:sp>
        <p:nvSpPr>
          <p:cNvPr id="12" name="Прямоугольник 11"/>
          <p:cNvSpPr/>
          <p:nvPr/>
        </p:nvSpPr>
        <p:spPr>
          <a:xfrm>
            <a:off x="1142976" y="642918"/>
            <a:ext cx="7286676" cy="523220"/>
          </a:xfrm>
          <a:prstGeom prst="rect">
            <a:avLst/>
          </a:prstGeom>
        </p:spPr>
        <p:txBody>
          <a:bodyPr wrap="square">
            <a:spAutoFit/>
          </a:bodyPr>
          <a:lstStyle/>
          <a:p>
            <a:pPr algn="ctr"/>
            <a:r>
              <a:rPr lang="en-US" sz="2800" dirty="0" smtClean="0">
                <a:solidFill>
                  <a:srgbClr val="FF0000"/>
                </a:solidFill>
              </a:rPr>
              <a:t>The Advent calendar (</a:t>
            </a:r>
            <a:r>
              <a:rPr lang="en-US" sz="2800" b="1" dirty="0" err="1" smtClean="0">
                <a:solidFill>
                  <a:srgbClr val="FF0000"/>
                </a:solidFill>
              </a:rPr>
              <a:t>Adventskalender</a:t>
            </a:r>
            <a:r>
              <a:rPr lang="en-US" sz="2800" dirty="0" smtClean="0">
                <a:solidFill>
                  <a:srgbClr val="FF0000"/>
                </a:solidFill>
              </a:rPr>
              <a:t>) </a:t>
            </a:r>
          </a:p>
        </p:txBody>
      </p:sp>
      <p:pic>
        <p:nvPicPr>
          <p:cNvPr id="13" name="Picture 5" descr="C:\Users\Елена\Desktop\untitled.bmp"/>
          <p:cNvPicPr>
            <a:picLocks noChangeAspect="1" noChangeArrowheads="1"/>
          </p:cNvPicPr>
          <p:nvPr/>
        </p:nvPicPr>
        <p:blipFill>
          <a:blip r:embed="rId3"/>
          <a:srcRect/>
          <a:stretch>
            <a:fillRect/>
          </a:stretch>
        </p:blipFill>
        <p:spPr bwMode="auto">
          <a:xfrm>
            <a:off x="3071802" y="3000372"/>
            <a:ext cx="3473664" cy="3319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p:cNvPicPr>
            <a:picLocks noGrp="1"/>
          </p:cNvPicPr>
          <p:nvPr>
            <p:ph idx="1"/>
          </p:nvPr>
        </p:nvPicPr>
        <p:blipFill>
          <a:blip r:embed="rId2" cstate="email"/>
          <a:srcRect/>
          <a:stretch>
            <a:fillRect/>
          </a:stretch>
        </p:blipFill>
        <p:spPr bwMode="auto">
          <a:xfrm>
            <a:off x="-214346" y="0"/>
            <a:ext cx="9144000" cy="6858000"/>
          </a:xfrm>
          <a:prstGeom prst="rect">
            <a:avLst/>
          </a:prstGeom>
          <a:noFill/>
          <a:ln w="9525">
            <a:noFill/>
            <a:miter lim="800000"/>
            <a:headEnd/>
            <a:tailEnd/>
          </a:ln>
        </p:spPr>
      </p:pic>
      <p:sp>
        <p:nvSpPr>
          <p:cNvPr id="5" name="Прямоугольник 4"/>
          <p:cNvSpPr/>
          <p:nvPr/>
        </p:nvSpPr>
        <p:spPr>
          <a:xfrm>
            <a:off x="1115616" y="404664"/>
            <a:ext cx="6912768" cy="1446550"/>
          </a:xfrm>
          <a:prstGeom prst="rect">
            <a:avLst/>
          </a:prstGeom>
        </p:spPr>
        <p:txBody>
          <a:bodyPr wrap="square">
            <a:spAutoFit/>
          </a:bodyPr>
          <a:lstStyle/>
          <a:p>
            <a:pPr algn="ctr"/>
            <a:endParaRPr lang="ru-RU" sz="4400" b="1" dirty="0" smtClean="0">
              <a:solidFill>
                <a:srgbClr val="C40000"/>
              </a:solidFill>
              <a:effectLst>
                <a:outerShdw blurRad="38100" dist="38100" dir="2700000" algn="tl">
                  <a:srgbClr val="000000">
                    <a:alpha val="43137"/>
                  </a:srgbClr>
                </a:outerShdw>
              </a:effectLst>
            </a:endParaRPr>
          </a:p>
          <a:p>
            <a:endParaRPr lang="ru-RU" sz="4400" b="1" dirty="0">
              <a:effectLst>
                <a:outerShdw blurRad="38100" dist="38100" dir="2700000" algn="tl">
                  <a:srgbClr val="000000">
                    <a:alpha val="43137"/>
                  </a:srgbClr>
                </a:outerShdw>
              </a:effectLst>
              <a:latin typeface="+mj-lt"/>
            </a:endParaRPr>
          </a:p>
        </p:txBody>
      </p:sp>
      <p:sp>
        <p:nvSpPr>
          <p:cNvPr id="9" name="Прямоугольник 8"/>
          <p:cNvSpPr/>
          <p:nvPr/>
        </p:nvSpPr>
        <p:spPr>
          <a:xfrm>
            <a:off x="1142976" y="642918"/>
            <a:ext cx="6643734" cy="523220"/>
          </a:xfrm>
          <a:prstGeom prst="rect">
            <a:avLst/>
          </a:prstGeom>
        </p:spPr>
        <p:txBody>
          <a:bodyPr wrap="square">
            <a:spAutoFit/>
          </a:bodyPr>
          <a:lstStyle/>
          <a:p>
            <a:pPr algn="ctr"/>
            <a:r>
              <a:rPr lang="en-US" sz="2800" dirty="0" smtClean="0">
                <a:solidFill>
                  <a:srgbClr val="FF0000"/>
                </a:solidFill>
              </a:rPr>
              <a:t>Christmas Fair -</a:t>
            </a:r>
            <a:r>
              <a:rPr lang="ru-RU" sz="2800" dirty="0" err="1" smtClean="0">
                <a:solidFill>
                  <a:srgbClr val="FF0000"/>
                </a:solidFill>
              </a:rPr>
              <a:t>Weihnachtsmarkt</a:t>
            </a:r>
            <a:r>
              <a:rPr lang="ru-RU" sz="2800" dirty="0" smtClean="0">
                <a:solidFill>
                  <a:srgbClr val="FF0000"/>
                </a:solidFill>
              </a:rPr>
              <a:t> </a:t>
            </a:r>
            <a:endParaRPr lang="ru-RU" sz="2800" dirty="0">
              <a:solidFill>
                <a:srgbClr val="FF0000"/>
              </a:solidFill>
            </a:endParaRPr>
          </a:p>
        </p:txBody>
      </p:sp>
      <p:pic>
        <p:nvPicPr>
          <p:cNvPr id="10" name="Picture 2" descr="Картинка 48 из 19332"/>
          <p:cNvPicPr>
            <a:picLocks noChangeAspect="1" noChangeArrowheads="1"/>
          </p:cNvPicPr>
          <p:nvPr/>
        </p:nvPicPr>
        <p:blipFill>
          <a:blip r:embed="rId3" cstate="print"/>
          <a:srcRect/>
          <a:stretch>
            <a:fillRect/>
          </a:stretch>
        </p:blipFill>
        <p:spPr bwMode="auto">
          <a:xfrm>
            <a:off x="4429125" y="3000372"/>
            <a:ext cx="4298946" cy="3224210"/>
          </a:xfrm>
          <a:prstGeom prst="rect">
            <a:avLst/>
          </a:prstGeom>
          <a:noFill/>
        </p:spPr>
      </p:pic>
      <p:sp>
        <p:nvSpPr>
          <p:cNvPr id="12" name="TextBox 11"/>
          <p:cNvSpPr txBox="1"/>
          <p:nvPr/>
        </p:nvSpPr>
        <p:spPr>
          <a:xfrm flipH="1">
            <a:off x="0" y="1357298"/>
            <a:ext cx="8072460" cy="1569660"/>
          </a:xfrm>
          <a:prstGeom prst="rect">
            <a:avLst/>
          </a:prstGeom>
          <a:noFill/>
        </p:spPr>
        <p:txBody>
          <a:bodyPr wrap="square" rtlCol="0">
            <a:spAutoFit/>
          </a:bodyPr>
          <a:lstStyle/>
          <a:p>
            <a:r>
              <a:rPr lang="en-US" sz="2400" dirty="0" smtClean="0">
                <a:solidFill>
                  <a:schemeClr val="bg1"/>
                </a:solidFill>
                <a:latin typeface="Times New Roman" pitchFamily="18" charset="0"/>
                <a:cs typeface="Times New Roman" pitchFamily="18" charset="0"/>
              </a:rPr>
              <a:t>Christmas fairs take place at the central town squares. You can hear music everywhere. People can buy different sweet dishes, German sausages, souvenirs and hand-carved toys.</a:t>
            </a:r>
          </a:p>
          <a:p>
            <a:pPr algn="just"/>
            <a:r>
              <a:rPr lang="en-US" sz="2400" dirty="0" smtClean="0">
                <a:solidFill>
                  <a:schemeClr val="bg1"/>
                </a:solidFill>
                <a:latin typeface="Times New Roman" pitchFamily="18" charset="0"/>
                <a:cs typeface="Times New Roman" pitchFamily="18" charset="0"/>
              </a:rPr>
              <a:t> You can meet German Santa Claus here.</a:t>
            </a:r>
            <a:endParaRPr lang="ru-RU" sz="2400" dirty="0">
              <a:solidFill>
                <a:schemeClr val="bg1"/>
              </a:solidFill>
              <a:latin typeface="Times New Roman" pitchFamily="18" charset="0"/>
              <a:cs typeface="Times New Roman" pitchFamily="18" charset="0"/>
            </a:endParaRPr>
          </a:p>
        </p:txBody>
      </p:sp>
      <p:pic>
        <p:nvPicPr>
          <p:cNvPr id="13" name="Picture 2" descr="Картинка 39 из 18847"/>
          <p:cNvPicPr>
            <a:picLocks noChangeAspect="1" noChangeArrowheads="1"/>
          </p:cNvPicPr>
          <p:nvPr/>
        </p:nvPicPr>
        <p:blipFill>
          <a:blip r:embed="rId4" cstate="print"/>
          <a:srcRect/>
          <a:stretch>
            <a:fillRect/>
          </a:stretch>
        </p:blipFill>
        <p:spPr bwMode="auto">
          <a:xfrm>
            <a:off x="0" y="3000372"/>
            <a:ext cx="4214810" cy="31611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640960" cy="769441"/>
          </a:xfrm>
          <a:prstGeom prst="rect">
            <a:avLst/>
          </a:prstGeom>
        </p:spPr>
        <p:txBody>
          <a:bodyPr wrap="square">
            <a:spAutoFit/>
          </a:bodyPr>
          <a:lstStyle/>
          <a:p>
            <a:pPr algn="ctr"/>
            <a:r>
              <a:rPr lang="en-US" sz="4400" b="1" dirty="0" smtClean="0">
                <a:solidFill>
                  <a:srgbClr val="C40000"/>
                </a:solidFill>
                <a:effectLst>
                  <a:outerShdw blurRad="38100" dist="38100" dir="2700000" algn="tl">
                    <a:srgbClr val="000000">
                      <a:alpha val="43137"/>
                    </a:srgbClr>
                  </a:outerShdw>
                </a:effectLst>
                <a:latin typeface="+mj-lt"/>
              </a:rPr>
              <a:t>Christmas sweet dishes</a:t>
            </a:r>
            <a:endParaRPr lang="ru-RU" sz="4400" b="1" dirty="0">
              <a:effectLst>
                <a:outerShdw blurRad="38100" dist="38100" dir="2700000" algn="tl">
                  <a:srgbClr val="000000">
                    <a:alpha val="43137"/>
                  </a:srgbClr>
                </a:outerShdw>
              </a:effectLst>
              <a:latin typeface="+mj-lt"/>
            </a:endParaRPr>
          </a:p>
        </p:txBody>
      </p:sp>
      <p:sp>
        <p:nvSpPr>
          <p:cNvPr id="6" name="Прямоугольник 5"/>
          <p:cNvSpPr/>
          <p:nvPr/>
        </p:nvSpPr>
        <p:spPr>
          <a:xfrm>
            <a:off x="179512" y="1268760"/>
            <a:ext cx="8712968" cy="400110"/>
          </a:xfrm>
          <a:prstGeom prst="rect">
            <a:avLst/>
          </a:prstGeom>
        </p:spPr>
        <p:txBody>
          <a:bodyPr wrap="square">
            <a:spAutoFit/>
          </a:bodyPr>
          <a:lstStyle/>
          <a:p>
            <a:pPr indent="539750" algn="just"/>
            <a:endParaRPr lang="ru-RU" sz="2000" dirty="0">
              <a:solidFill>
                <a:srgbClr val="002060"/>
              </a:solidFill>
            </a:endParaRPr>
          </a:p>
        </p:txBody>
      </p:sp>
      <p:pic>
        <p:nvPicPr>
          <p:cNvPr id="1027" name="Picture 3"/>
          <p:cNvPicPr>
            <a:picLocks noGrp="1" noChangeAspect="1" noChangeArrowheads="1"/>
          </p:cNvPicPr>
          <p:nvPr>
            <p:ph idx="1"/>
          </p:nvPr>
        </p:nvPicPr>
        <p:blipFill>
          <a:blip r:embed="rId2"/>
          <a:srcRect/>
          <a:stretch>
            <a:fillRect/>
          </a:stretch>
        </p:blipFill>
        <p:spPr bwMode="auto">
          <a:xfrm>
            <a:off x="857223" y="3571876"/>
            <a:ext cx="3589965" cy="2725229"/>
          </a:xfrm>
          <a:prstGeom prst="rect">
            <a:avLst/>
          </a:prstGeom>
          <a:noFill/>
          <a:ln w="9525">
            <a:noFill/>
            <a:miter lim="800000"/>
            <a:headEnd/>
            <a:tailEnd/>
          </a:ln>
          <a:effectLst/>
        </p:spPr>
      </p:pic>
      <p:sp>
        <p:nvSpPr>
          <p:cNvPr id="10" name="Прямоугольник 9"/>
          <p:cNvSpPr/>
          <p:nvPr/>
        </p:nvSpPr>
        <p:spPr>
          <a:xfrm>
            <a:off x="642910" y="1071546"/>
            <a:ext cx="8001056" cy="2246769"/>
          </a:xfrm>
          <a:prstGeom prst="rect">
            <a:avLst/>
          </a:prstGeom>
        </p:spPr>
        <p:txBody>
          <a:bodyPr wrap="square">
            <a:spAutoFit/>
          </a:bodyPr>
          <a:lstStyle/>
          <a:p>
            <a:r>
              <a:rPr lang="en-US" sz="2800" dirty="0" smtClean="0">
                <a:solidFill>
                  <a:srgbClr val="006C00"/>
                </a:solidFill>
              </a:rPr>
              <a:t>Stolen -</a:t>
            </a:r>
            <a:r>
              <a:rPr lang="en-US" sz="2800" dirty="0" smtClean="0">
                <a:solidFill>
                  <a:schemeClr val="bg1"/>
                </a:solidFill>
              </a:rPr>
              <a:t>the oldest known German Christmas sweet bread</a:t>
            </a:r>
          </a:p>
          <a:p>
            <a:r>
              <a:rPr lang="en-US" sz="2800" dirty="0" smtClean="0">
                <a:solidFill>
                  <a:srgbClr val="006C00"/>
                </a:solidFill>
              </a:rPr>
              <a:t>Christmas cookies (</a:t>
            </a:r>
            <a:r>
              <a:rPr lang="en-US" sz="2800" b="1" dirty="0" err="1" smtClean="0">
                <a:solidFill>
                  <a:srgbClr val="006C00"/>
                </a:solidFill>
              </a:rPr>
              <a:t>Plätzchen</a:t>
            </a:r>
            <a:r>
              <a:rPr lang="en-US" sz="2800" dirty="0" smtClean="0">
                <a:solidFill>
                  <a:srgbClr val="006C00"/>
                </a:solidFill>
              </a:rPr>
              <a:t>) </a:t>
            </a:r>
            <a:r>
              <a:rPr lang="en-US" sz="2800" dirty="0" smtClean="0">
                <a:solidFill>
                  <a:schemeClr val="bg1"/>
                </a:solidFill>
              </a:rPr>
              <a:t>are often baked during this time</a:t>
            </a:r>
          </a:p>
          <a:p>
            <a:r>
              <a:rPr lang="en-US" sz="2800" dirty="0" smtClean="0"/>
              <a:t> </a:t>
            </a:r>
            <a:r>
              <a:rPr lang="en-US" sz="2800" dirty="0" smtClean="0">
                <a:solidFill>
                  <a:srgbClr val="006C00"/>
                </a:solidFill>
              </a:rPr>
              <a:t>Gingerbread houses </a:t>
            </a:r>
            <a:r>
              <a:rPr lang="en-US" sz="2800" dirty="0" smtClean="0">
                <a:solidFill>
                  <a:schemeClr val="bg1"/>
                </a:solidFill>
              </a:rPr>
              <a:t>are very popular</a:t>
            </a:r>
            <a:endParaRPr lang="ru-RU" sz="2800" dirty="0">
              <a:solidFill>
                <a:schemeClr val="bg1"/>
              </a:solidFill>
            </a:endParaRPr>
          </a:p>
        </p:txBody>
      </p:sp>
      <p:pic>
        <p:nvPicPr>
          <p:cNvPr id="1028" name="Picture 4"/>
          <p:cNvPicPr>
            <a:picLocks noChangeAspect="1" noChangeArrowheads="1"/>
          </p:cNvPicPr>
          <p:nvPr/>
        </p:nvPicPr>
        <p:blipFill>
          <a:blip r:embed="rId3"/>
          <a:srcRect/>
          <a:stretch>
            <a:fillRect/>
          </a:stretch>
        </p:blipFill>
        <p:spPr bwMode="auto">
          <a:xfrm>
            <a:off x="5000628" y="3571876"/>
            <a:ext cx="3882175" cy="268128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1511322" y="404664"/>
            <a:ext cx="6790642" cy="707886"/>
          </a:xfrm>
          <a:prstGeom prst="rect">
            <a:avLst/>
          </a:prstGeom>
        </p:spPr>
        <p:txBody>
          <a:bodyPr wrap="none">
            <a:spAutoFit/>
          </a:bodyPr>
          <a:lstStyle/>
          <a:p>
            <a:pPr algn="ctr"/>
            <a:r>
              <a:rPr lang="en-US" sz="4000" b="1" dirty="0" smtClean="0">
                <a:solidFill>
                  <a:srgbClr val="C40000"/>
                </a:solidFill>
                <a:effectLst>
                  <a:outerShdw blurRad="38100" dist="38100" dir="2700000" algn="tl">
                    <a:srgbClr val="000000">
                      <a:alpha val="43137"/>
                    </a:srgbClr>
                  </a:outerShdw>
                </a:effectLst>
                <a:latin typeface="+mj-lt"/>
              </a:rPr>
              <a:t>The main Christmas dish</a:t>
            </a:r>
            <a:endParaRPr lang="ru-RU" sz="4000" b="1" dirty="0">
              <a:effectLst>
                <a:outerShdw blurRad="38100" dist="38100" dir="2700000" algn="tl">
                  <a:srgbClr val="000000">
                    <a:alpha val="43137"/>
                  </a:srgbClr>
                </a:outerShdw>
              </a:effectLst>
              <a:latin typeface="+mj-lt"/>
            </a:endParaRPr>
          </a:p>
        </p:txBody>
      </p:sp>
      <p:sp>
        <p:nvSpPr>
          <p:cNvPr id="6" name="Прямоугольник 5"/>
          <p:cNvSpPr/>
          <p:nvPr/>
        </p:nvSpPr>
        <p:spPr>
          <a:xfrm>
            <a:off x="323528" y="1268760"/>
            <a:ext cx="8424936" cy="1569660"/>
          </a:xfrm>
          <a:prstGeom prst="rect">
            <a:avLst/>
          </a:prstGeom>
        </p:spPr>
        <p:txBody>
          <a:bodyPr wrap="square">
            <a:spAutoFit/>
          </a:bodyPr>
          <a:lstStyle/>
          <a:p>
            <a:pPr lvl="0" indent="539750" algn="ctr"/>
            <a:r>
              <a:rPr lang="en-US" sz="2400" b="1" i="1" dirty="0" smtClean="0">
                <a:solidFill>
                  <a:srgbClr val="002060"/>
                </a:solidFill>
              </a:rPr>
              <a:t>On 25 December the whole family gathers at the table for Christmas dinner. There are different dishes to any taste. The main dish is a roast goose with vegetables – the symbol of wealth.</a:t>
            </a:r>
            <a:endParaRPr lang="ru-RU" sz="2400" b="1" i="1" dirty="0">
              <a:solidFill>
                <a:srgbClr val="006C00"/>
              </a:solidFill>
            </a:endParaRPr>
          </a:p>
        </p:txBody>
      </p:sp>
      <p:pic>
        <p:nvPicPr>
          <p:cNvPr id="7" name="Содержимое 4"/>
          <p:cNvPicPr>
            <a:picLocks/>
          </p:cNvPicPr>
          <p:nvPr/>
        </p:nvPicPr>
        <p:blipFill>
          <a:blip r:embed="rId3" cstate="email"/>
          <a:srcRect/>
          <a:stretch>
            <a:fillRect/>
          </a:stretch>
        </p:blipFill>
        <p:spPr bwMode="auto">
          <a:xfrm>
            <a:off x="2143108" y="3500438"/>
            <a:ext cx="4824536" cy="28976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1951387" y="404664"/>
            <a:ext cx="5945858" cy="1446550"/>
          </a:xfrm>
          <a:prstGeom prst="rect">
            <a:avLst/>
          </a:prstGeom>
        </p:spPr>
        <p:txBody>
          <a:bodyPr wrap="none">
            <a:spAutoFit/>
          </a:bodyPr>
          <a:lstStyle/>
          <a:p>
            <a:pPr algn="ctr"/>
            <a:r>
              <a:rPr lang="en-US" sz="4400" b="1" dirty="0" smtClean="0">
                <a:solidFill>
                  <a:srgbClr val="7030A0"/>
                </a:solidFill>
                <a:effectLst>
                  <a:outerShdw blurRad="38100" dist="38100" dir="2700000" algn="tl">
                    <a:srgbClr val="000000">
                      <a:alpha val="43137"/>
                    </a:srgbClr>
                  </a:outerShdw>
                </a:effectLst>
                <a:latin typeface="+mj-lt"/>
              </a:rPr>
              <a:t>German Santa </a:t>
            </a:r>
          </a:p>
          <a:p>
            <a:pPr algn="ctr"/>
            <a:r>
              <a:rPr lang="en-US" sz="4400" dirty="0" smtClean="0">
                <a:solidFill>
                  <a:schemeClr val="accent6">
                    <a:lumMod val="75000"/>
                  </a:schemeClr>
                </a:solidFill>
              </a:rPr>
              <a:t>deer</a:t>
            </a:r>
            <a:r>
              <a:rPr lang="en-US" sz="4400" dirty="0" smtClean="0">
                <a:solidFill>
                  <a:schemeClr val="accent6">
                    <a:lumMod val="75000"/>
                  </a:schemeClr>
                </a:solidFill>
              </a:rPr>
              <a:t> </a:t>
            </a:r>
            <a:r>
              <a:rPr lang="en-US" sz="4400" b="1" dirty="0" err="1" smtClean="0">
                <a:solidFill>
                  <a:schemeClr val="accent6">
                    <a:lumMod val="75000"/>
                  </a:schemeClr>
                </a:solidFill>
              </a:rPr>
              <a:t>Weihnachtsmann</a:t>
            </a:r>
            <a:endParaRPr lang="ru-RU" sz="4400" b="1" dirty="0">
              <a:effectLst>
                <a:outerShdw blurRad="38100" dist="38100" dir="2700000" algn="tl">
                  <a:srgbClr val="000000">
                    <a:alpha val="43137"/>
                  </a:srgbClr>
                </a:outerShdw>
              </a:effectLst>
              <a:latin typeface="+mj-lt"/>
            </a:endParaRPr>
          </a:p>
        </p:txBody>
      </p:sp>
      <p:sp>
        <p:nvSpPr>
          <p:cNvPr id="6" name="Прямоугольник 5"/>
          <p:cNvSpPr/>
          <p:nvPr/>
        </p:nvSpPr>
        <p:spPr>
          <a:xfrm>
            <a:off x="500034" y="2214554"/>
            <a:ext cx="8392446" cy="1600438"/>
          </a:xfrm>
          <a:prstGeom prst="rect">
            <a:avLst/>
          </a:prstGeom>
        </p:spPr>
        <p:txBody>
          <a:bodyPr wrap="square">
            <a:spAutoFit/>
          </a:bodyPr>
          <a:lstStyle/>
          <a:p>
            <a:pPr lvl="0" indent="539750" algn="just"/>
            <a:r>
              <a:rPr lang="en-US" sz="2000" dirty="0" smtClean="0">
                <a:solidFill>
                  <a:srgbClr val="002060"/>
                </a:solidFill>
              </a:rPr>
              <a:t>“Christmas daddy” comes on 24 December to put presents </a:t>
            </a:r>
            <a:r>
              <a:rPr lang="en-US" sz="2000" dirty="0" smtClean="0">
                <a:solidFill>
                  <a:srgbClr val="002060"/>
                </a:solidFill>
              </a:rPr>
              <a:t>under the Christmas Tree. Before that children write letters to Christ kind (a winged figure in white robes and a golden crown) and leave them on the windowsills.</a:t>
            </a:r>
            <a:endParaRPr lang="ru-RU" sz="2000" dirty="0" smtClean="0">
              <a:solidFill>
                <a:srgbClr val="002060"/>
              </a:solidFill>
            </a:endParaRPr>
          </a:p>
          <a:p>
            <a:pPr>
              <a:buNone/>
            </a:pPr>
            <a:endParaRPr lang="ru-RU" dirty="0"/>
          </a:p>
        </p:txBody>
      </p:sp>
      <p:pic>
        <p:nvPicPr>
          <p:cNvPr id="11" name="Picture 7" descr="C:\Users\Елена\Desktop\67158961_1290898145_a5d303d2966dt.jpg"/>
          <p:cNvPicPr>
            <a:picLocks noChangeAspect="1" noChangeArrowheads="1"/>
          </p:cNvPicPr>
          <p:nvPr/>
        </p:nvPicPr>
        <p:blipFill>
          <a:blip r:embed="rId3"/>
          <a:srcRect/>
          <a:stretch>
            <a:fillRect/>
          </a:stretch>
        </p:blipFill>
        <p:spPr bwMode="auto">
          <a:xfrm>
            <a:off x="785786" y="3500438"/>
            <a:ext cx="4043363" cy="2605088"/>
          </a:xfrm>
          <a:prstGeom prst="rect">
            <a:avLst/>
          </a:prstGeom>
          <a:noFill/>
          <a:ln w="9525">
            <a:noFill/>
            <a:miter lim="800000"/>
            <a:headEnd/>
            <a:tailEnd/>
          </a:ln>
        </p:spPr>
      </p:pic>
      <p:pic>
        <p:nvPicPr>
          <p:cNvPr id="13" name="Picture 2" descr="Merry Old Santa Claus by Thomas Nast"/>
          <p:cNvPicPr>
            <a:picLocks noChangeAspect="1" noChangeArrowheads="1"/>
          </p:cNvPicPr>
          <p:nvPr/>
        </p:nvPicPr>
        <p:blipFill>
          <a:blip r:embed="rId4" cstate="print"/>
          <a:srcRect/>
          <a:stretch>
            <a:fillRect/>
          </a:stretch>
        </p:blipFill>
        <p:spPr bwMode="auto">
          <a:xfrm>
            <a:off x="5857884" y="3143248"/>
            <a:ext cx="2509833" cy="32861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8" name="Picture 5" descr="C:\Users\Елена\Desktop\1099238.gif"/>
          <p:cNvPicPr>
            <a:picLocks noChangeAspect="1" noChangeArrowheads="1" noCrop="1"/>
          </p:cNvPicPr>
          <p:nvPr/>
        </p:nvPicPr>
        <p:blipFill>
          <a:blip r:embed="rId3"/>
          <a:srcRect/>
          <a:stretch>
            <a:fillRect/>
          </a:stretch>
        </p:blipFill>
        <p:spPr bwMode="auto">
          <a:xfrm>
            <a:off x="152400" y="152400"/>
            <a:ext cx="9144000" cy="6858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321</TotalTime>
  <Words>239</Words>
  <Application>Microsoft Office PowerPoint</Application>
  <PresentationFormat>Экран (4:3)</PresentationFormat>
  <Paragraphs>17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Макс</dc:creator>
  <cp:lastModifiedBy>Irina</cp:lastModifiedBy>
  <cp:revision>61</cp:revision>
  <dcterms:created xsi:type="dcterms:W3CDTF">2012-12-21T18:00:37Z</dcterms:created>
  <dcterms:modified xsi:type="dcterms:W3CDTF">2015-12-17T07:37:18Z</dcterms:modified>
</cp:coreProperties>
</file>