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2"/>
  </p:notesMasterIdLst>
  <p:sldIdLst>
    <p:sldId id="270" r:id="rId2"/>
    <p:sldId id="257" r:id="rId3"/>
    <p:sldId id="258" r:id="rId4"/>
    <p:sldId id="262" r:id="rId5"/>
    <p:sldId id="259" r:id="rId6"/>
    <p:sldId id="260" r:id="rId7"/>
    <p:sldId id="265" r:id="rId8"/>
    <p:sldId id="266" r:id="rId9"/>
    <p:sldId id="267" r:id="rId10"/>
    <p:sldId id="268" r:id="rId11"/>
    <p:sldId id="269" r:id="rId12"/>
    <p:sldId id="271" r:id="rId13"/>
    <p:sldId id="275" r:id="rId14"/>
    <p:sldId id="272" r:id="rId15"/>
    <p:sldId id="276" r:id="rId16"/>
    <p:sldId id="273" r:id="rId17"/>
    <p:sldId id="274" r:id="rId18"/>
    <p:sldId id="278" r:id="rId19"/>
    <p:sldId id="279" r:id="rId20"/>
    <p:sldId id="280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63314" autoAdjust="0"/>
  </p:normalViewPr>
  <p:slideViewPr>
    <p:cSldViewPr>
      <p:cViewPr varScale="1">
        <p:scale>
          <a:sx n="75" d="100"/>
          <a:sy n="75" d="100"/>
        </p:scale>
        <p:origin x="-137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15AD2E-B02E-497C-87A1-DBAED43351BD}" type="datetimeFigureOut">
              <a:rPr lang="ru-RU" smtClean="0"/>
              <a:t>08.11.2015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051C2E-307D-4375-8EBB-06563A483B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145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051C2E-307D-4375-8EBB-06563A483BC4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89025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051C2E-307D-4375-8EBB-06563A483BC4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8123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1F7B3-27C3-4819-B64F-F74492734160}" type="datetimeFigureOut">
              <a:rPr lang="ru-RU" smtClean="0"/>
              <a:t>08.11.2015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FD9E-B50F-4640-89C4-D4E592974F59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1F7B3-27C3-4819-B64F-F74492734160}" type="datetimeFigureOut">
              <a:rPr lang="ru-RU" smtClean="0"/>
              <a:t>08.11.2015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FD9E-B50F-4640-89C4-D4E592974F5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1F7B3-27C3-4819-B64F-F74492734160}" type="datetimeFigureOut">
              <a:rPr lang="ru-RU" smtClean="0"/>
              <a:t>08.11.2015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FD9E-B50F-4640-89C4-D4E592974F5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1F7B3-27C3-4819-B64F-F74492734160}" type="datetimeFigureOut">
              <a:rPr lang="ru-RU" smtClean="0"/>
              <a:t>08.11.2015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FD9E-B50F-4640-89C4-D4E592974F59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1F7B3-27C3-4819-B64F-F74492734160}" type="datetimeFigureOut">
              <a:rPr lang="ru-RU" smtClean="0"/>
              <a:t>08.11.2015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FD9E-B50F-4640-89C4-D4E592974F5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1F7B3-27C3-4819-B64F-F74492734160}" type="datetimeFigureOut">
              <a:rPr lang="ru-RU" smtClean="0"/>
              <a:t>08.11.2015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FD9E-B50F-4640-89C4-D4E592974F59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1F7B3-27C3-4819-B64F-F74492734160}" type="datetimeFigureOut">
              <a:rPr lang="ru-RU" smtClean="0"/>
              <a:t>08.11.2015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FD9E-B50F-4640-89C4-D4E592974F59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1F7B3-27C3-4819-B64F-F74492734160}" type="datetimeFigureOut">
              <a:rPr lang="ru-RU" smtClean="0"/>
              <a:t>08.11.2015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FD9E-B50F-4640-89C4-D4E592974F5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1F7B3-27C3-4819-B64F-F74492734160}" type="datetimeFigureOut">
              <a:rPr lang="ru-RU" smtClean="0"/>
              <a:t>08.11.2015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FD9E-B50F-4640-89C4-D4E592974F5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1F7B3-27C3-4819-B64F-F74492734160}" type="datetimeFigureOut">
              <a:rPr lang="ru-RU" smtClean="0"/>
              <a:t>08.11.2015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FD9E-B50F-4640-89C4-D4E592974F5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1F7B3-27C3-4819-B64F-F74492734160}" type="datetimeFigureOut">
              <a:rPr lang="ru-RU" smtClean="0"/>
              <a:t>08.11.2015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FD9E-B50F-4640-89C4-D4E592974F59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401F7B3-27C3-4819-B64F-F74492734160}" type="datetimeFigureOut">
              <a:rPr lang="ru-RU" smtClean="0"/>
              <a:t>08.11.2015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CC3FD9E-B50F-4640-89C4-D4E592974F59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568952" cy="4392488"/>
          </a:xfrm>
        </p:spPr>
        <p:txBody>
          <a:bodyPr/>
          <a:lstStyle/>
          <a:p>
            <a:pPr marL="0" indent="0" algn="ctr">
              <a:buNone/>
            </a:pP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Государственное </a:t>
            </a:r>
            <a:r>
              <a:rPr lang="ru-RU" sz="1400" dirty="0" smtClean="0"/>
              <a:t>бюджетное общеобразовательное учреждение Ненецкого автономного </a:t>
            </a:r>
            <a:br>
              <a:rPr lang="ru-RU" sz="1400" dirty="0" smtClean="0"/>
            </a:br>
            <a:r>
              <a:rPr lang="ru-RU" sz="1400" dirty="0" smtClean="0"/>
              <a:t>округа «Средняя школа п. Искателе»</a:t>
            </a:r>
            <a:br>
              <a:rPr lang="ru-RU" sz="1400" dirty="0" smtClean="0"/>
            </a:b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/>
              <a:t/>
            </a:r>
            <a:br>
              <a:rPr lang="ru-RU" sz="1400" dirty="0"/>
            </a:br>
            <a:r>
              <a:rPr lang="ru-RU" sz="1600" dirty="0" smtClean="0"/>
              <a:t>Сергей Есенин. « Я последний поэт деревни…»</a:t>
            </a:r>
            <a:br>
              <a:rPr lang="ru-RU" sz="1600" dirty="0" smtClean="0"/>
            </a:br>
            <a:r>
              <a:rPr lang="ru-RU" sz="1600" dirty="0" smtClean="0"/>
              <a:t>(Интегрированный урок: литература +ИЗО +музыка). 6 класс</a:t>
            </a:r>
            <a:br>
              <a:rPr lang="ru-RU" sz="1600" dirty="0" smtClean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/>
              <a:t/>
            </a:r>
            <a:br>
              <a:rPr lang="ru-RU" sz="1400" dirty="0"/>
            </a:br>
            <a:endParaRPr lang="ru-RU" sz="1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022438" y="4607510"/>
            <a:ext cx="5970494" cy="1917833"/>
          </a:xfrm>
        </p:spPr>
        <p:txBody>
          <a:bodyPr>
            <a:normAutofit/>
          </a:bodyPr>
          <a:lstStyle/>
          <a:p>
            <a:r>
              <a:rPr lang="ru-RU" sz="1400" dirty="0" smtClean="0"/>
              <a:t>Мельник Надежда Николаевна, </a:t>
            </a:r>
          </a:p>
          <a:p>
            <a:r>
              <a:rPr lang="ru-RU" sz="1400" dirty="0"/>
              <a:t>у</a:t>
            </a:r>
            <a:r>
              <a:rPr lang="ru-RU" sz="1400" dirty="0" smtClean="0"/>
              <a:t>читель русского языка и литературы</a:t>
            </a:r>
          </a:p>
          <a:p>
            <a:r>
              <a:rPr lang="ru-RU" sz="1400" dirty="0"/>
              <a:t>в</a:t>
            </a:r>
            <a:r>
              <a:rPr lang="ru-RU" sz="1400" dirty="0" smtClean="0"/>
              <a:t>ысшая категория, 14 разряд</a:t>
            </a:r>
          </a:p>
          <a:p>
            <a:endParaRPr lang="ru-RU" sz="1400" dirty="0" smtClean="0"/>
          </a:p>
          <a:p>
            <a:endParaRPr lang="ru-RU" sz="1400" dirty="0"/>
          </a:p>
          <a:p>
            <a:r>
              <a:rPr lang="ru-RU" sz="1400" dirty="0" smtClean="0"/>
              <a:t>п. Искателей. 2015 год</a:t>
            </a:r>
          </a:p>
          <a:p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577857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203848" y="5517232"/>
            <a:ext cx="3096344" cy="1224136"/>
          </a:xfrm>
        </p:spPr>
        <p:txBody>
          <a:bodyPr/>
          <a:lstStyle/>
          <a:p>
            <a:pPr marL="0" indent="0">
              <a:buNone/>
            </a:pPr>
            <a:r>
              <a:rPr lang="ru-RU" sz="1600" dirty="0" smtClean="0">
                <a:effectLst/>
              </a:rPr>
              <a:t>«Еду</a:t>
            </a:r>
            <a:r>
              <a:rPr lang="ru-RU" sz="1600" dirty="0">
                <a:effectLst/>
              </a:rPr>
              <a:t>. Тихо. Слышны </a:t>
            </a:r>
            <a:r>
              <a:rPr lang="ru-RU" sz="1600" dirty="0" smtClean="0">
                <a:effectLst/>
              </a:rPr>
              <a:t>звоны</a:t>
            </a:r>
            <a:br>
              <a:rPr lang="ru-RU" sz="1600" dirty="0" smtClean="0">
                <a:effectLst/>
              </a:rPr>
            </a:br>
            <a:r>
              <a:rPr lang="ru-RU" sz="1600" dirty="0" smtClean="0">
                <a:effectLst/>
              </a:rPr>
              <a:t> Под </a:t>
            </a:r>
            <a:r>
              <a:rPr lang="ru-RU" sz="1600" dirty="0">
                <a:effectLst/>
              </a:rPr>
              <a:t>копытом на </a:t>
            </a:r>
            <a:r>
              <a:rPr lang="ru-RU" sz="1600" dirty="0" smtClean="0">
                <a:effectLst/>
              </a:rPr>
              <a:t>снегу,</a:t>
            </a:r>
            <a:br>
              <a:rPr lang="ru-RU" sz="1600" dirty="0" smtClean="0">
                <a:effectLst/>
              </a:rPr>
            </a:br>
            <a:r>
              <a:rPr lang="ru-RU" sz="1600" dirty="0" smtClean="0">
                <a:effectLst/>
              </a:rPr>
              <a:t>Только </a:t>
            </a:r>
            <a:r>
              <a:rPr lang="ru-RU" sz="1600" dirty="0">
                <a:effectLst/>
              </a:rPr>
              <a:t>серые </a:t>
            </a:r>
            <a:r>
              <a:rPr lang="ru-RU" sz="1600" dirty="0" smtClean="0">
                <a:effectLst/>
              </a:rPr>
              <a:t>вороны</a:t>
            </a:r>
            <a:br>
              <a:rPr lang="ru-RU" sz="1600" dirty="0" smtClean="0">
                <a:effectLst/>
              </a:rPr>
            </a:br>
            <a:r>
              <a:rPr lang="ru-RU" sz="1600" dirty="0" smtClean="0">
                <a:effectLst/>
              </a:rPr>
              <a:t>Расшумелись </a:t>
            </a:r>
            <a:r>
              <a:rPr lang="ru-RU" sz="1600" dirty="0">
                <a:effectLst/>
              </a:rPr>
              <a:t>на </a:t>
            </a:r>
            <a:r>
              <a:rPr lang="ru-RU" sz="1600" dirty="0" smtClean="0">
                <a:effectLst/>
              </a:rPr>
              <a:t>лугу». </a:t>
            </a:r>
            <a:br>
              <a:rPr lang="ru-RU" sz="1600" dirty="0" smtClean="0">
                <a:effectLst/>
              </a:rPr>
            </a:br>
            <a:r>
              <a:rPr lang="ru-RU" sz="1600" dirty="0" smtClean="0">
                <a:effectLst/>
              </a:rPr>
              <a:t>С. Есенин</a:t>
            </a:r>
            <a:endParaRPr lang="ru-RU" sz="1600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>
          <a:xfrm>
            <a:off x="467544" y="260648"/>
            <a:ext cx="7704856" cy="5184576"/>
          </a:xfrm>
        </p:spPr>
        <p:txBody>
          <a:bodyPr/>
          <a:lstStyle/>
          <a:p>
            <a:pPr marL="45720" indent="0">
              <a:buNone/>
            </a:pP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9"/>
            <a:ext cx="7604323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977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796136" y="5301208"/>
            <a:ext cx="1944216" cy="432048"/>
          </a:xfrm>
        </p:spPr>
        <p:txBody>
          <a:bodyPr/>
          <a:lstStyle/>
          <a:p>
            <a:pPr marL="0" indent="0">
              <a:buNone/>
            </a:pPr>
            <a:r>
              <a:rPr lang="ru-RU" sz="1600" dirty="0" smtClean="0"/>
              <a:t>Розанов И.Н.</a:t>
            </a:r>
            <a:endParaRPr lang="ru-RU" sz="1600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179512" y="116632"/>
            <a:ext cx="4310191" cy="6192688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marL="45720" indent="0">
              <a:buNone/>
            </a:pPr>
            <a:r>
              <a:rPr lang="ru-RU" sz="1600" dirty="0" smtClean="0"/>
              <a:t>   Константиново. Дом-музей С. Есенина</a:t>
            </a:r>
            <a:endParaRPr lang="ru-RU" sz="1600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4713704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b="1" dirty="0" smtClean="0"/>
              <a:t>«</a:t>
            </a:r>
            <a:r>
              <a:rPr lang="ru-RU" sz="1600" b="1" dirty="0" smtClean="0"/>
              <a:t>Певцом русской деревни и природы называют Сергея Есенина. Он родился в крестьянской семье, и его поэтический талант взрастила деревня и устное народное творчество. </a:t>
            </a:r>
            <a:r>
              <a:rPr lang="ru-RU" sz="1600" b="1" i="1" dirty="0" smtClean="0"/>
              <a:t>« </a:t>
            </a:r>
            <a:r>
              <a:rPr lang="ru-RU" sz="1600" b="1" i="1" dirty="0" smtClean="0">
                <a:solidFill>
                  <a:srgbClr val="0070C0"/>
                </a:solidFill>
              </a:rPr>
              <a:t>Я рос, дыша атмосферой народной поэзии. Стихов моих грусть я кормил резедой и мятой… с детства болел я « мукой слова». Хотелось высказать своё и по-своему»-</a:t>
            </a:r>
            <a:r>
              <a:rPr lang="ru-RU" sz="1600" b="1" i="1" dirty="0" smtClean="0"/>
              <a:t> </a:t>
            </a:r>
            <a:r>
              <a:rPr lang="ru-RU" sz="1600" b="1" i="1" dirty="0" smtClean="0">
                <a:solidFill>
                  <a:srgbClr val="0070C0"/>
                </a:solidFill>
              </a:rPr>
              <a:t>так говорил об истоках своей поэзии Есенин</a:t>
            </a:r>
            <a:r>
              <a:rPr lang="ru-RU" sz="1600" b="1" i="1" dirty="0" smtClean="0"/>
              <a:t>»</a:t>
            </a:r>
            <a:endParaRPr lang="ru-RU" b="1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188640"/>
            <a:ext cx="4032448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0934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5805265"/>
            <a:ext cx="5288375" cy="621782"/>
          </a:xfrm>
        </p:spPr>
        <p:txBody>
          <a:bodyPr/>
          <a:lstStyle/>
          <a:p>
            <a:pPr marL="0" indent="0">
              <a:buNone/>
            </a:pPr>
            <a:r>
              <a:rPr lang="ru-RU" sz="1600" dirty="0" smtClean="0"/>
              <a:t>1. Тополя. 1870. Васильев Фёдор Александрович</a:t>
            </a:r>
            <a:br>
              <a:rPr lang="ru-RU" sz="1600" dirty="0" smtClean="0"/>
            </a:br>
            <a:r>
              <a:rPr lang="ru-RU" sz="1600" dirty="0" smtClean="0"/>
              <a:t>2. Тополя весной. </a:t>
            </a:r>
            <a:r>
              <a:rPr lang="ru-RU" sz="1600" dirty="0" err="1" smtClean="0"/>
              <a:t>Лаузо</a:t>
            </a:r>
            <a:r>
              <a:rPr lang="ru-RU" sz="1600" dirty="0" smtClean="0"/>
              <a:t> Гюстав </a:t>
            </a: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116632"/>
            <a:ext cx="4248472" cy="543267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4645152" y="116632"/>
            <a:ext cx="4391344" cy="54006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94" y="85292"/>
            <a:ext cx="4248472" cy="5431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116632"/>
            <a:ext cx="4068503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9964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7864" y="5877272"/>
            <a:ext cx="5616624" cy="792088"/>
          </a:xfrm>
        </p:spPr>
        <p:txBody>
          <a:bodyPr/>
          <a:lstStyle/>
          <a:p>
            <a:pPr marL="0" indent="0">
              <a:buNone/>
            </a:pPr>
            <a:r>
              <a:rPr lang="ru-RU" sz="1600" dirty="0" smtClean="0"/>
              <a:t>1. «Пейзаж с луной и тополями».1936г. Куприн А.В.</a:t>
            </a:r>
            <a:br>
              <a:rPr lang="ru-RU" sz="1600" dirty="0" smtClean="0"/>
            </a:br>
            <a:r>
              <a:rPr lang="ru-RU" sz="1600" dirty="0" smtClean="0"/>
              <a:t>2. Тополя. 1875г. Куинджи А.И.</a:t>
            </a: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260649"/>
            <a:ext cx="4310191" cy="525658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4645152" y="260648"/>
            <a:ext cx="4319336" cy="532859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60649"/>
            <a:ext cx="4248472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50"/>
            <a:ext cx="4176464" cy="5184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4291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2987824" y="6021288"/>
            <a:ext cx="4536504" cy="576064"/>
          </a:xfrm>
        </p:spPr>
        <p:txBody>
          <a:bodyPr/>
          <a:lstStyle/>
          <a:p>
            <a:pPr marL="0" indent="0">
              <a:buNone/>
            </a:pPr>
            <a:r>
              <a:rPr lang="ru-RU" sz="1600" dirty="0" smtClean="0"/>
              <a:t>1. Клёны золотые. 1969 г. Щербаков В.И.</a:t>
            </a:r>
            <a:br>
              <a:rPr lang="ru-RU" sz="1600" dirty="0" smtClean="0"/>
            </a:br>
            <a:r>
              <a:rPr lang="ru-RU" sz="1600" dirty="0" smtClean="0"/>
              <a:t>2. Осенний лес. 1886г. Левитан И.И.</a:t>
            </a:r>
            <a:endParaRPr lang="ru-RU" sz="1600" dirty="0"/>
          </a:p>
        </p:txBody>
      </p:sp>
      <p:sp>
        <p:nvSpPr>
          <p:cNvPr id="11" name="Объект 10"/>
          <p:cNvSpPr>
            <a:spLocks noGrp="1"/>
          </p:cNvSpPr>
          <p:nvPr>
            <p:ph sz="quarter" idx="13"/>
          </p:nvPr>
        </p:nvSpPr>
        <p:spPr>
          <a:xfrm>
            <a:off x="179512" y="116632"/>
            <a:ext cx="4310191" cy="568863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2" name="Объект 11"/>
          <p:cNvSpPr>
            <a:spLocks noGrp="1"/>
          </p:cNvSpPr>
          <p:nvPr>
            <p:ph sz="quarter" idx="14"/>
          </p:nvPr>
        </p:nvSpPr>
        <p:spPr>
          <a:xfrm>
            <a:off x="4645152" y="188640"/>
            <a:ext cx="4319336" cy="558611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39"/>
            <a:ext cx="4176464" cy="5586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8640"/>
            <a:ext cx="4176464" cy="5586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2824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63888" y="6165304"/>
            <a:ext cx="4741912" cy="504056"/>
          </a:xfrm>
        </p:spPr>
        <p:txBody>
          <a:bodyPr/>
          <a:lstStyle/>
          <a:p>
            <a:pPr marL="0" indent="0">
              <a:buNone/>
            </a:pPr>
            <a:r>
              <a:rPr lang="ru-RU" sz="1600" dirty="0" smtClean="0"/>
              <a:t>1. Клён осенний. 2011г. </a:t>
            </a:r>
            <a:r>
              <a:rPr lang="ru-RU" sz="1600" dirty="0" err="1" smtClean="0"/>
              <a:t>Грицына</a:t>
            </a:r>
            <a:r>
              <a:rPr lang="ru-RU" sz="1600" dirty="0" smtClean="0"/>
              <a:t> Виктор.</a:t>
            </a:r>
            <a:br>
              <a:rPr lang="ru-RU" sz="1600" dirty="0" smtClean="0"/>
            </a:br>
            <a:r>
              <a:rPr lang="ru-RU" sz="1600" dirty="0" smtClean="0"/>
              <a:t>2. «Павловские клены». 2000г. Отец </a:t>
            </a:r>
            <a:r>
              <a:rPr lang="ru-RU" sz="1600" dirty="0" err="1" smtClean="0"/>
              <a:t>Зином</a:t>
            </a: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7504" y="188640"/>
            <a:ext cx="4382199" cy="561662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4645152" y="188640"/>
            <a:ext cx="4319336" cy="576064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248473" cy="562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88640"/>
            <a:ext cx="4248472" cy="5641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514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67944" y="5877272"/>
            <a:ext cx="4237856" cy="648072"/>
          </a:xfrm>
        </p:spPr>
        <p:txBody>
          <a:bodyPr/>
          <a:lstStyle/>
          <a:p>
            <a:pPr marL="0" indent="0">
              <a:buNone/>
            </a:pPr>
            <a:r>
              <a:rPr lang="ru-RU" sz="1600" dirty="0" smtClean="0"/>
              <a:t>1. «Иней». 1905 г. И.Э. Грабарь.</a:t>
            </a:r>
            <a:br>
              <a:rPr lang="ru-RU" sz="1600" dirty="0" smtClean="0"/>
            </a:br>
            <a:r>
              <a:rPr lang="ru-RU" sz="1600" dirty="0" smtClean="0"/>
              <a:t>2. «Белая зима…». 1904 г. И.Э. Грабарь  </a:t>
            </a: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3" y="260648"/>
            <a:ext cx="4248472" cy="540059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4572000" y="260648"/>
            <a:ext cx="4248472" cy="54006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4248472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7" y="260648"/>
            <a:ext cx="4176465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7426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6016" y="6021288"/>
            <a:ext cx="3560183" cy="720080"/>
          </a:xfrm>
        </p:spPr>
        <p:txBody>
          <a:bodyPr/>
          <a:lstStyle/>
          <a:p>
            <a:pPr marL="0" indent="0">
              <a:buNone/>
            </a:pPr>
            <a:r>
              <a:rPr lang="ru-RU" sz="1600" dirty="0" smtClean="0"/>
              <a:t>1.Зимний пейзаж. И.Э. Грабарь.</a:t>
            </a:r>
            <a:br>
              <a:rPr lang="ru-RU" sz="1600" dirty="0" smtClean="0"/>
            </a:br>
            <a:r>
              <a:rPr lang="ru-RU" sz="1600" dirty="0" smtClean="0"/>
              <a:t>2. Зима. 1995 </a:t>
            </a:r>
            <a:r>
              <a:rPr lang="ru-RU" sz="1600" dirty="0" err="1" smtClean="0"/>
              <a:t>г.Бауков</a:t>
            </a:r>
            <a:r>
              <a:rPr lang="ru-RU" sz="1600" dirty="0" smtClean="0"/>
              <a:t> В.</a:t>
            </a: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260648"/>
            <a:ext cx="4210800" cy="568863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4644008" y="188640"/>
            <a:ext cx="4391344" cy="576064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8640"/>
            <a:ext cx="4248472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4176464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0891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793289" y="5445224"/>
            <a:ext cx="6512511" cy="936104"/>
          </a:xfrm>
        </p:spPr>
        <p:txBody>
          <a:bodyPr/>
          <a:lstStyle/>
          <a:p>
            <a:pPr marL="0" indent="0">
              <a:buNone/>
            </a:pPr>
            <a:r>
              <a:rPr lang="ru-RU" sz="1600" dirty="0" smtClean="0"/>
              <a:t>- В чём вам видится величие природы?</a:t>
            </a:r>
            <a:br>
              <a:rPr lang="ru-RU" sz="1600" dirty="0" smtClean="0"/>
            </a:br>
            <a:r>
              <a:rPr lang="ru-RU" sz="1600" dirty="0" smtClean="0"/>
              <a:t>- Как передано величие природы в стихотворениях С.Есенина?</a:t>
            </a:r>
            <a:endParaRPr lang="ru-RU" sz="1600" dirty="0"/>
          </a:p>
        </p:txBody>
      </p:sp>
      <p:sp>
        <p:nvSpPr>
          <p:cNvPr id="7" name="Объект 6"/>
          <p:cNvSpPr>
            <a:spLocks noGrp="1"/>
          </p:cNvSpPr>
          <p:nvPr>
            <p:ph sz="quarter" idx="13"/>
          </p:nvPr>
        </p:nvSpPr>
        <p:spPr>
          <a:xfrm>
            <a:off x="1143000" y="260648"/>
            <a:ext cx="7461448" cy="511256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60649"/>
            <a:ext cx="7842448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0091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9095" y="476673"/>
            <a:ext cx="3636085" cy="936104"/>
          </a:xfrm>
        </p:spPr>
        <p:txBody>
          <a:bodyPr/>
          <a:lstStyle/>
          <a:p>
            <a:pPr marL="0" indent="0">
              <a:buNone/>
            </a:pPr>
            <a:r>
              <a:rPr lang="ru-RU" sz="1600" dirty="0" smtClean="0"/>
              <a:t>         Домашнее задание</a:t>
            </a:r>
            <a:endParaRPr lang="ru-RU" sz="1600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93515" y="260648"/>
            <a:ext cx="4017085" cy="536560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467544" y="2204864"/>
            <a:ext cx="3996881" cy="1944216"/>
          </a:xfrm>
        </p:spPr>
        <p:txBody>
          <a:bodyPr/>
          <a:lstStyle/>
          <a:p>
            <a:r>
              <a:rPr lang="ru-RU" dirty="0" smtClean="0"/>
              <a:t>-Выучить стихотворение на выбор.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Сделать иллюстрацию к понравившемуся </a:t>
            </a:r>
          </a:p>
          <a:p>
            <a:r>
              <a:rPr lang="ru-RU" dirty="0"/>
              <a:t> </a:t>
            </a:r>
            <a:r>
              <a:rPr lang="ru-RU" dirty="0" smtClean="0"/>
              <a:t>               стихотворению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0648"/>
            <a:ext cx="4176464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70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1" y="5805264"/>
            <a:ext cx="4032448" cy="792088"/>
          </a:xfrm>
        </p:spPr>
        <p:txBody>
          <a:bodyPr/>
          <a:lstStyle/>
          <a:p>
            <a:pPr marL="0" indent="0">
              <a:buNone/>
            </a:pPr>
            <a:r>
              <a:rPr lang="ru-RU" sz="1600" dirty="0"/>
              <a:t>Золотарёв. Ю.Н. Русская душа</a:t>
            </a:r>
            <a:br>
              <a:rPr lang="ru-RU" sz="1600" dirty="0"/>
            </a:br>
            <a:endParaRPr lang="ru-RU" sz="1600" dirty="0"/>
          </a:p>
        </p:txBody>
      </p:sp>
      <p:sp>
        <p:nvSpPr>
          <p:cNvPr id="5" name="Подзаголовок 4"/>
          <p:cNvSpPr>
            <a:spLocks noGrp="1"/>
          </p:cNvSpPr>
          <p:nvPr>
            <p:ph sz="quarter" idx="13"/>
          </p:nvPr>
        </p:nvSpPr>
        <p:spPr>
          <a:xfrm>
            <a:off x="251520" y="731518"/>
            <a:ext cx="4238183" cy="4713705"/>
          </a:xfrm>
        </p:spPr>
        <p:txBody>
          <a:bodyPr>
            <a:normAutofit/>
          </a:bodyPr>
          <a:lstStyle/>
          <a:p>
            <a:pPr marL="914400" lvl="3" indent="0">
              <a:buNone/>
            </a:pPr>
            <a:endParaRPr lang="ru-RU" sz="26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4"/>
          </p:nvPr>
        </p:nvSpPr>
        <p:spPr>
          <a:xfrm>
            <a:off x="4645152" y="332656"/>
            <a:ext cx="4031304" cy="5112568"/>
          </a:xfrm>
        </p:spPr>
        <p:txBody>
          <a:bodyPr>
            <a:normAutofit fontScale="92500"/>
          </a:bodyPr>
          <a:lstStyle/>
          <a:p>
            <a:pPr marL="45720" indent="0">
              <a:buNone/>
            </a:pPr>
            <a:endParaRPr lang="ru-RU" sz="1600" dirty="0" smtClean="0"/>
          </a:p>
          <a:p>
            <a:pPr marL="45720" indent="0">
              <a:buNone/>
            </a:pPr>
            <a:r>
              <a:rPr lang="ru-RU" sz="2400" b="1" i="1" dirty="0" smtClean="0">
                <a:solidFill>
                  <a:srgbClr val="0070C0"/>
                </a:solidFill>
              </a:rPr>
              <a:t>« Какой же слиток таланта метнул Творец в эту избу, в это сердце деревенского драчливого парня, чтобы тот, потрясённый, нашёл столькое для красоты- у печи, в хлеву, за околицей- красоты, которую тысячу лет топчут и не замечают?..</a:t>
            </a:r>
          </a:p>
          <a:p>
            <a:pPr marL="45720" indent="0">
              <a:buNone/>
            </a:pPr>
            <a:r>
              <a:rPr lang="ru-RU" sz="2400" b="1" dirty="0" smtClean="0"/>
              <a:t>  А.И. Солженицын. </a:t>
            </a:r>
          </a:p>
          <a:p>
            <a:pPr marL="45720" indent="0">
              <a:buNone/>
            </a:pPr>
            <a:r>
              <a:rPr lang="ru-RU" sz="2400" b="1" dirty="0" smtClean="0"/>
              <a:t>«На родине Есенина»</a:t>
            </a:r>
            <a:endParaRPr lang="ru-RU" sz="24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4248472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0461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51520" y="332656"/>
            <a:ext cx="8424935" cy="612068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745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23528" y="188640"/>
            <a:ext cx="8640959" cy="626469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3379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23727" y="5157192"/>
            <a:ext cx="3312369" cy="1152128"/>
          </a:xfrm>
        </p:spPr>
        <p:txBody>
          <a:bodyPr/>
          <a:lstStyle/>
          <a:p>
            <a:pPr marL="0" indent="0">
              <a:buNone/>
            </a:pPr>
            <a:r>
              <a:rPr lang="ru-RU" sz="1800" dirty="0" smtClean="0"/>
              <a:t>Сергей Есенин в детстве.</a:t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Сергей Есенин с сёстрами</a:t>
            </a:r>
            <a:endParaRPr lang="ru-RU" sz="1800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764704"/>
            <a:ext cx="3384376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692696"/>
            <a:ext cx="3346450" cy="3456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7922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1" y="5517232"/>
            <a:ext cx="7694240" cy="504056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 smtClean="0"/>
              <a:t>Сергей Есенин у берёзы. Фото 1918 года 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11560" y="188640"/>
            <a:ext cx="8208912" cy="5184576"/>
          </a:xfrm>
        </p:spPr>
        <p:txBody>
          <a:bodyPr/>
          <a:lstStyle/>
          <a:p>
            <a:pPr marL="45720" indent="0">
              <a:buNone/>
            </a:pP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32656"/>
            <a:ext cx="4104456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5787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7504" y="188640"/>
            <a:ext cx="8784975" cy="640871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640960" cy="6453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1337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6021288"/>
            <a:ext cx="6408712" cy="648072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 smtClean="0"/>
              <a:t>Тополь, посаженный С. Есениным</a:t>
            </a:r>
            <a:endParaRPr lang="ru-RU" sz="2800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451954" y="116632"/>
            <a:ext cx="8136904" cy="5832648"/>
          </a:xfrm>
        </p:spPr>
        <p:txBody>
          <a:bodyPr/>
          <a:lstStyle/>
          <a:p>
            <a:pPr marL="45720" indent="0">
              <a:buNone/>
            </a:pP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21464"/>
            <a:ext cx="6089500" cy="5727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4291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5805264"/>
            <a:ext cx="5256584" cy="720080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 smtClean="0"/>
              <a:t>«Клён ты мой опавший…»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188640"/>
            <a:ext cx="7605464" cy="54006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788" y="260648"/>
            <a:ext cx="5505450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4773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43607" y="5733256"/>
            <a:ext cx="7262193" cy="936104"/>
          </a:xfrm>
        </p:spPr>
        <p:txBody>
          <a:bodyPr/>
          <a:lstStyle/>
          <a:p>
            <a:pPr marL="0" indent="0">
              <a:buNone/>
            </a:pPr>
            <a:r>
              <a:rPr lang="ru-RU" sz="2000" dirty="0" smtClean="0"/>
              <a:t>1</a:t>
            </a:r>
            <a:r>
              <a:rPr lang="ru-RU" sz="2800" dirty="0" smtClean="0"/>
              <a:t>. «</a:t>
            </a:r>
            <a:r>
              <a:rPr lang="ru-RU" sz="2000" dirty="0" smtClean="0"/>
              <a:t>Белая берёза под моим окном…» . Фото В. Зобнина.</a:t>
            </a:r>
            <a:br>
              <a:rPr lang="ru-RU" sz="2000" dirty="0" smtClean="0"/>
            </a:br>
            <a:r>
              <a:rPr lang="ru-RU" sz="2000" dirty="0" smtClean="0"/>
              <a:t>2. Берёза под окном дома-музея в Константиново. </a:t>
            </a:r>
            <a:endParaRPr lang="ru-RU" sz="2000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323528" y="188640"/>
            <a:ext cx="4166175" cy="547260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14"/>
          </p:nvPr>
        </p:nvSpPr>
        <p:spPr>
          <a:xfrm>
            <a:off x="4644008" y="188640"/>
            <a:ext cx="4096888" cy="547260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8640"/>
            <a:ext cx="4176464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4032448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061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108</TotalTime>
  <Words>293</Words>
  <Application>Microsoft Office PowerPoint</Application>
  <PresentationFormat>Экран (4:3)</PresentationFormat>
  <Paragraphs>47</Paragraphs>
  <Slides>20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Воздушный поток</vt:lpstr>
      <vt:lpstr>                Государственное бюджетное общеобразовательное учреждение Ненецкого автономного  округа «Средняя школа п. Искателе»        Сергей Есенин. « Я последний поэт деревни…» (Интегрированный урок: литература +ИЗО +музыка). 6 класс        </vt:lpstr>
      <vt:lpstr>Золотарёв. Ю.Н. Русская душа </vt:lpstr>
      <vt:lpstr>Презентация PowerPoint</vt:lpstr>
      <vt:lpstr>Сергей Есенин в детстве.  Сергей Есенин с сёстрами</vt:lpstr>
      <vt:lpstr>Сергей Есенин у берёзы. Фото 1918 года </vt:lpstr>
      <vt:lpstr>Презентация PowerPoint</vt:lpstr>
      <vt:lpstr>Тополь, посаженный С. Есениным</vt:lpstr>
      <vt:lpstr>«Клён ты мой опавший…»</vt:lpstr>
      <vt:lpstr>1. «Белая берёза под моим окном…» . Фото В. Зобнина. 2. Берёза под окном дома-музея в Константиново. </vt:lpstr>
      <vt:lpstr>«Еду. Тихо. Слышны звоны  Под копытом на снегу, Только серые вороны Расшумелись на лугу».  С. Есенин</vt:lpstr>
      <vt:lpstr>Розанов И.Н.</vt:lpstr>
      <vt:lpstr>1. Тополя. 1870. Васильев Фёдор Александрович 2. Тополя весной. Лаузо Гюстав </vt:lpstr>
      <vt:lpstr>1. «Пейзаж с луной и тополями».1936г. Куприн А.В. 2. Тополя. 1875г. Куинджи А.И.</vt:lpstr>
      <vt:lpstr>1. Клёны золотые. 1969 г. Щербаков В.И. 2. Осенний лес. 1886г. Левитан И.И.</vt:lpstr>
      <vt:lpstr>1. Клён осенний. 2011г. Грицына Виктор. 2. «Павловские клены». 2000г. Отец Зином</vt:lpstr>
      <vt:lpstr>1. «Иней». 1905 г. И.Э. Грабарь. 2. «Белая зима…». 1904 г. И.Э. Грабарь  </vt:lpstr>
      <vt:lpstr>1.Зимний пейзаж. И.Э. Грабарь. 2. Зима. 1995 г.Бауков В.</vt:lpstr>
      <vt:lpstr>- В чём вам видится величие природы? - Как передано величие природы в стихотворениях С.Есенина?</vt:lpstr>
      <vt:lpstr>         Домашнее задание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WORK</cp:lastModifiedBy>
  <cp:revision>49</cp:revision>
  <dcterms:created xsi:type="dcterms:W3CDTF">2015-01-20T18:55:52Z</dcterms:created>
  <dcterms:modified xsi:type="dcterms:W3CDTF">2015-11-08T16:37:28Z</dcterms:modified>
</cp:coreProperties>
</file>