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8" r:id="rId3"/>
    <p:sldId id="273" r:id="rId4"/>
    <p:sldId id="277" r:id="rId5"/>
    <p:sldId id="280" r:id="rId6"/>
    <p:sldId id="282" r:id="rId7"/>
    <p:sldId id="293" r:id="rId8"/>
    <p:sldId id="287" r:id="rId9"/>
    <p:sldId id="290" r:id="rId10"/>
    <p:sldId id="291" r:id="rId11"/>
    <p:sldId id="292" r:id="rId12"/>
    <p:sldId id="283" r:id="rId13"/>
    <p:sldId id="325" r:id="rId14"/>
    <p:sldId id="289" r:id="rId15"/>
    <p:sldId id="284" r:id="rId16"/>
    <p:sldId id="285" r:id="rId17"/>
    <p:sldId id="294" r:id="rId18"/>
    <p:sldId id="295" r:id="rId19"/>
    <p:sldId id="331" r:id="rId20"/>
    <p:sldId id="326" r:id="rId21"/>
    <p:sldId id="303" r:id="rId22"/>
    <p:sldId id="304" r:id="rId23"/>
    <p:sldId id="299" r:id="rId24"/>
    <p:sldId id="296" r:id="rId25"/>
    <p:sldId id="307" r:id="rId26"/>
    <p:sldId id="286" r:id="rId27"/>
    <p:sldId id="333" r:id="rId28"/>
    <p:sldId id="300" r:id="rId29"/>
    <p:sldId id="329" r:id="rId30"/>
    <p:sldId id="327" r:id="rId31"/>
    <p:sldId id="330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29" autoAdjust="0"/>
    <p:restoredTop sz="99879" autoAdjust="0"/>
  </p:normalViewPr>
  <p:slideViewPr>
    <p:cSldViewPr snapToGrid="0">
      <p:cViewPr varScale="1">
        <p:scale>
          <a:sx n="48" d="100"/>
          <a:sy n="48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CEF21-EF7C-4264-8925-7853DB6F06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004CF-84A8-41B8-93AB-315C6F652CDF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основе любого здания, сооружения - геометрические фигуры</a:t>
          </a:r>
          <a:endParaRPr lang="ru-RU" dirty="0">
            <a:solidFill>
              <a:schemeClr val="tx2"/>
            </a:solidFill>
          </a:endParaRPr>
        </a:p>
      </dgm:t>
    </dgm:pt>
    <dgm:pt modelId="{0B6A5468-1754-4705-A0DA-C8DEB8C5147D}" type="parTrans" cxnId="{3E792EBA-A4F9-4638-8FAA-87A3A8D09444}">
      <dgm:prSet/>
      <dgm:spPr/>
      <dgm:t>
        <a:bodyPr/>
        <a:lstStyle/>
        <a:p>
          <a:endParaRPr lang="ru-RU"/>
        </a:p>
      </dgm:t>
    </dgm:pt>
    <dgm:pt modelId="{810A7FF1-0BCD-4953-906A-0CDF0C7CA386}" type="sibTrans" cxnId="{3E792EBA-A4F9-4638-8FAA-87A3A8D09444}">
      <dgm:prSet/>
      <dgm:spPr/>
      <dgm:t>
        <a:bodyPr/>
        <a:lstStyle/>
        <a:p>
          <a:endParaRPr lang="ru-RU"/>
        </a:p>
      </dgm:t>
    </dgm:pt>
    <dgm:pt modelId="{B157C708-9C63-4CC9-B5D2-93FCB4DDD45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152255F-A322-4DA9-9393-86804776C6F3}" type="parTrans" cxnId="{C3C2FDDC-DBAB-45E6-96F6-959BEEEFF214}">
      <dgm:prSet/>
      <dgm:spPr/>
      <dgm:t>
        <a:bodyPr/>
        <a:lstStyle/>
        <a:p>
          <a:endParaRPr lang="ru-RU"/>
        </a:p>
      </dgm:t>
    </dgm:pt>
    <dgm:pt modelId="{8621BBD4-5954-4353-AB90-561654CB69EE}" type="sibTrans" cxnId="{C3C2FDDC-DBAB-45E6-96F6-959BEEEFF214}">
      <dgm:prSet/>
      <dgm:spPr/>
      <dgm:t>
        <a:bodyPr/>
        <a:lstStyle/>
        <a:p>
          <a:endParaRPr lang="ru-RU"/>
        </a:p>
      </dgm:t>
    </dgm:pt>
    <dgm:pt modelId="{DD64AF3D-C17A-453E-919E-A86E9487066A}">
      <dgm:prSet/>
      <dgm:spPr/>
      <dgm:t>
        <a:bodyPr/>
        <a:lstStyle/>
        <a:p>
          <a:endParaRPr lang="ru-RU" dirty="0"/>
        </a:p>
      </dgm:t>
    </dgm:pt>
    <dgm:pt modelId="{2CF2244F-D3D3-4033-B5D6-AA307BCAB8B5}" type="parTrans" cxnId="{3F8BEA38-786A-472D-9D47-BB58BAD07377}">
      <dgm:prSet/>
      <dgm:spPr/>
      <dgm:t>
        <a:bodyPr/>
        <a:lstStyle/>
        <a:p>
          <a:endParaRPr lang="ru-RU"/>
        </a:p>
      </dgm:t>
    </dgm:pt>
    <dgm:pt modelId="{FFBE68C6-3C28-4A0A-BC40-803BCF947E56}" type="sibTrans" cxnId="{3F8BEA38-786A-472D-9D47-BB58BAD07377}">
      <dgm:prSet/>
      <dgm:spPr/>
      <dgm:t>
        <a:bodyPr/>
        <a:lstStyle/>
        <a:p>
          <a:endParaRPr lang="ru-RU"/>
        </a:p>
      </dgm:t>
    </dgm:pt>
    <dgm:pt modelId="{D9BF34DF-0D1E-428D-8838-B4EB782763B1}" type="pres">
      <dgm:prSet presAssocID="{F9CCEF21-EF7C-4264-8925-7853DB6F06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EF4F7-8D5C-426E-A025-98B3B198E4A5}" type="pres">
      <dgm:prSet presAssocID="{F9CCEF21-EF7C-4264-8925-7853DB6F06DF}" presName="matrix" presStyleCnt="0"/>
      <dgm:spPr/>
    </dgm:pt>
    <dgm:pt modelId="{55D1D3A2-5428-4CE3-86A2-D93B139D67D8}" type="pres">
      <dgm:prSet presAssocID="{F9CCEF21-EF7C-4264-8925-7853DB6F06DF}" presName="tile1" presStyleLbl="node1" presStyleIdx="0" presStyleCnt="4" custScaleX="103434" custLinFactNeighborX="859"/>
      <dgm:spPr/>
      <dgm:t>
        <a:bodyPr/>
        <a:lstStyle/>
        <a:p>
          <a:endParaRPr lang="ru-RU"/>
        </a:p>
      </dgm:t>
    </dgm:pt>
    <dgm:pt modelId="{8F0C17C4-A3C2-46E7-8147-E1C0917B6ECE}" type="pres">
      <dgm:prSet presAssocID="{F9CCEF21-EF7C-4264-8925-7853DB6F0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03B2-2F51-4D93-9B7D-FC23B3398381}" type="pres">
      <dgm:prSet presAssocID="{F9CCEF21-EF7C-4264-8925-7853DB6F06DF}" presName="tile2" presStyleLbl="node1" presStyleIdx="1" presStyleCnt="4" custLinFactNeighborX="3253" custLinFactNeighborY="-16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4EFBD4-CA0C-44CB-937F-2D759E255ACD}" type="pres">
      <dgm:prSet presAssocID="{F9CCEF21-EF7C-4264-8925-7853DB6F0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1DB083-0187-4627-B801-83DB70B813F4}" type="pres">
      <dgm:prSet presAssocID="{F9CCEF21-EF7C-4264-8925-7853DB6F06DF}" presName="tile3" presStyleLbl="node1" presStyleIdx="2" presStyleCnt="4" custLinFactNeighborX="-1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D049D1-9E71-4C32-80DA-C380FBAC94AF}" type="pres">
      <dgm:prSet presAssocID="{F9CCEF21-EF7C-4264-8925-7853DB6F0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F40D565-DAF9-4927-BF98-D5CF7B359126}" type="pres">
      <dgm:prSet presAssocID="{F9CCEF21-EF7C-4264-8925-7853DB6F06DF}" presName="tile4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D34AFD-F770-4197-AA23-B08B515032D3}" type="pres">
      <dgm:prSet presAssocID="{F9CCEF21-EF7C-4264-8925-7853DB6F0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D118362-E8D1-4A5C-A6F1-BCD5B74A6BCE}" type="pres">
      <dgm:prSet presAssocID="{F9CCEF21-EF7C-4264-8925-7853DB6F06D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BDF0C-D805-466E-B989-E611EE261FD6}" type="presOf" srcId="{9EB004CF-84A8-41B8-93AB-315C6F652CDF}" destId="{3D118362-E8D1-4A5C-A6F1-BCD5B74A6BCE}" srcOrd="0" destOrd="0" presId="urn:microsoft.com/office/officeart/2005/8/layout/matrix1"/>
    <dgm:cxn modelId="{60C31480-3231-4BCC-803C-61BF2E38E20D}" type="presOf" srcId="{B157C708-9C63-4CC9-B5D2-93FCB4DDD45E}" destId="{55D1D3A2-5428-4CE3-86A2-D93B139D67D8}" srcOrd="0" destOrd="0" presId="urn:microsoft.com/office/officeart/2005/8/layout/matrix1"/>
    <dgm:cxn modelId="{3E792EBA-A4F9-4638-8FAA-87A3A8D09444}" srcId="{F9CCEF21-EF7C-4264-8925-7853DB6F06DF}" destId="{9EB004CF-84A8-41B8-93AB-315C6F652CDF}" srcOrd="0" destOrd="0" parTransId="{0B6A5468-1754-4705-A0DA-C8DEB8C5147D}" sibTransId="{810A7FF1-0BCD-4953-906A-0CDF0C7CA386}"/>
    <dgm:cxn modelId="{3F8BEA38-786A-472D-9D47-BB58BAD07377}" srcId="{F9CCEF21-EF7C-4264-8925-7853DB6F06DF}" destId="{DD64AF3D-C17A-453E-919E-A86E9487066A}" srcOrd="1" destOrd="0" parTransId="{2CF2244F-D3D3-4033-B5D6-AA307BCAB8B5}" sibTransId="{FFBE68C6-3C28-4A0A-BC40-803BCF947E56}"/>
    <dgm:cxn modelId="{C3C2FDDC-DBAB-45E6-96F6-959BEEEFF214}" srcId="{9EB004CF-84A8-41B8-93AB-315C6F652CDF}" destId="{B157C708-9C63-4CC9-B5D2-93FCB4DDD45E}" srcOrd="0" destOrd="0" parTransId="{9152255F-A322-4DA9-9393-86804776C6F3}" sibTransId="{8621BBD4-5954-4353-AB90-561654CB69EE}"/>
    <dgm:cxn modelId="{CA5E7E38-778D-4C39-B482-6BFC2D0666A5}" type="presOf" srcId="{B157C708-9C63-4CC9-B5D2-93FCB4DDD45E}" destId="{8F0C17C4-A3C2-46E7-8147-E1C0917B6ECE}" srcOrd="1" destOrd="0" presId="urn:microsoft.com/office/officeart/2005/8/layout/matrix1"/>
    <dgm:cxn modelId="{642A724A-BF41-45F2-845B-355A91EF1BD7}" type="presOf" srcId="{F9CCEF21-EF7C-4264-8925-7853DB6F06DF}" destId="{D9BF34DF-0D1E-428D-8838-B4EB782763B1}" srcOrd="0" destOrd="0" presId="urn:microsoft.com/office/officeart/2005/8/layout/matrix1"/>
    <dgm:cxn modelId="{623936AA-BDDB-469F-8CB5-842516A26B9B}" type="presParOf" srcId="{D9BF34DF-0D1E-428D-8838-B4EB782763B1}" destId="{B22EF4F7-8D5C-426E-A025-98B3B198E4A5}" srcOrd="0" destOrd="0" presId="urn:microsoft.com/office/officeart/2005/8/layout/matrix1"/>
    <dgm:cxn modelId="{48DC7458-43E2-4CA4-8078-F7F4C94F86FD}" type="presParOf" srcId="{B22EF4F7-8D5C-426E-A025-98B3B198E4A5}" destId="{55D1D3A2-5428-4CE3-86A2-D93B139D67D8}" srcOrd="0" destOrd="0" presId="urn:microsoft.com/office/officeart/2005/8/layout/matrix1"/>
    <dgm:cxn modelId="{AEA9C9E7-897A-441E-BF48-113272BCC0DB}" type="presParOf" srcId="{B22EF4F7-8D5C-426E-A025-98B3B198E4A5}" destId="{8F0C17C4-A3C2-46E7-8147-E1C0917B6ECE}" srcOrd="1" destOrd="0" presId="urn:microsoft.com/office/officeart/2005/8/layout/matrix1"/>
    <dgm:cxn modelId="{C6E54816-B371-4F76-BCE7-49D141F3DB8D}" type="presParOf" srcId="{B22EF4F7-8D5C-426E-A025-98B3B198E4A5}" destId="{BA3F03B2-2F51-4D93-9B7D-FC23B3398381}" srcOrd="2" destOrd="0" presId="urn:microsoft.com/office/officeart/2005/8/layout/matrix1"/>
    <dgm:cxn modelId="{133AB042-4F78-43EF-A54B-74A8DC9F8A71}" type="presParOf" srcId="{B22EF4F7-8D5C-426E-A025-98B3B198E4A5}" destId="{BF4EFBD4-CA0C-44CB-937F-2D759E255ACD}" srcOrd="3" destOrd="0" presId="urn:microsoft.com/office/officeart/2005/8/layout/matrix1"/>
    <dgm:cxn modelId="{070AD0B8-C680-4F6C-96D8-26A12BD87C6B}" type="presParOf" srcId="{B22EF4F7-8D5C-426E-A025-98B3B198E4A5}" destId="{F71DB083-0187-4627-B801-83DB70B813F4}" srcOrd="4" destOrd="0" presId="urn:microsoft.com/office/officeart/2005/8/layout/matrix1"/>
    <dgm:cxn modelId="{B46A7906-1209-448F-BD0A-07E80CBAAFC1}" type="presParOf" srcId="{B22EF4F7-8D5C-426E-A025-98B3B198E4A5}" destId="{66D049D1-9E71-4C32-80DA-C380FBAC94AF}" srcOrd="5" destOrd="0" presId="urn:microsoft.com/office/officeart/2005/8/layout/matrix1"/>
    <dgm:cxn modelId="{38225F7C-800D-4FAB-9365-A55E1F794A0D}" type="presParOf" srcId="{B22EF4F7-8D5C-426E-A025-98B3B198E4A5}" destId="{0F40D565-DAF9-4927-BF98-D5CF7B359126}" srcOrd="6" destOrd="0" presId="urn:microsoft.com/office/officeart/2005/8/layout/matrix1"/>
    <dgm:cxn modelId="{4CEA4537-6A70-4654-8E76-1D9177F493FC}" type="presParOf" srcId="{B22EF4F7-8D5C-426E-A025-98B3B198E4A5}" destId="{B9D34AFD-F770-4197-AA23-B08B515032D3}" srcOrd="7" destOrd="0" presId="urn:microsoft.com/office/officeart/2005/8/layout/matrix1"/>
    <dgm:cxn modelId="{A566C27A-2A62-470C-943B-6B9EED5541A9}" type="presParOf" srcId="{D9BF34DF-0D1E-428D-8838-B4EB782763B1}" destId="{3D118362-E8D1-4A5C-A6F1-BCD5B74A6B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4BAD3-E906-472C-8D33-12A8B92F67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DCDE1-E5A7-4757-B39F-BCB1FA78736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Геометрические тела постоянно окружают нас в жизни, а изучение их свойств облегчит освоение выбранной профессии</a:t>
          </a:r>
          <a:endParaRPr lang="ru-RU" sz="1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0214AD-9D11-46A5-919A-6AE0F17E486F}" type="parTrans" cxnId="{BDD6FC9A-6AED-44D8-A164-1E216C394C50}">
      <dgm:prSet/>
      <dgm:spPr/>
      <dgm:t>
        <a:bodyPr/>
        <a:lstStyle/>
        <a:p>
          <a:endParaRPr lang="ru-RU"/>
        </a:p>
      </dgm:t>
    </dgm:pt>
    <dgm:pt modelId="{226C678C-1473-409B-B482-ABB03063FFAE}" type="sibTrans" cxnId="{BDD6FC9A-6AED-44D8-A164-1E216C394C50}">
      <dgm:prSet/>
      <dgm:spPr/>
      <dgm:t>
        <a:bodyPr/>
        <a:lstStyle/>
        <a:p>
          <a:endParaRPr lang="ru-RU"/>
        </a:p>
      </dgm:t>
    </dgm:pt>
    <dgm:pt modelId="{5D901A60-8791-49EC-981A-E05797F67455}">
      <dgm:prSet/>
      <dgm:spPr/>
      <dgm:t>
        <a:bodyPr/>
        <a:lstStyle/>
        <a:p>
          <a:endParaRPr lang="ru-RU" dirty="0"/>
        </a:p>
      </dgm:t>
    </dgm:pt>
    <dgm:pt modelId="{951AC9FC-1589-4584-ACD8-45FFA6B40642}" type="parTrans" cxnId="{17A64450-2D55-41D2-8F8B-0F315C72AFD5}">
      <dgm:prSet/>
      <dgm:spPr/>
      <dgm:t>
        <a:bodyPr/>
        <a:lstStyle/>
        <a:p>
          <a:endParaRPr lang="ru-RU"/>
        </a:p>
      </dgm:t>
    </dgm:pt>
    <dgm:pt modelId="{6BA413E3-9A17-46A4-A67B-CFF2DB6F5795}" type="sibTrans" cxnId="{17A64450-2D55-41D2-8F8B-0F315C72AFD5}">
      <dgm:prSet/>
      <dgm:spPr/>
      <dgm:t>
        <a:bodyPr/>
        <a:lstStyle/>
        <a:p>
          <a:endParaRPr lang="ru-RU"/>
        </a:p>
      </dgm:t>
    </dgm:pt>
    <dgm:pt modelId="{D6FF2560-ED5F-4B3A-9BB2-99EC6867B070}">
      <dgm:prSet/>
      <dgm:spPr/>
      <dgm:t>
        <a:bodyPr/>
        <a:lstStyle/>
        <a:p>
          <a:endParaRPr lang="ru-RU" dirty="0"/>
        </a:p>
      </dgm:t>
    </dgm:pt>
    <dgm:pt modelId="{D208B4A1-54A2-49DB-9675-E03056EDFA55}" type="parTrans" cxnId="{26FCE476-4719-4071-807E-411E54AA27D2}">
      <dgm:prSet/>
      <dgm:spPr/>
      <dgm:t>
        <a:bodyPr/>
        <a:lstStyle/>
        <a:p>
          <a:endParaRPr lang="ru-RU"/>
        </a:p>
      </dgm:t>
    </dgm:pt>
    <dgm:pt modelId="{44DC0BE4-7420-4505-ACD8-12F023512424}" type="sibTrans" cxnId="{26FCE476-4719-4071-807E-411E54AA27D2}">
      <dgm:prSet/>
      <dgm:spPr/>
      <dgm:t>
        <a:bodyPr/>
        <a:lstStyle/>
        <a:p>
          <a:endParaRPr lang="ru-RU"/>
        </a:p>
      </dgm:t>
    </dgm:pt>
    <dgm:pt modelId="{E25AB9E8-C493-4CC4-B3DB-2DB6DA7E2824}" type="pres">
      <dgm:prSet presAssocID="{C884BAD3-E906-472C-8D33-12A8B92F67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49564-25BA-4315-A164-0537A0035405}" type="pres">
      <dgm:prSet presAssocID="{C884BAD3-E906-472C-8D33-12A8B92F678D}" presName="matrix" presStyleCnt="0"/>
      <dgm:spPr/>
    </dgm:pt>
    <dgm:pt modelId="{1AF8C93F-2ABA-43AE-A20E-FC56171FAC10}" type="pres">
      <dgm:prSet presAssocID="{C884BAD3-E906-472C-8D33-12A8B92F678D}" presName="tile1" presStyleLbl="node1" presStyleIdx="0" presStyleCnt="4" custLinFactNeighborX="1084" custLinFactNeighborY="21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5A7F18-A549-4831-8501-CEAEE4A2BE78}" type="pres">
      <dgm:prSet presAssocID="{C884BAD3-E906-472C-8D33-12A8B92F678D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EE6444-707A-4132-8038-4422353684BF}" type="pres">
      <dgm:prSet presAssocID="{C884BAD3-E906-472C-8D33-12A8B92F678D}" presName="tile2" presStyleLbl="node1" presStyleIdx="1" presStyleCnt="4" custLinFactNeighborX="-1446" custLinFactNeighborY="21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CC7968-8623-4B63-9301-E4219FD4A52A}" type="pres">
      <dgm:prSet presAssocID="{C884BAD3-E906-472C-8D33-12A8B92F67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C78FBE-2E1B-405F-B518-1D1616C7AC7B}" type="pres">
      <dgm:prSet presAssocID="{C884BAD3-E906-472C-8D33-12A8B92F678D}" presName="tile3" presStyleLbl="node1" presStyleIdx="2" presStyleCnt="4" custLinFactNeighborX="3253" custLinFactNeighborY="5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BC862D-F208-4EA6-B1D9-8B67D5E79E6F}" type="pres">
      <dgm:prSet presAssocID="{C884BAD3-E906-472C-8D33-12A8B92F67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24B6D9-B3AB-4F8D-94D8-C883F2456B8B}" type="pres">
      <dgm:prSet presAssocID="{C884BAD3-E906-472C-8D33-12A8B92F678D}" presName="tile4" presStyleLbl="node1" presStyleIdx="3" presStyleCnt="4" custLinFactNeighborX="-1446" custLinFactNeighborY="-108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CCD4B9-A79F-45C2-9810-D9F5379E534D}" type="pres">
      <dgm:prSet presAssocID="{C884BAD3-E906-472C-8D33-12A8B92F67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E05284-9BBE-418D-9724-2CC277BF1E6B}" type="pres">
      <dgm:prSet presAssocID="{C884BAD3-E906-472C-8D33-12A8B92F678D}" presName="centerTile" presStyleLbl="fgShp" presStyleIdx="0" presStyleCnt="1" custScaleX="110844" custScaleY="138254" custLinFactNeighborX="-5422" custLinFactNeighborY="108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6FCE476-4719-4071-807E-411E54AA27D2}" srcId="{C884BAD3-E906-472C-8D33-12A8B92F678D}" destId="{D6FF2560-ED5F-4B3A-9BB2-99EC6867B070}" srcOrd="1" destOrd="0" parTransId="{D208B4A1-54A2-49DB-9675-E03056EDFA55}" sibTransId="{44DC0BE4-7420-4505-ACD8-12F023512424}"/>
    <dgm:cxn modelId="{BDD6FC9A-6AED-44D8-A164-1E216C394C50}" srcId="{C884BAD3-E906-472C-8D33-12A8B92F678D}" destId="{686DCDE1-E5A7-4757-B39F-BCB1FA787364}" srcOrd="0" destOrd="0" parTransId="{690214AD-9D11-46A5-919A-6AE0F17E486F}" sibTransId="{226C678C-1473-409B-B482-ABB03063FFAE}"/>
    <dgm:cxn modelId="{17A64450-2D55-41D2-8F8B-0F315C72AFD5}" srcId="{C884BAD3-E906-472C-8D33-12A8B92F678D}" destId="{5D901A60-8791-49EC-981A-E05797F67455}" srcOrd="2" destOrd="0" parTransId="{951AC9FC-1589-4584-ACD8-45FFA6B40642}" sibTransId="{6BA413E3-9A17-46A4-A67B-CFF2DB6F5795}"/>
    <dgm:cxn modelId="{88FDB478-1063-4835-BB5F-2B5BDFCC0077}" type="presOf" srcId="{686DCDE1-E5A7-4757-B39F-BCB1FA787364}" destId="{ABE05284-9BBE-418D-9724-2CC277BF1E6B}" srcOrd="0" destOrd="0" presId="urn:microsoft.com/office/officeart/2005/8/layout/matrix1"/>
    <dgm:cxn modelId="{C3703095-75CA-4980-846A-CAA0833F24B8}" type="presOf" srcId="{C884BAD3-E906-472C-8D33-12A8B92F678D}" destId="{E25AB9E8-C493-4CC4-B3DB-2DB6DA7E2824}" srcOrd="0" destOrd="0" presId="urn:microsoft.com/office/officeart/2005/8/layout/matrix1"/>
    <dgm:cxn modelId="{CAF93887-9A6A-47A9-A0B0-1B142897B6C6}" type="presParOf" srcId="{E25AB9E8-C493-4CC4-B3DB-2DB6DA7E2824}" destId="{0BF49564-25BA-4315-A164-0537A0035405}" srcOrd="0" destOrd="0" presId="urn:microsoft.com/office/officeart/2005/8/layout/matrix1"/>
    <dgm:cxn modelId="{46D0083B-575F-4CC1-8ADE-CF87A1C8F4DE}" type="presParOf" srcId="{0BF49564-25BA-4315-A164-0537A0035405}" destId="{1AF8C93F-2ABA-43AE-A20E-FC56171FAC10}" srcOrd="0" destOrd="0" presId="urn:microsoft.com/office/officeart/2005/8/layout/matrix1"/>
    <dgm:cxn modelId="{71F983F1-0041-402A-9562-5CC4354A2B76}" type="presParOf" srcId="{0BF49564-25BA-4315-A164-0537A0035405}" destId="{EB5A7F18-A549-4831-8501-CEAEE4A2BE78}" srcOrd="1" destOrd="0" presId="urn:microsoft.com/office/officeart/2005/8/layout/matrix1"/>
    <dgm:cxn modelId="{65ECC5D1-7104-400F-9895-DFBB398D43E4}" type="presParOf" srcId="{0BF49564-25BA-4315-A164-0537A0035405}" destId="{BAEE6444-707A-4132-8038-4422353684BF}" srcOrd="2" destOrd="0" presId="urn:microsoft.com/office/officeart/2005/8/layout/matrix1"/>
    <dgm:cxn modelId="{C3B98F59-7A77-4AA4-871C-84918CECDDD6}" type="presParOf" srcId="{0BF49564-25BA-4315-A164-0537A0035405}" destId="{78CC7968-8623-4B63-9301-E4219FD4A52A}" srcOrd="3" destOrd="0" presId="urn:microsoft.com/office/officeart/2005/8/layout/matrix1"/>
    <dgm:cxn modelId="{000F4443-A014-4F74-A064-B79410162F21}" type="presParOf" srcId="{0BF49564-25BA-4315-A164-0537A0035405}" destId="{4EC78FBE-2E1B-405F-B518-1D1616C7AC7B}" srcOrd="4" destOrd="0" presId="urn:microsoft.com/office/officeart/2005/8/layout/matrix1"/>
    <dgm:cxn modelId="{E5A02AA6-27D3-4702-B5E0-AA628D89D9C3}" type="presParOf" srcId="{0BF49564-25BA-4315-A164-0537A0035405}" destId="{EABC862D-F208-4EA6-B1D9-8B67D5E79E6F}" srcOrd="5" destOrd="0" presId="urn:microsoft.com/office/officeart/2005/8/layout/matrix1"/>
    <dgm:cxn modelId="{EE576B64-C896-4F89-851F-0ED0CB699614}" type="presParOf" srcId="{0BF49564-25BA-4315-A164-0537A0035405}" destId="{A624B6D9-B3AB-4F8D-94D8-C883F2456B8B}" srcOrd="6" destOrd="0" presId="urn:microsoft.com/office/officeart/2005/8/layout/matrix1"/>
    <dgm:cxn modelId="{AE95208A-8F54-4A15-B972-AF4AC1BB5C2B}" type="presParOf" srcId="{0BF49564-25BA-4315-A164-0537A0035405}" destId="{D9CCD4B9-A79F-45C2-9810-D9F5379E534D}" srcOrd="7" destOrd="0" presId="urn:microsoft.com/office/officeart/2005/8/layout/matrix1"/>
    <dgm:cxn modelId="{0E0047DF-709D-444F-BEB5-BF125717D54C}" type="presParOf" srcId="{E25AB9E8-C493-4CC4-B3DB-2DB6DA7E2824}" destId="{ABE05284-9BBE-418D-9724-2CC277BF1E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F7E5B-44DC-49D6-9AFE-4BEE5422C26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4B6CB18-859E-4EB1-8A7B-9F35CF1C4A8F}">
      <dgm:prSet phldrT="[Текст]" custT="1"/>
      <dgm:spPr>
        <a:ln w="57150"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Помните,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09951-F799-4026-8F62-06DDA89DDA60}" type="parTrans" cxnId="{3C7F12AC-7995-4D0E-9345-19FF4B7A922E}">
      <dgm:prSet/>
      <dgm:spPr/>
      <dgm:t>
        <a:bodyPr/>
        <a:lstStyle/>
        <a:p>
          <a:endParaRPr lang="ru-RU"/>
        </a:p>
      </dgm:t>
    </dgm:pt>
    <dgm:pt modelId="{0103E6CB-1888-4199-88D0-A09DEAEE79F6}" type="sibTrans" cxnId="{3C7F12AC-7995-4D0E-9345-19FF4B7A922E}">
      <dgm:prSet/>
      <dgm:spPr/>
      <dgm:t>
        <a:bodyPr/>
        <a:lstStyle/>
        <a:p>
          <a:endParaRPr lang="ru-RU"/>
        </a:p>
      </dgm:t>
    </dgm:pt>
    <dgm:pt modelId="{1CFECB86-717F-4FB5-9082-534296DDB6E7}">
      <dgm:prSet custT="1"/>
      <dgm:spPr>
        <a:ln w="57150"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решая маленькие задачи </a:t>
          </a:r>
          <a:endParaRPr lang="ru-RU" sz="2800" dirty="0">
            <a:solidFill>
              <a:schemeClr val="tx2"/>
            </a:solidFill>
          </a:endParaRPr>
        </a:p>
      </dgm:t>
    </dgm:pt>
    <dgm:pt modelId="{A01EB179-69C8-47B6-869D-F30FA507949E}" type="parTrans" cxnId="{EB3A4A64-0D63-4A8B-B5FC-7F676EED1DC5}">
      <dgm:prSet/>
      <dgm:spPr/>
      <dgm:t>
        <a:bodyPr/>
        <a:lstStyle/>
        <a:p>
          <a:endParaRPr lang="ru-RU"/>
        </a:p>
      </dgm:t>
    </dgm:pt>
    <dgm:pt modelId="{A5345F93-7B81-437A-92CA-8DD3DA1CCB22}" type="sibTrans" cxnId="{EB3A4A64-0D63-4A8B-B5FC-7F676EED1DC5}">
      <dgm:prSet/>
      <dgm:spPr/>
      <dgm:t>
        <a:bodyPr/>
        <a:lstStyle/>
        <a:p>
          <a:endParaRPr lang="ru-RU"/>
        </a:p>
      </dgm:t>
    </dgm:pt>
    <dgm:pt modelId="{4E3332B7-3C2F-4642-89BE-B4A5BAE0F0DA}">
      <dgm:prSet custT="1"/>
      <dgm:spPr>
        <a:ln w="57150"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 готовитесь к решению больших и трудных</a:t>
          </a:r>
          <a:r>
            <a: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endParaRPr lang="ru-RU" sz="2800" dirty="0">
            <a:solidFill>
              <a:schemeClr val="tx2"/>
            </a:solidFill>
          </a:endParaRPr>
        </a:p>
      </dgm:t>
    </dgm:pt>
    <dgm:pt modelId="{4AB13840-C6A5-4BFB-877B-F5641D2146E2}" type="parTrans" cxnId="{9C341940-4806-4071-9718-B4AE39128BFA}">
      <dgm:prSet/>
      <dgm:spPr/>
      <dgm:t>
        <a:bodyPr/>
        <a:lstStyle/>
        <a:p>
          <a:endParaRPr lang="ru-RU"/>
        </a:p>
      </dgm:t>
    </dgm:pt>
    <dgm:pt modelId="{DA2A8E1A-366F-4B61-A267-0A4B7AC0DCC4}" type="sibTrans" cxnId="{9C341940-4806-4071-9718-B4AE39128BFA}">
      <dgm:prSet/>
      <dgm:spPr/>
      <dgm:t>
        <a:bodyPr/>
        <a:lstStyle/>
        <a:p>
          <a:endParaRPr lang="ru-RU"/>
        </a:p>
      </dgm:t>
    </dgm:pt>
    <dgm:pt modelId="{E6D76C6F-7ED2-4BF5-8ADB-10C9AB068239}" type="pres">
      <dgm:prSet presAssocID="{F2FF7E5B-44DC-49D6-9AFE-4BEE5422C26F}" presName="Name0" presStyleCnt="0">
        <dgm:presLayoutVars>
          <dgm:dir/>
          <dgm:animLvl val="lvl"/>
          <dgm:resizeHandles val="exact"/>
        </dgm:presLayoutVars>
      </dgm:prSet>
      <dgm:spPr/>
    </dgm:pt>
    <dgm:pt modelId="{9E0543DE-6DBF-40C4-8702-5F791A285B0A}" type="pres">
      <dgm:prSet presAssocID="{84B6CB18-859E-4EB1-8A7B-9F35CF1C4A8F}" presName="Name8" presStyleCnt="0"/>
      <dgm:spPr/>
    </dgm:pt>
    <dgm:pt modelId="{A6A7FE93-F31F-48C0-8176-BFF7E031E737}" type="pres">
      <dgm:prSet presAssocID="{84B6CB18-859E-4EB1-8A7B-9F35CF1C4A8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03EF-C4E1-4BF6-9AFE-783C9BC6BF24}" type="pres">
      <dgm:prSet presAssocID="{84B6CB18-859E-4EB1-8A7B-9F35CF1C4A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1A57-BCF7-4D6C-BF84-DA9339D8F031}" type="pres">
      <dgm:prSet presAssocID="{1CFECB86-717F-4FB5-9082-534296DDB6E7}" presName="Name8" presStyleCnt="0"/>
      <dgm:spPr/>
    </dgm:pt>
    <dgm:pt modelId="{AE3A2B44-E67C-47B7-BC69-EA90F740DE8E}" type="pres">
      <dgm:prSet presAssocID="{1CFECB86-717F-4FB5-9082-534296DDB6E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340E8-3836-4EE0-9605-F45AA3E0647C}" type="pres">
      <dgm:prSet presAssocID="{1CFECB86-717F-4FB5-9082-534296DDB6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EFAF-DF72-4EF4-B594-A6178BF3E727}" type="pres">
      <dgm:prSet presAssocID="{4E3332B7-3C2F-4642-89BE-B4A5BAE0F0DA}" presName="Name8" presStyleCnt="0"/>
      <dgm:spPr/>
    </dgm:pt>
    <dgm:pt modelId="{A8D5815C-C1B5-4B80-8938-D6E3BE5A3759}" type="pres">
      <dgm:prSet presAssocID="{4E3332B7-3C2F-4642-89BE-B4A5BAE0F0DA}" presName="level" presStyleLbl="node1" presStyleIdx="2" presStyleCnt="3" custLinFactNeighborX="-538" custLinFactNeighborY="-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13684-A34C-460D-A8F4-802323D9C3B1}" type="pres">
      <dgm:prSet presAssocID="{4E3332B7-3C2F-4642-89BE-B4A5BAE0F0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053EF-EC51-452B-8C49-D4551B67559D}" type="presOf" srcId="{84B6CB18-859E-4EB1-8A7B-9F35CF1C4A8F}" destId="{A6A7FE93-F31F-48C0-8176-BFF7E031E737}" srcOrd="0" destOrd="0" presId="urn:microsoft.com/office/officeart/2005/8/layout/pyramid1"/>
    <dgm:cxn modelId="{BB513151-D758-436C-A6FF-07F96B7248D3}" type="presOf" srcId="{1CFECB86-717F-4FB5-9082-534296DDB6E7}" destId="{67D340E8-3836-4EE0-9605-F45AA3E0647C}" srcOrd="1" destOrd="0" presId="urn:microsoft.com/office/officeart/2005/8/layout/pyramid1"/>
    <dgm:cxn modelId="{2B5FB5FD-A57D-42F6-B4CD-D3297CBF1EAA}" type="presOf" srcId="{F2FF7E5B-44DC-49D6-9AFE-4BEE5422C26F}" destId="{E6D76C6F-7ED2-4BF5-8ADB-10C9AB068239}" srcOrd="0" destOrd="0" presId="urn:microsoft.com/office/officeart/2005/8/layout/pyramid1"/>
    <dgm:cxn modelId="{BDDB70BD-380E-4414-9104-137D5B2F9CD3}" type="presOf" srcId="{84B6CB18-859E-4EB1-8A7B-9F35CF1C4A8F}" destId="{4C5903EF-C4E1-4BF6-9AFE-783C9BC6BF24}" srcOrd="1" destOrd="0" presId="urn:microsoft.com/office/officeart/2005/8/layout/pyramid1"/>
    <dgm:cxn modelId="{BE6C7B75-8D27-470E-A4E6-2DC48B6B57FC}" type="presOf" srcId="{4E3332B7-3C2F-4642-89BE-B4A5BAE0F0DA}" destId="{A8D5815C-C1B5-4B80-8938-D6E3BE5A3759}" srcOrd="0" destOrd="0" presId="urn:microsoft.com/office/officeart/2005/8/layout/pyramid1"/>
    <dgm:cxn modelId="{F7CEDADA-0DBE-4F06-9838-763D2E9E05E4}" type="presOf" srcId="{1CFECB86-717F-4FB5-9082-534296DDB6E7}" destId="{AE3A2B44-E67C-47B7-BC69-EA90F740DE8E}" srcOrd="0" destOrd="0" presId="urn:microsoft.com/office/officeart/2005/8/layout/pyramid1"/>
    <dgm:cxn modelId="{9C341940-4806-4071-9718-B4AE39128BFA}" srcId="{F2FF7E5B-44DC-49D6-9AFE-4BEE5422C26F}" destId="{4E3332B7-3C2F-4642-89BE-B4A5BAE0F0DA}" srcOrd="2" destOrd="0" parTransId="{4AB13840-C6A5-4BFB-877B-F5641D2146E2}" sibTransId="{DA2A8E1A-366F-4B61-A267-0A4B7AC0DCC4}"/>
    <dgm:cxn modelId="{EB3A4A64-0D63-4A8B-B5FC-7F676EED1DC5}" srcId="{F2FF7E5B-44DC-49D6-9AFE-4BEE5422C26F}" destId="{1CFECB86-717F-4FB5-9082-534296DDB6E7}" srcOrd="1" destOrd="0" parTransId="{A01EB179-69C8-47B6-869D-F30FA507949E}" sibTransId="{A5345F93-7B81-437A-92CA-8DD3DA1CCB22}"/>
    <dgm:cxn modelId="{F2FEF9C7-AE8C-448E-B0EE-DA8B4A5EE478}" type="presOf" srcId="{4E3332B7-3C2F-4642-89BE-B4A5BAE0F0DA}" destId="{B8413684-A34C-460D-A8F4-802323D9C3B1}" srcOrd="1" destOrd="0" presId="urn:microsoft.com/office/officeart/2005/8/layout/pyramid1"/>
    <dgm:cxn modelId="{3C7F12AC-7995-4D0E-9345-19FF4B7A922E}" srcId="{F2FF7E5B-44DC-49D6-9AFE-4BEE5422C26F}" destId="{84B6CB18-859E-4EB1-8A7B-9F35CF1C4A8F}" srcOrd="0" destOrd="0" parTransId="{35F09951-F799-4026-8F62-06DDA89DDA60}" sibTransId="{0103E6CB-1888-4199-88D0-A09DEAEE79F6}"/>
    <dgm:cxn modelId="{9185E36D-C39D-43F9-BB30-D17322B562D4}" type="presParOf" srcId="{E6D76C6F-7ED2-4BF5-8ADB-10C9AB068239}" destId="{9E0543DE-6DBF-40C4-8702-5F791A285B0A}" srcOrd="0" destOrd="0" presId="urn:microsoft.com/office/officeart/2005/8/layout/pyramid1"/>
    <dgm:cxn modelId="{D5394430-E8A2-401E-AEE5-6AB7B05201DD}" type="presParOf" srcId="{9E0543DE-6DBF-40C4-8702-5F791A285B0A}" destId="{A6A7FE93-F31F-48C0-8176-BFF7E031E737}" srcOrd="0" destOrd="0" presId="urn:microsoft.com/office/officeart/2005/8/layout/pyramid1"/>
    <dgm:cxn modelId="{6789D01E-7670-4670-AF41-3D690CB2975B}" type="presParOf" srcId="{9E0543DE-6DBF-40C4-8702-5F791A285B0A}" destId="{4C5903EF-C4E1-4BF6-9AFE-783C9BC6BF24}" srcOrd="1" destOrd="0" presId="urn:microsoft.com/office/officeart/2005/8/layout/pyramid1"/>
    <dgm:cxn modelId="{78658683-419C-4CCA-A9DC-024D47CF4C44}" type="presParOf" srcId="{E6D76C6F-7ED2-4BF5-8ADB-10C9AB068239}" destId="{46FF1A57-BCF7-4D6C-BF84-DA9339D8F031}" srcOrd="1" destOrd="0" presId="urn:microsoft.com/office/officeart/2005/8/layout/pyramid1"/>
    <dgm:cxn modelId="{E7736519-51B8-4637-BB4F-4217721D7673}" type="presParOf" srcId="{46FF1A57-BCF7-4D6C-BF84-DA9339D8F031}" destId="{AE3A2B44-E67C-47B7-BC69-EA90F740DE8E}" srcOrd="0" destOrd="0" presId="urn:microsoft.com/office/officeart/2005/8/layout/pyramid1"/>
    <dgm:cxn modelId="{E9C39FF5-B950-476A-BE20-48236E25D342}" type="presParOf" srcId="{46FF1A57-BCF7-4D6C-BF84-DA9339D8F031}" destId="{67D340E8-3836-4EE0-9605-F45AA3E0647C}" srcOrd="1" destOrd="0" presId="urn:microsoft.com/office/officeart/2005/8/layout/pyramid1"/>
    <dgm:cxn modelId="{94895C8C-3A3A-41A5-9637-34F0C8716790}" type="presParOf" srcId="{E6D76C6F-7ED2-4BF5-8ADB-10C9AB068239}" destId="{A17AEFAF-DF72-4EF4-B594-A6178BF3E727}" srcOrd="2" destOrd="0" presId="urn:microsoft.com/office/officeart/2005/8/layout/pyramid1"/>
    <dgm:cxn modelId="{30849F8A-CBF6-4C65-B6BB-8433A4D1A1CC}" type="presParOf" srcId="{A17AEFAF-DF72-4EF4-B594-A6178BF3E727}" destId="{A8D5815C-C1B5-4B80-8938-D6E3BE5A3759}" srcOrd="0" destOrd="0" presId="urn:microsoft.com/office/officeart/2005/8/layout/pyramid1"/>
    <dgm:cxn modelId="{A7CD670B-85AE-47A0-8E62-818045555470}" type="presParOf" srcId="{A17AEFAF-DF72-4EF4-B594-A6178BF3E727}" destId="{B8413684-A34C-460D-A8F4-802323D9C3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F7E5B-44DC-49D6-9AFE-4BEE5422C26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E6D76C6F-7ED2-4BF5-8ADB-10C9AB068239}" type="pres">
      <dgm:prSet presAssocID="{F2FF7E5B-44DC-49D6-9AFE-4BEE5422C26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C8207E8-679E-4C02-AAC5-3E7B4D7834F0}" type="presOf" srcId="{F2FF7E5B-44DC-49D6-9AFE-4BEE5422C26F}" destId="{E6D76C6F-7ED2-4BF5-8ADB-10C9AB068239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D1D3A2-5428-4CE3-86A2-D93B139D67D8}">
      <dsp:nvSpPr>
        <dsp:cNvPr id="0" name=""/>
        <dsp:cNvSpPr/>
      </dsp:nvSpPr>
      <dsp:spPr>
        <a:xfrm rot="16200000">
          <a:off x="533706" y="-533689"/>
          <a:ext cx="2544896" cy="361227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 rot="16200000">
        <a:off x="851818" y="-851801"/>
        <a:ext cx="1908672" cy="3612274"/>
      </dsp:txXfrm>
    </dsp:sp>
    <dsp:sp modelId="{BA3F03B2-2F51-4D93-9B7D-FC23B3398381}">
      <dsp:nvSpPr>
        <dsp:cNvPr id="0" name=""/>
        <dsp:cNvSpPr/>
      </dsp:nvSpPr>
      <dsp:spPr>
        <a:xfrm>
          <a:off x="3522328" y="0"/>
          <a:ext cx="3492347" cy="254489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DB083-0187-4627-B801-83DB70B813F4}">
      <dsp:nvSpPr>
        <dsp:cNvPr id="0" name=""/>
        <dsp:cNvSpPr/>
      </dsp:nvSpPr>
      <dsp:spPr>
        <a:xfrm rot="10800000">
          <a:off x="0" y="2544896"/>
          <a:ext cx="3492347" cy="254489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D565-DAF9-4927-BF98-D5CF7B359126}">
      <dsp:nvSpPr>
        <dsp:cNvPr id="0" name=""/>
        <dsp:cNvSpPr/>
      </dsp:nvSpPr>
      <dsp:spPr>
        <a:xfrm rot="5400000">
          <a:off x="3996054" y="2071170"/>
          <a:ext cx="2544896" cy="3492347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8362-E8D1-4A5C-A6F1-BCD5B74A6BCE}">
      <dsp:nvSpPr>
        <dsp:cNvPr id="0" name=""/>
        <dsp:cNvSpPr/>
      </dsp:nvSpPr>
      <dsp:spPr>
        <a:xfrm>
          <a:off x="2444642" y="1908671"/>
          <a:ext cx="2095408" cy="127244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основе любого здания, сооружения - геометрические фигуры</a:t>
          </a:r>
          <a:endParaRPr lang="ru-RU" sz="1600" kern="1200" dirty="0">
            <a:solidFill>
              <a:schemeClr val="tx2"/>
            </a:solidFill>
          </a:endParaRPr>
        </a:p>
      </dsp:txBody>
      <dsp:txXfrm>
        <a:off x="2444642" y="1908671"/>
        <a:ext cx="2095408" cy="1272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8C93F-2ABA-43AE-A20E-FC56171FAC10}">
      <dsp:nvSpPr>
        <dsp:cNvPr id="0" name=""/>
        <dsp:cNvSpPr/>
      </dsp:nvSpPr>
      <dsp:spPr>
        <a:xfrm rot="16200000">
          <a:off x="541040" y="-463925"/>
          <a:ext cx="2032000" cy="30480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E6444-707A-4132-8038-4422353684BF}">
      <dsp:nvSpPr>
        <dsp:cNvPr id="0" name=""/>
        <dsp:cNvSpPr/>
      </dsp:nvSpPr>
      <dsp:spPr>
        <a:xfrm>
          <a:off x="3003925" y="44074"/>
          <a:ext cx="3048000" cy="203200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78FBE-2E1B-405F-B518-1D1616C7AC7B}">
      <dsp:nvSpPr>
        <dsp:cNvPr id="0" name=""/>
        <dsp:cNvSpPr/>
      </dsp:nvSpPr>
      <dsp:spPr>
        <a:xfrm rot="10800000">
          <a:off x="99151" y="2032000"/>
          <a:ext cx="3048000" cy="203200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4B6D9-B3AB-4F8D-94D8-C883F2456B8B}">
      <dsp:nvSpPr>
        <dsp:cNvPr id="0" name=""/>
        <dsp:cNvSpPr/>
      </dsp:nvSpPr>
      <dsp:spPr>
        <a:xfrm rot="5400000">
          <a:off x="3511925" y="1501973"/>
          <a:ext cx="2032000" cy="30480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5284-9BBE-418D-9724-2CC277BF1E6B}">
      <dsp:nvSpPr>
        <dsp:cNvPr id="0" name=""/>
        <dsp:cNvSpPr/>
      </dsp:nvSpPr>
      <dsp:spPr>
        <a:xfrm>
          <a:off x="1935284" y="1439834"/>
          <a:ext cx="2027115" cy="140466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Геометрические тела постоянно окружают нас в жизни, а изучение их свойств облегчит освоение выбранной профессии</a:t>
          </a:r>
          <a:endParaRPr lang="ru-RU" sz="1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284" y="1439834"/>
        <a:ext cx="2027115" cy="14046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7FE93-F31F-48C0-8176-BFF7E031E737}">
      <dsp:nvSpPr>
        <dsp:cNvPr id="0" name=""/>
        <dsp:cNvSpPr/>
      </dsp:nvSpPr>
      <dsp:spPr>
        <a:xfrm>
          <a:off x="2411543" y="0"/>
          <a:ext cx="2411543" cy="1083012"/>
        </a:xfrm>
        <a:prstGeom prst="trapezoid">
          <a:avLst>
            <a:gd name="adj" fmla="val 1113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Помните,</a:t>
          </a:r>
          <a:endParaRPr lang="ru-RU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1543" y="0"/>
        <a:ext cx="2411543" cy="1083012"/>
      </dsp:txXfrm>
    </dsp:sp>
    <dsp:sp modelId="{AE3A2B44-E67C-47B7-BC69-EA90F740DE8E}">
      <dsp:nvSpPr>
        <dsp:cNvPr id="0" name=""/>
        <dsp:cNvSpPr/>
      </dsp:nvSpPr>
      <dsp:spPr>
        <a:xfrm>
          <a:off x="1205771" y="1083012"/>
          <a:ext cx="4823086" cy="1083012"/>
        </a:xfrm>
        <a:prstGeom prst="trapezoid">
          <a:avLst>
            <a:gd name="adj" fmla="val 1113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решая маленькие задачи </a:t>
          </a:r>
          <a:endParaRPr lang="ru-RU" sz="2800" kern="1200" dirty="0">
            <a:solidFill>
              <a:schemeClr val="tx2"/>
            </a:solidFill>
          </a:endParaRPr>
        </a:p>
      </dsp:txBody>
      <dsp:txXfrm>
        <a:off x="2049811" y="1083012"/>
        <a:ext cx="3135006" cy="1083012"/>
      </dsp:txXfrm>
    </dsp:sp>
    <dsp:sp modelId="{A8D5815C-C1B5-4B80-8938-D6E3BE5A3759}">
      <dsp:nvSpPr>
        <dsp:cNvPr id="0" name=""/>
        <dsp:cNvSpPr/>
      </dsp:nvSpPr>
      <dsp:spPr>
        <a:xfrm>
          <a:off x="0" y="2156299"/>
          <a:ext cx="7234630" cy="1083012"/>
        </a:xfrm>
        <a:prstGeom prst="trapezoid">
          <a:avLst>
            <a:gd name="adj" fmla="val 1113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 готовитесь к решению больших и трудных</a:t>
          </a:r>
          <a:r>
            <a:rPr lang="ru-RU" sz="2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endParaRPr lang="ru-RU" sz="2800" kern="1200" dirty="0">
            <a:solidFill>
              <a:schemeClr val="tx2"/>
            </a:solidFill>
          </a:endParaRPr>
        </a:p>
      </dsp:txBody>
      <dsp:txXfrm>
        <a:off x="1266060" y="2156299"/>
        <a:ext cx="4702509" cy="10830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A1687-53E4-4762-813F-8A0FF33A9A59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45B5C1D-9CE9-4BB3-B0FB-54B93FE4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E24B9C-76B7-42BC-A9C3-95AE694E23E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1FF3-185F-4D7C-AE9E-E1B2EFF83D53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DB32-883B-42E2-9095-E3F9DC85C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7A5D-5C93-4551-93DC-75DE2D2379ED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53CF-3F90-444C-A129-56625381A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B-D26C-42F8-A9BF-FCF09D5147BA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2C63-A858-4D71-8759-D30BEC162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A4FB-B96C-4D1E-8115-58C051AD84F2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52D7-D632-4052-9C80-F91AA8587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CB7F-5B7B-44D8-9D70-C6FC7FED2CBC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3D89-9F2F-4F8D-8582-EB6FF1FC9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2FC8-78A0-4C43-916E-069543F4AA52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B524-4D5D-4DB7-A4D1-79C317A9E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BF4B-3D40-4A3A-81D2-4C421999B517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0D3-B530-4E65-912E-0D9ED016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39B-4F1F-442F-92B2-38105E7CB9B4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2810-9450-45A7-97FC-112EC3C27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BB8D-5BDF-478D-9808-77859F4819FA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472E-52D8-4C0B-B7EA-8C9642AFC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7EFE-6A65-4CC6-8F5A-399EC49FC36A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BF66-335D-45F5-9083-DB0A741C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ABB2-344B-49BC-81A3-41EF5FA17681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8B2A-841F-4837-97E9-0D02DEA54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387EE-6E1B-457A-906B-178903A33D0A}" type="datetimeFigureOut">
              <a:rPr lang="ru-RU"/>
              <a:pPr>
                <a:defRPr/>
              </a:pPr>
              <a:t>25.01.2016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06A533-8B28-4B93-9DFC-3621C56D6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3;&#1080;&#1085;&#1072;&#1088;&#1085;&#1099;&#1081;%20&#1091;&#1088;&#1086;&#1082;\&#1073;&#1080;&#1085;&#1072;&#1088;&#1085;&#1099;&#1081;%20&#1091;&#1088;&#1086;&#1082;+&#1092;&#1080;&#1083;&#1100;&#1084;&#1099;\&#1053;&#1077;&#1086;&#1073;&#1099;&#1095;&#1085;&#1099;&#1077;%20&#1076;&#1086;&#1084;&#1072;_&#1088;&#1077;&#1076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3;&#1080;&#1085;&#1072;&#1088;&#1085;&#1099;&#1081;%20&#1091;&#1088;&#1086;&#1082;\&#1073;&#1080;&#1085;&#1072;&#1088;&#1085;&#1099;&#1081;%20&#1091;&#1088;&#1086;&#1082;+&#1092;&#1080;&#1083;&#1100;&#1084;&#1099;\&#1084;&#1077;&#1073;&#1077;&#1083;&#1100;_&#1072;&#1085;&#1075;&#1083;.wmv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3;&#1080;&#1085;&#1072;&#1088;&#1085;&#1099;&#1081;%20&#1091;&#1088;&#1086;&#1082;\&#1073;&#1080;&#1085;&#1072;&#1088;&#1085;&#1099;&#1081;%20&#1091;&#1088;&#1086;&#1082;+&#1092;&#1080;&#1083;&#1100;&#1084;&#1099;\&#1048;&#1085;&#1090;&#1077;&#1088;&#1100;&#1077;&#1088;%20&#1082;&#1074;&#1072;&#1088;&#1090;&#1080;&#1088;&#1099;%20&#1089;&#1090;&#1091;&#1076;&#1080;&#1080;%20&#8212;%20&#1043;&#1077;&#1086;&#1084;&#1077;&#1090;&#1088;&#1080;&#1095;&#1077;&#1089;&#1082;&#1072;&#1103;%20&#1088;&#1077;&#1079;&#1080;&#1076;&#1077;&#1085;&#1094;&#1080;&#1103;.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sG1UzeCLUME/TpsChzPDifI/AAAAAAAAAiY/uCaAllPa7b8/s1600/%D0%9F%D0%B0%D0%BB%D0%B5%D1%86+%D0%A1%D1%82%D0%B0%D0%BB%D1%8C+50-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96863"/>
            <a:ext cx="7772400" cy="771525"/>
          </a:xfrm>
        </p:spPr>
        <p:txBody>
          <a:bodyPr/>
          <a:lstStyle/>
          <a:p>
            <a:pPr eaLnBrk="1" hangingPunct="1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среднего профессионального образования города Москвы 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Строительный техникум № 30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1160463"/>
            <a:ext cx="7062788" cy="4325937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Тема  бинарного учебного занятия: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«Анализ геометрических форм  деталей с использованием профессиональной лексики на английском языке»</a:t>
            </a:r>
          </a:p>
          <a:p>
            <a:pPr algn="r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Преподаватели:</a:t>
            </a:r>
          </a:p>
          <a:p>
            <a:pPr algn="r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Гаврилова Н.В.(Техническая графика)</a:t>
            </a:r>
          </a:p>
          <a:p>
            <a:pPr algn="r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Аверина С.Г.(Английский язык)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Методист - Лукьянова Т.С.</a:t>
            </a:r>
          </a:p>
          <a:p>
            <a:pPr algn="r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Москва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7288" y="1196975"/>
            <a:ext cx="669766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836613" y="1543050"/>
            <a:ext cx="230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1938" y="1201738"/>
            <a:ext cx="622141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5" name="Рисунок 12"/>
          <p:cNvSpPr>
            <a:spLocks noGrp="1" noTextEdit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</p:sp>
      <p:sp>
        <p:nvSpPr>
          <p:cNvPr id="13316" name="Текст 1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1763" y="104775"/>
            <a:ext cx="9144001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53988" y="2060575"/>
            <a:ext cx="839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Соберите с помощью конструктора геометрические тела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31775" y="2825750"/>
            <a:ext cx="83169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buFont typeface="Calibri Light" pitchFamily="34" charset="0"/>
              <a:buAutoNum type="arabicPeriod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cube</a:t>
            </a:r>
            <a:endParaRPr lang="ru-RU" sz="24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hexagon prism</a:t>
            </a:r>
            <a:endParaRPr lang="ru-RU" sz="24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triangle pyramid</a:t>
            </a:r>
            <a:endParaRPr lang="ru-RU" sz="24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parallelepiped</a:t>
            </a:r>
            <a:endParaRPr lang="ru-RU" sz="24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triangle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prism</a:t>
            </a:r>
          </a:p>
          <a:p>
            <a:pPr marL="514350" indent="-514350">
              <a:buFont typeface="Calibri Light" pitchFamily="34" charset="0"/>
              <a:buAutoNum type="arabicPeriod"/>
            </a:pPr>
            <a:endParaRPr lang="en-US" sz="28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/>
            <a:endParaRPr lang="ru-RU" sz="280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09550" y="606425"/>
            <a:ext cx="270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Задание № 4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4032250" y="515938"/>
            <a:ext cx="421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выполнения  задания – 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9" name="Рисунок 12"/>
          <p:cNvSpPr>
            <a:spLocks noGrp="1" noTextEdit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</p:sp>
      <p:sp>
        <p:nvSpPr>
          <p:cNvPr id="14340" name="Текст 1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6063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4343" name="Рисунок 6" descr="Страница 15 из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4138" y="1420813"/>
            <a:ext cx="6599237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6" descr="Страница 15 из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473200"/>
            <a:ext cx="66230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5366" name="Рисунок 5" descr="Страница 18 из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4150" y="1168400"/>
            <a:ext cx="609282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6390" name="Рисунок 5" descr="Страница 16 из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1275" y="1398588"/>
            <a:ext cx="61261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7414" name="Рисунок 5" descr="Страница 17 из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9038" y="1168400"/>
            <a:ext cx="635317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888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8576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6813" y="1427163"/>
            <a:ext cx="688657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2888" y="0"/>
            <a:ext cx="9144001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3303588" y="3244850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№2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975" y="1139825"/>
            <a:ext cx="77565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2888" y="0"/>
            <a:ext cx="9144001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3303588" y="3244850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№2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96888" y="388938"/>
            <a:ext cx="8093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Анализ геометрической формы</a:t>
            </a:r>
          </a:p>
        </p:txBody>
      </p:sp>
      <p:pic>
        <p:nvPicPr>
          <p:cNvPr id="20488" name="Рисунок 7" descr="киянк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06500"/>
            <a:ext cx="37655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8" descr="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0125" y="1395413"/>
            <a:ext cx="33829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9" descr="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559175"/>
            <a:ext cx="32099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3088" y="0"/>
            <a:ext cx="8104187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5153025" y="1663700"/>
            <a:ext cx="2706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Чертеж – язык техники</a:t>
            </a: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Drawing is the language of technology</a:t>
            </a:r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423988" y="1608138"/>
            <a:ext cx="2867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Английский язык – язык международного общения</a:t>
            </a: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English is the language of international communication</a:t>
            </a:r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2888" y="0"/>
            <a:ext cx="9144001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0" y="1371600"/>
            <a:ext cx="4103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 вами макет детали. Проведите анализ геометрической формы и подберите наименования  геометрических тел, из которых состоит данная деталь на русском и английском языках.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25500" y="407988"/>
            <a:ext cx="2386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3303588" y="3244850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№2</a:t>
            </a:r>
          </a:p>
        </p:txBody>
      </p:sp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9575" y="1266825"/>
            <a:ext cx="4373563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3563938" y="422275"/>
            <a:ext cx="4548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выполнения  задания – 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189822" y="1189822"/>
          <a:ext cx="6984694" cy="508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7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" name="Необычные дома_ре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1038225" y="547688"/>
            <a:ext cx="1487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Задание № 6</a:t>
            </a: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234950" y="1728788"/>
            <a:ext cx="33528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Перед вами макет  существующего здания. Проведите анализ геометрической формы и подберите наименования  геометрических тел, из которых состоит макет данного здания на русском и английском языках. </a:t>
            </a:r>
          </a:p>
        </p:txBody>
      </p:sp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5450" y="1204913"/>
            <a:ext cx="44894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3457575" y="468313"/>
            <a:ext cx="490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выполнения  задания – 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мебель_англ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14375" y="1735138"/>
            <a:ext cx="7754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solidFill>
                <a:schemeClr val="tx2"/>
              </a:solidFill>
            </a:endParaRPr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328613" y="1846263"/>
            <a:ext cx="809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7</a:t>
            </a:r>
          </a:p>
          <a:p>
            <a:pPr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Соберите с помощью конструктора макеты столярных изделий</a:t>
            </a:r>
          </a:p>
        </p:txBody>
      </p:sp>
      <p:pic>
        <p:nvPicPr>
          <p:cNvPr id="27656" name="Рисунок 12" descr="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9475" y="4157663"/>
            <a:ext cx="15414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3" descr="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04063" y="1165225"/>
            <a:ext cx="179228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4" descr="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250" y="4073525"/>
            <a:ext cx="21224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5" descr="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1146175"/>
            <a:ext cx="1963738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6" descr="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213" y="1149350"/>
            <a:ext cx="36607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7" descr="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6863" y="3321050"/>
            <a:ext cx="23447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8" descr="IMG_20150219_14370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27300" y="4090988"/>
            <a:ext cx="18780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Интерьер квартиры студии — Геометрическая резиденция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949325" y="352425"/>
            <a:ext cx="2871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3" y="1136650"/>
          <a:ext cx="8416925" cy="513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1694"/>
                <a:gridCol w="3635644"/>
                <a:gridCol w="3939587"/>
              </a:tblGrid>
              <a:tr h="335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№/№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ответов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</a:tr>
              <a:tr h="777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интересно на уроке?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sz="1500" dirty="0"/>
                    </a:p>
                  </a:txBody>
                  <a:tcPr marL="91437" marR="91437" marT="45716" marB="45716"/>
                </a:tc>
              </a:tr>
              <a:tr h="777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Достигнута ли поставленная цель урока?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sz="1500" dirty="0"/>
                    </a:p>
                  </a:txBody>
                  <a:tcPr marL="91437" marR="91437" marT="45716" marB="45716"/>
                </a:tc>
              </a:tr>
              <a:tr h="794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Сможете ли Вы применить полученные знания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своей профессии?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sz="1500" dirty="0"/>
                    </a:p>
                  </a:txBody>
                  <a:tcPr marL="91437" marR="91437" marT="45716" marB="45716"/>
                </a:tc>
              </a:tr>
              <a:tr h="815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lvl="0" indent="-38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Довольны ли Вы своей работой на уроке?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sz="1500" dirty="0"/>
                    </a:p>
                  </a:txBody>
                  <a:tcPr marL="91437" marR="91437" marT="45716" marB="45716"/>
                </a:tc>
              </a:tr>
              <a:tr h="815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Понятен ли был материал урока?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</a:tr>
              <a:tr h="815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5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Понравилась ли Вам форма проведения урока?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Затрудняюсь ответить</a:t>
                      </a:r>
                      <a:endParaRPr lang="ru-RU" sz="1500" dirty="0"/>
                    </a:p>
                  </a:txBody>
                  <a:tcPr marL="91437" marR="91437" marT="45716" marB="45716"/>
                </a:tc>
              </a:tr>
            </a:tbl>
          </a:graphicData>
        </a:graphic>
      </p:graphicFrame>
      <p:sp>
        <p:nvSpPr>
          <p:cNvPr id="29737" name="TextBox 7"/>
          <p:cNvSpPr txBox="1">
            <a:spLocks noChangeArrowheads="1"/>
          </p:cNvSpPr>
          <p:nvPr/>
        </p:nvSpPr>
        <p:spPr bwMode="auto">
          <a:xfrm>
            <a:off x="4208463" y="457200"/>
            <a:ext cx="439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выполнения  задания – </a:t>
            </a:r>
            <a:r>
              <a:rPr lang="en-US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363538" y="1389063"/>
            <a:ext cx="80978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Выполнить на листе бумаги формата А4 по наглядному изображению чертеж детали. Выявить поперечную форму детали сечением.</a:t>
            </a:r>
          </a:p>
          <a:p>
            <a:r>
              <a:rPr lang="ru-RU" sz="2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Валик Сталь</a:t>
            </a:r>
            <a:endParaRPr lang="ru-RU" sz="2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1.bp.blogspot.com/-sG1UzeCLUME/TpsChzPDifI/AAAAAAAAAiY/uCaAllPa7b8/s400/%25D0%259F%25D0%25B0%25D0%25BB%25D0%25B5%25D1%2586+%25D0%25A1%25D1%2582%25D0%25B0%25D0%25BB%25D1%258C+50-1.JPG">
            <a:hlinkClick r:id="rId3"/>
          </p:cNvPr>
          <p:cNvPicPr/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8073" y="2893114"/>
            <a:ext cx="3810000" cy="32480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1136650" y="550863"/>
            <a:ext cx="6764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07975" y="1157288"/>
            <a:ext cx="8405813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межпредметных связей и интеграция дисциплин общепрофессионального и общеобразовательного циклов; обобщение и повторение изученного материала, включение его в систему уже имеющихся знаний; применение знаний дисциплин «Техническая графика» и «Английский язык» в профессиональной деятельности и повседневной жизни.</a:t>
            </a:r>
            <a:r>
              <a:rPr lang="ru-RU" sz="1600">
                <a:solidFill>
                  <a:schemeClr val="tx2"/>
                </a:solidFill>
              </a:rPr>
              <a:t> </a:t>
            </a:r>
          </a:p>
          <a:p>
            <a:pPr algn="just" eaLnBrk="1" hangingPunct="1"/>
            <a:endParaRPr lang="en-US" sz="1600">
              <a:solidFill>
                <a:schemeClr val="tx2"/>
              </a:solidFill>
            </a:endParaRPr>
          </a:p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Обобщить и систематизировать знания, полученные при изучении дисциплин «Техническая графика» и «Английский язык»; анализ геометрических форм деталей с использованием профессиональной лексики на английском языке; подготовка обучающихся к выполнению графической части  выпускной письменной квалификационной работы.</a:t>
            </a:r>
          </a:p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создать условия  для развития: коммуникативных способностей; умения правильно обобщать данные и делать выводы; умения сравнивать, анализировать; повышение общеобразовательного уровня.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создать условия для:  заинтересованного отношения к дисциплинам;  развития навыков культурного общения; чувства личной ответственности за общее дело; умения работать в коллективе и принимать коллективные решения при выполнении заданий; чувства гордости за избранную профессию. </a:t>
            </a:r>
          </a:p>
          <a:p>
            <a:pPr algn="just" eaLnBrk="1" hangingPunct="1"/>
            <a:endParaRPr lang="ru-RU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363538" y="1863725"/>
            <a:ext cx="8097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550863" y="1476375"/>
            <a:ext cx="77263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desk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2. a bed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3.a chair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4.a stool</a:t>
            </a:r>
          </a:p>
          <a:p>
            <a:pPr eaLnBrk="1" hangingPunct="1">
              <a:buFont typeface="Arial" charset="0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5. a sofa</a:t>
            </a:r>
            <a:endParaRPr lang="ru-RU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176213" y="315913"/>
            <a:ext cx="89677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shapes do these peaces of  furniture consist of</a:t>
            </a: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116013" y="1052513"/>
            <a:ext cx="72723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1138136"/>
          <a:ext cx="7234630" cy="324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312863" y="4114800"/>
            <a:ext cx="6596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СОТРУДНИЧЕСТВО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всех, кто принимал активное участие 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 подготовке и проведении .</a:t>
            </a:r>
            <a:endParaRPr lang="ru-RU" altLang="ru-RU" sz="2400"/>
          </a:p>
        </p:txBody>
      </p:sp>
      <p:graphicFrame>
        <p:nvGraphicFramePr>
          <p:cNvPr id="5" name="Схема 4"/>
          <p:cNvGraphicFramePr/>
          <p:nvPr/>
        </p:nvGraphicFramePr>
        <p:xfrm>
          <a:off x="1157097" y="321013"/>
          <a:ext cx="6449932" cy="376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126" name="Рисунок 148" descr="Требования, которые предъявляет к ребенку школьная жиз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325" y="1649413"/>
            <a:ext cx="5943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6146800" y="3028950"/>
            <a:ext cx="2820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solidFill>
                  <a:srgbClr val="0070C0"/>
                </a:solidFill>
                <a:latin typeface="Perpetua Titling MT" pitchFamily="18" charset="0"/>
              </a:rPr>
              <a:t>Forward to  knowledge !</a:t>
            </a:r>
            <a:endParaRPr lang="ru-RU" sz="24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1288" y="0"/>
            <a:ext cx="9285288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949825" y="1724025"/>
            <a:ext cx="3578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73050" y="447675"/>
            <a:ext cx="424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50" y="3543300"/>
            <a:ext cx="4291013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Вид спереди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Длина детали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Вид сверху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Высота детали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Вид слева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Ширина детали</a:t>
            </a:r>
          </a:p>
          <a:p>
            <a:pPr marL="342900" indent="-342900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Ширина выреза</a:t>
            </a:r>
          </a:p>
          <a:p>
            <a:pPr marL="342900" indent="-342900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Длина отверстия</a:t>
            </a:r>
          </a:p>
          <a:p>
            <a:pPr marL="342900" indent="-342900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Высота треугольной призмы</a:t>
            </a:r>
          </a:p>
          <a:p>
            <a:pPr marL="342900" indent="-342900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 Высота отверстия</a:t>
            </a:r>
          </a:p>
          <a:p>
            <a:pPr eaLnBrk="1" hangingPunct="1">
              <a:defRPr/>
            </a:pPr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238125" y="2981325"/>
            <a:ext cx="2224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Вопросы к ребусу:</a:t>
            </a:r>
          </a:p>
        </p:txBody>
      </p:sp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3524250" y="1450975"/>
            <a:ext cx="423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Вопросы к ребусу:</a:t>
            </a: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076325"/>
            <a:ext cx="34988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7145338" y="2989263"/>
            <a:ext cx="176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 к ребусу: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5434013" y="4835525"/>
            <a:ext cx="356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6303963" y="3429000"/>
            <a:ext cx="25749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   =    ключ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  =   задач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 =   терпение 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60  =   к 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65  =   есть 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  =   плюс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 =   наших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  =   желание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 =   всех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 =   решению 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4298950" y="404813"/>
            <a:ext cx="421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2784475" y="398463"/>
            <a:ext cx="5046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выполнения  задания – </a:t>
            </a:r>
            <a:r>
              <a:rPr lang="en-US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2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1239838" y="2733675"/>
            <a:ext cx="1776412" cy="1654175"/>
          </a:xfrm>
          <a:prstGeom prst="downArrow">
            <a:avLst>
              <a:gd name="adj1" fmla="val 50000"/>
              <a:gd name="adj2" fmla="val 48936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668338" y="4492625"/>
            <a:ext cx="3033712" cy="1573213"/>
          </a:xfrm>
          <a:prstGeom prst="cub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Желание плюс терпение  есть ключ к решению наших задач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5438" y="1433513"/>
            <a:ext cx="4062412" cy="1143000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Девиз нашего сотрудничества: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48238" y="1392238"/>
            <a:ext cx="3911600" cy="1292225"/>
          </a:xfrm>
          <a:prstGeom prst="ellips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motto of our cooperation is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891213" y="2840038"/>
            <a:ext cx="1714500" cy="1589087"/>
          </a:xfrm>
          <a:prstGeom prst="downArrow">
            <a:avLst>
              <a:gd name="adj1" fmla="val 50000"/>
              <a:gd name="adj2" fmla="val 55392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2" name="Куб 21"/>
          <p:cNvSpPr/>
          <p:nvPr/>
        </p:nvSpPr>
        <p:spPr>
          <a:xfrm>
            <a:off x="5070475" y="4572000"/>
            <a:ext cx="3587750" cy="1503363"/>
          </a:xfrm>
          <a:prstGeom prst="cub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Desire  plus patience is the key to solve our problems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938213" y="692150"/>
            <a:ext cx="737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ребуса – девиз нашего сотрудничества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82638" y="1690688"/>
            <a:ext cx="772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820738" y="330200"/>
            <a:ext cx="6802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  <a:endParaRPr lang="ru-RU" sz="3200" b="1">
              <a:solidFill>
                <a:schemeClr val="bg1"/>
              </a:solidFill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563" y="1304925"/>
            <a:ext cx="82502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60400" y="1509713"/>
            <a:ext cx="6467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0613" y="1196975"/>
            <a:ext cx="659447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73113" y="1724025"/>
            <a:ext cx="775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0613" y="1157288"/>
            <a:ext cx="67643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</TotalTime>
  <Words>682</Words>
  <Application>Microsoft Office PowerPoint</Application>
  <PresentationFormat>Экран (4:3)</PresentationFormat>
  <Paragraphs>143</Paragraphs>
  <Slides>31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 Light</vt:lpstr>
      <vt:lpstr>Calibri</vt:lpstr>
      <vt:lpstr>Times New Roman</vt:lpstr>
      <vt:lpstr>Perpetua Titling MT</vt:lpstr>
      <vt:lpstr>Wingdings</vt:lpstr>
      <vt:lpstr>Тема Office</vt:lpstr>
      <vt:lpstr>Департамент образования города Москвы Государственное бюджетное образовательное учреждение  среднего профессионального образования города Москвы  Строительный техникум № 30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re</cp:lastModifiedBy>
  <cp:revision>194</cp:revision>
  <dcterms:created xsi:type="dcterms:W3CDTF">2014-10-27T10:43:41Z</dcterms:created>
  <dcterms:modified xsi:type="dcterms:W3CDTF">2016-01-25T15:54:56Z</dcterms:modified>
</cp:coreProperties>
</file>