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307" r:id="rId3"/>
    <p:sldId id="294" r:id="rId4"/>
    <p:sldId id="283" r:id="rId5"/>
    <p:sldId id="284" r:id="rId6"/>
    <p:sldId id="263" r:id="rId7"/>
    <p:sldId id="264" r:id="rId8"/>
    <p:sldId id="285" r:id="rId9"/>
    <p:sldId id="286" r:id="rId10"/>
    <p:sldId id="288" r:id="rId11"/>
    <p:sldId id="289" r:id="rId12"/>
    <p:sldId id="290" r:id="rId13"/>
    <p:sldId id="303" r:id="rId14"/>
    <p:sldId id="291" r:id="rId15"/>
    <p:sldId id="292" r:id="rId16"/>
    <p:sldId id="304" r:id="rId17"/>
    <p:sldId id="305" r:id="rId18"/>
    <p:sldId id="306" r:id="rId19"/>
    <p:sldId id="297" r:id="rId20"/>
    <p:sldId id="301" r:id="rId21"/>
    <p:sldId id="302" r:id="rId22"/>
    <p:sldId id="296" r:id="rId23"/>
    <p:sldId id="258" r:id="rId24"/>
    <p:sldId id="287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2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4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E6990F3E-E04C-4010-87D1-6508DFA68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39400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2048-8697-4951-91E2-5F360D64F3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6218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D7DA-F40C-4EB8-A1F6-A64C7E2370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27986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35288-FD5A-4FE6-B644-C0CC82338D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33201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158C7-88DC-4A15-9850-28C371461D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46545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DD667-17B0-44D6-B4ED-E90BDF45B8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15118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3621-3ACD-412B-A7BB-FD0C364EEF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22200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54B0-5D22-4249-AA2F-81C2F4A492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1884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4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226E4-95AC-4668-BEC1-71C1AED2A6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82153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12EA-5AC2-4581-B135-7C13266C7C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58171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D679-284E-4F78-92FC-9F70CFF66A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048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9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0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78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6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D59B-8BFC-48D6-8874-85F6AC7CB744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47FF-4E5A-4F51-8106-6AEA6F360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50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73DAB8-B436-4684-91EB-13B8C6FB79D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870" y="35171"/>
            <a:ext cx="8229600" cy="4041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Подтёсовская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 46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Астафьева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Енисейский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Тишина Александра Александровна,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географии, экономики , основ регионального развития и природы и экологии Красноярского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3590925"/>
            <a:ext cx="43592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7032"/>
            <a:ext cx="4164415" cy="31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Я\Pictures\20120408\Фото26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64656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15.10.2015г.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859" y="6465699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8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40768"/>
            <a:ext cx="8784976" cy="476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Что у вас получилось? (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Путешествие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по градусная(ой)  сеть(и)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 Чтобы наше путешествие было удачным, нужно вооружиться знаниями.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Этап актуализации субъектного опыта учащихся.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Calibri"/>
              </a:rPr>
              <a:t> </a:t>
            </a:r>
            <a:endParaRPr lang="ru-RU" sz="1400" dirty="0"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У каждого человека бывают ситуации, когда необходимо определить свое местонахождение, найти верную дорогу. Какими способами можно определить свое местонахождение?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Как найти на Земле какой-либо пункт, как узнать его географический адрес? Представим себе шахматную доску. Каждая ее клетка имеет свой адрес, состоящий  из буквы и цифры. Зная их, мы легко находим нужную клетку, чтобы поставить туда фигуру, т.е. играем в шахматы. Если мы внимательно рассмотрим  и глобус и  географическую карту, то увидим, что они тоже покрыты клетками, которые образованы пересекающимися продольными и поперечными линиями.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75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36446"/>
            <a:ext cx="8784976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III. Стадия осмысления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Учитель: 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Человек перемещается по всем уголкам планеты. Наша планета огромная и удивительная.  Как людям  не заблудиться и прибыть в пункт назначения? Для этого существуют:?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Вы   имеете личный опыт, значит, сможете выполнить следующую работу. 	</a:t>
            </a:r>
            <a:r>
              <a:rPr lang="ru-RU" sz="1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решить анаграммы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 -</a:t>
            </a:r>
            <a:r>
              <a:rPr lang="ru-RU" sz="1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Способность к анализу и синтезу.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56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0298" y="980728"/>
            <a:ext cx="871296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err="1">
                <a:latin typeface="Times New Roman"/>
                <a:ea typeface="Times New Roman"/>
                <a:cs typeface="Times New Roman"/>
              </a:rPr>
              <a:t>салюоп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ru-RU" sz="3600" b="1" dirty="0" err="1" smtClean="0">
                <a:latin typeface="Times New Roman"/>
                <a:ea typeface="Times New Roman"/>
                <a:cs typeface="Times New Roman"/>
              </a:rPr>
              <a:t>ктваоэр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                           </a:t>
            </a:r>
            <a:r>
              <a:rPr lang="ru-RU" sz="3600" b="1" dirty="0" err="1" smtClean="0">
                <a:latin typeface="Times New Roman"/>
                <a:ea typeface="Times New Roman"/>
                <a:cs typeface="Times New Roman"/>
              </a:rPr>
              <a:t>суглоб</a:t>
            </a:r>
            <a:endParaRPr lang="ru-RU" sz="36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	                                                      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ru-RU" sz="3600" b="1" dirty="0" err="1" smtClean="0">
                <a:latin typeface="Times New Roman"/>
                <a:ea typeface="Times New Roman"/>
                <a:cs typeface="Times New Roman"/>
              </a:rPr>
              <a:t>лелрапаль</a:t>
            </a:r>
            <a:endParaRPr lang="ru-RU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	                                                                             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latin typeface="Times New Roman"/>
                <a:ea typeface="Times New Roman"/>
                <a:cs typeface="Times New Roman"/>
              </a:rPr>
              <a:t>реиидман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6039" y="169210"/>
            <a:ext cx="107292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Решаем-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9606" y="218836"/>
            <a:ext cx="204171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Анаграмма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0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02301"/>
            <a:ext cx="8712968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-Что объединяет эти понятия? 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Почему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прошу найти связь между понятиями?  экватор, полюса, меридианы, параллели?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- - экватор,  полюс,  меридиан,  параллель?  (п. о. Глобус -  модель Земли).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называются точки на севере и на юге глобуса? (Полюса)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Вопрос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Что такое Полюс? (Дети пытаются дать определение) Работа с картой: Найдите  полюс в атласе  на карте полушарий.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Запись в тетрадь: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Полюс-это точки пересечения воображаемой  земной оси с поверхностью Земли.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картой: Найдите  полюс в атласе  на карте полушарий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0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Что такое экватор? (Дети пытаются дать определение)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тетрадь: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Экватор-это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воображаемая линия, которая делит Землю на два равных полушария: северное и южное. Линия  пересечения земного шара плоскостью, проходящей через центр Земли перпендикулярно оси ее вращения.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 делит Землю на два полушария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 покажите эти полушария на глобусах.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 проходит здесь ( учитель «прокладывает» экватор по классу: даёт ленту в руки двум учащимся так, чтобы она проходила между группами и две из них оказывались по одну сторону от линии, а две – по другую.)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учебник  на стр. 28.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1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66936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тетрадь: Линии-помощники -продольные и поперечные линии (параллели и меридианы) составляют градусную сетку, с помощью которой можно определить положение любого объекта на нашей планете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Уменьшаясь к северу и югу,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круга сохранить сумели.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Параллельны все они друг другу,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Потому зовутся параллелями.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Самую большую звать экватор,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- это точка полюс.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с востока тянутся на запад,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ним к широтам ведут поиск.  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тетрадь: Параллель - это  условные линии, проведённые  параллельно экватору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Глобус весь пересекают,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Сходятся на полюсах.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подвигают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Стрелки на любых часах.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сушу, океаны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Пролегли меридианы.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тетрадь: Меридиан -Условная линия, проведённая через полюса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4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1 вариант со словом меридианы,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2 вариант со словом параллели. 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меридиан – это… (Гринвичский меридиан)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он проходит здесь ( учитель «прокладывает» гринвичский меридиан по классу аналогично экватору. Нулевым  является Гринвичский меридиан. Его долгота 0°.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79" y="96513"/>
            <a:ext cx="6461589" cy="650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614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уже знаете, что нулевым является Гринвичский меридиан. Его долгота 0°. От Гринвичского меридиана и начинаем отсчет в градусах, следуя строго вдоль параллели на запад или на восток. К западу от нулевого меридиана все точки имеют западную долготу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к востоку – восточную долготу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Западная и восточная долгота измеряются от 0° до 180°. Россия располагается в обоих полушариях – Восточном и Западном, поскольку территорию нашей страны пересекает 180-й меридиан.</a:t>
            </a:r>
          </a:p>
        </p:txBody>
      </p:sp>
    </p:spTree>
    <p:extLst>
      <p:ext uri="{BB962C8B-B14F-4D97-AF65-F5344CB8AC3E}">
        <p14:creationId xmlns:p14="http://schemas.microsoft.com/office/powerpoint/2010/main" val="32412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5760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«Градусная сетка».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9685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 урока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понятие о градусной сетке,  определить как она выглядит на глобусе и картах, сформировать понятие о различии изображения на ней меридианов и параллелей.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Развивать умение работы с картой;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Развитие  практических умений нахождения меридианов и параллелей на глобусе и карте, характеризовать их особенности;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Развивать интерес  к изучаемому предмету.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	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Воспитывать стремление расширять свой кругозор;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	Побудить интерес к работе с картой и атласом.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83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Заполнить </a:t>
            </a:r>
            <a:r>
              <a:rPr lang="ru-RU" sz="3200" dirty="0" smtClean="0"/>
              <a:t>таблицу </a:t>
            </a:r>
            <a:br>
              <a:rPr lang="ru-RU" sz="3200" dirty="0" smtClean="0"/>
            </a:br>
            <a:r>
              <a:rPr lang="ru-RU" sz="3200" dirty="0" smtClean="0"/>
              <a:t>Свойства </a:t>
            </a:r>
            <a:r>
              <a:rPr lang="ru-RU" sz="3200" dirty="0"/>
              <a:t>линий градусной сетки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984568"/>
              </p:ext>
            </p:extLst>
          </p:nvPr>
        </p:nvGraphicFramePr>
        <p:xfrm>
          <a:off x="457200" y="1600200"/>
          <a:ext cx="8229600" cy="469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Признаки линий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градусной сетки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Меридианы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Параллели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 В какие стороны горизонта направлены?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2. Какова длина в градусах?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3. Какова длина в километрах?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4. Какова длина 1° в километрах?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5. Какую форму имеют на глобусе?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3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077200" cy="1285875"/>
          </a:xfrm>
        </p:spPr>
        <p:txBody>
          <a:bodyPr/>
          <a:lstStyle/>
          <a:p>
            <a:pPr algn="ctr">
              <a:defRPr/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линий градусной сетки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1785938"/>
          <a:ext cx="8786812" cy="4979987"/>
        </p:xfrm>
        <a:graphic>
          <a:graphicData uri="http://schemas.openxmlformats.org/drawingml/2006/table">
            <a:tbl>
              <a:tblPr/>
              <a:tblGrid>
                <a:gridCol w="3970323"/>
                <a:gridCol w="2349492"/>
                <a:gridCol w="2466997"/>
              </a:tblGrid>
              <a:tr h="841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Признаки линий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градусной сетки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AF3C7"/>
                        </a:gs>
                        <a:gs pos="50000">
                          <a:srgbClr val="B9F5DB"/>
                        </a:gs>
                        <a:gs pos="100000">
                          <a:srgbClr val="DDFAED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Меридианы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AF3C7"/>
                        </a:gs>
                        <a:gs pos="50000">
                          <a:srgbClr val="B9F5DB"/>
                        </a:gs>
                        <a:gs pos="100000">
                          <a:srgbClr val="DDFAED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" pitchFamily="18" charset="0"/>
                          <a:cs typeface="Times New Roman" pitchFamily="18" charset="0"/>
                        </a:rPr>
                        <a:t>Параллели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AF3C7"/>
                        </a:gs>
                        <a:gs pos="50000">
                          <a:srgbClr val="B9F5DB"/>
                        </a:gs>
                        <a:gs pos="100000">
                          <a:srgbClr val="DDFAED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74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 В какие стороны горизонта направлены?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565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2. Какова длина в градусах?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3. Какова длина в километрах?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74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4. Какова длина 1° в километрах?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5. Какую форму имеют на глобусе?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3D2"/>
                    </a:solidFill>
                  </a:tcPr>
                </a:tc>
              </a:tr>
              <a:tr h="74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2786063"/>
            <a:ext cx="187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север - юг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34150" y="2786063"/>
            <a:ext cx="2559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запад - восток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3929063"/>
            <a:ext cx="167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20 000 км</a:t>
            </a: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15188" y="3357563"/>
            <a:ext cx="93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360°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29188" y="3357563"/>
            <a:ext cx="93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</a:rPr>
              <a:t>180°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0813" y="3929063"/>
            <a:ext cx="2616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 40 000 км до 0 </a:t>
            </a:r>
            <a:r>
              <a:rPr lang="ru-RU" sz="2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4572000"/>
            <a:ext cx="1495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111,3 км</a:t>
            </a: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72250" y="4643438"/>
            <a:ext cx="231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От 111,3 до 0 км</a:t>
            </a: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15125" y="5357813"/>
            <a:ext cx="2106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Окружность</a:t>
            </a:r>
            <a:r>
              <a:rPr lang="ru-RU" sz="28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14813" y="5286375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Полуокружность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Дуги </a:t>
            </a:r>
            <a:endParaRPr 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77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601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915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узнали на уроке?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градусная сетка, экватор,  полюс,  меридиан,  параллель? -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параллель иметь величину: 45°, 78°, 95° ( 95 нет - только до 90, остальные –да)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меридиан иметь величину: 37°, 129°, 181° (181 нет – только до 180, остальные – да)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Вставьте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пропущенное слово: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Условная линия, проведенная параллельно экватору  - 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Самая длинная параллель  -  ………………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 Земли, через которую проходит воображаемая  земная ось  -  ……………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Самая короткая параллель  -  …………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Условные линии, соединяющие Северный и Южный полюса  -  …………….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является границей между Северным и Южным полушариями  -  ………….</a:t>
            </a:r>
          </a:p>
        </p:txBody>
      </p:sp>
    </p:spTree>
    <p:extLst>
      <p:ext uri="{BB962C8B-B14F-4D97-AF65-F5344CB8AC3E}">
        <p14:creationId xmlns:p14="http://schemas.microsoft.com/office/powerpoint/2010/main" val="4435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28" y="19942"/>
            <a:ext cx="894696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V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 Стадия рефлексии. 	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Показать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смайлик: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Веселый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– на уроке понравилось и тему урока понял;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Грустный – не все еще понял на уроке.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Итог урока.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Выставление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отметок в журнал и дневники.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40" y="1340768"/>
            <a:ext cx="858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82" y="2402192"/>
            <a:ext cx="1368152" cy="1303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63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1.§11, выучить новые определения.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2.Определить в каких полушариях находятся все материки Земли.        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контурной карте обозначить: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экватор и нулевой меридиан.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линию перемены дат и Северный и Южный полюса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меридианы 30°, 60°, 90°, 120°, 150°(в двух полушариях).</a:t>
            </a: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параллели  20°,40°, 60°,80 °, ( в двух полушариях).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4.Составьте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представленные условные знаки.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488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75169"/>
            <a:ext cx="878497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Ход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урока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Организационный момент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	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1.Географическая разминка – повторение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Учитель: Какие термины темы:    План местности-масштаб- мы знаем?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Работа с терминами: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06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627054"/>
              </p:ext>
            </p:extLst>
          </p:nvPr>
        </p:nvGraphicFramePr>
        <p:xfrm>
          <a:off x="247784" y="916305"/>
          <a:ext cx="8280920" cy="5037650"/>
        </p:xfrm>
        <a:graphic>
          <a:graphicData uri="http://schemas.openxmlformats.org/drawingml/2006/table">
            <a:tbl>
              <a:tblPr firstRow="1" firstCol="1" bandRow="1"/>
              <a:tblGrid>
                <a:gridCol w="4340506"/>
                <a:gridCol w="2004257"/>
                <a:gridCol w="997873"/>
                <a:gridCol w="938284"/>
              </a:tblGrid>
              <a:tr h="194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1.Показывает во сколько раз направление на карте или плане меньше, чем на местности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Масштаб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2.Уменьшенное изображение поверхности земли или её части на плоскости в уменьшенном виде, условными знаками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местности                 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3.Угол между направлением на север и какой-нибудь предмет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Азимут   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4.Условная линия на плане или карте, которая соединяет точки земной поверхности с одинаковой абсолютной высотой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Горизонтали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Высота над уровнем моря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Абсолютная высота       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Язык плана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Условные знаки             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Высота от подошвы до вершины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Относительная высота  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8.Изображение спутника  на плоскости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Географическая карта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9.Условные линии, соединяющие условные знаки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Изогипсы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ru-RU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Условные линии, соединяющие точки земной поверхности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Горизонтали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853" marR="46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3769" y="-114612"/>
            <a:ext cx="24520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Стадия вызова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Верю  -  не верю.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68" y="5953955"/>
            <a:ext cx="85689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Взаимоконтроль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b="1" dirty="0" smtClean="0">
                <a:latin typeface="Times New Roman"/>
                <a:ea typeface="Times New Roman"/>
              </a:rPr>
              <a:t>Выставление </a:t>
            </a:r>
            <a:r>
              <a:rPr lang="ru-RU" b="1" dirty="0">
                <a:latin typeface="Times New Roman"/>
                <a:ea typeface="Times New Roman"/>
              </a:rPr>
              <a:t>отметок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571612"/>
            <a:ext cx="6972300" cy="1000132"/>
          </a:xfrm>
        </p:spPr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001056" cy="37862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Переведите численный масштаб в именованный: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1:100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1:2 500</a:t>
            </a:r>
          </a:p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1:500 000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562" y="142852"/>
            <a:ext cx="450059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дм = 10 см</a:t>
            </a:r>
          </a:p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м = 10 дм = 100 см</a:t>
            </a:r>
          </a:p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км = 1000 м = 100 000 см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0" y="4000504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в 1 см 1 м</a:t>
            </a:r>
          </a:p>
          <a:p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в 1 см 25 м</a:t>
            </a:r>
          </a:p>
          <a:p>
            <a:r>
              <a:rPr lang="ru-RU" sz="4000" b="1" dirty="0">
                <a:solidFill>
                  <a:srgbClr val="002060"/>
                </a:solidFill>
                <a:cs typeface="Times New Roman" pitchFamily="18" charset="0"/>
              </a:rPr>
              <a:t>в 1 см 5 км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1768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2.Решение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6972300" cy="928694"/>
          </a:xfrm>
        </p:spPr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85992"/>
            <a:ext cx="7072362" cy="39290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Переведите именованный масштаб в численный: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 см 75 дм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 см 310 км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 см 10 см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562" y="142852"/>
            <a:ext cx="450059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дм = 10 см</a:t>
            </a:r>
          </a:p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м = 10 дм = 100 см</a:t>
            </a:r>
          </a:p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км = 1000 м = 100 000 см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2" y="3714752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1:750</a:t>
            </a: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1:31 000 000</a:t>
            </a:r>
            <a:endParaRPr lang="ru-RU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1:10</a:t>
            </a:r>
          </a:p>
        </p:txBody>
      </p:sp>
    </p:spTree>
    <p:extLst>
      <p:ext uri="{BB962C8B-B14F-4D97-AF65-F5344CB8AC3E}">
        <p14:creationId xmlns:p14="http://schemas.microsoft.com/office/powerpoint/2010/main" val="2743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640960" cy="5479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latin typeface="Times New Roman"/>
                <a:ea typeface="Times New Roman"/>
                <a:cs typeface="Calibri"/>
              </a:rPr>
              <a:t>3.Фронтальный опрос</a:t>
            </a:r>
            <a:r>
              <a:rPr lang="ru-RU" dirty="0">
                <a:latin typeface="Times New Roman"/>
                <a:ea typeface="Times New Roman"/>
                <a:cs typeface="Calibri"/>
              </a:rPr>
              <a:t>. Прием «Похлопаем-потопаем». Если согласны с утверждением- хлопаем в ладоши, если нет- топаем. </a:t>
            </a:r>
            <a:endParaRPr lang="ru-RU" sz="1400" dirty="0">
              <a:ea typeface="Times New Roman"/>
              <a:cs typeface="Calibri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Calibri"/>
              </a:rPr>
              <a:t> </a:t>
            </a:r>
            <a:endParaRPr lang="ru-RU" sz="1400" dirty="0">
              <a:ea typeface="Times New Roman"/>
              <a:cs typeface="Calibri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Масштаб показывает, во сколько раз уменьшены все линии на плане по отношению к действительным размерам.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Масштаб бывает четырех видов: численный, именованный, графический, линейный.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Чем крупнее изображена территория, тем больше масштаб.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Чтобы перевести именованный масштаб в численный, необходимо приписать два нуля.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Физическая карта полушарий- мелкомасштабная.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Карта -уменьшенное изображение Земли на плоскости при помощи условных знаков.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Различаются  по размерам изображенной территории, по масштабу, по содержанию.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Бывают физическая, политическая, климатическая и т.д.)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УМЕНИЕ ОПРЕДЕЛЯТЬ СВОЕ МЕСТОПОЛОЖЕНИЕ ОТНОСИТЕЛЬНО СТОРОН ГОРИЗОНТА.</a:t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1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14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10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5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9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5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8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10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17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15 </a:t>
            </a:r>
            <a:endParaRPr lang="ru-RU" sz="2000" dirty="0">
              <a:latin typeface="Arial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ru-RU" b="1" dirty="0">
                <a:solidFill>
                  <a:srgbClr val="FFFFFF"/>
                </a:solidFill>
              </a:rPr>
              <a:t>5 </a:t>
            </a:r>
            <a:endParaRPr lang="ru-RU" sz="2000" dirty="0">
              <a:latin typeface="Arial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4.Мы научились ориентироваться по карте и плану местности. И сегодня у нас следующая тема. А вот чем конкретно мы будем заниматься на уроке, вы сейчас узнаете сами.</a:t>
            </a:r>
          </a:p>
          <a:p>
            <a:r>
              <a:rPr lang="ru-RU" dirty="0"/>
              <a:t>Возьмите жёлтые листочки, лежащие у вас на партах, и расшифруйте содержание записки.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0069"/>
            <a:ext cx="5999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8" y="2553193"/>
            <a:ext cx="59991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67345"/>
              </p:ext>
            </p:extLst>
          </p:nvPr>
        </p:nvGraphicFramePr>
        <p:xfrm>
          <a:off x="7164288" y="2036985"/>
          <a:ext cx="1089660" cy="315468"/>
        </p:xfrm>
        <a:graphic>
          <a:graphicData uri="http://schemas.openxmlformats.org/drawingml/2006/table">
            <a:tbl>
              <a:tblPr/>
              <a:tblGrid>
                <a:gridCol w="544830"/>
                <a:gridCol w="544830"/>
              </a:tblGrid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074699"/>
              </p:ext>
            </p:extLst>
          </p:nvPr>
        </p:nvGraphicFramePr>
        <p:xfrm>
          <a:off x="7164288" y="2834148"/>
          <a:ext cx="1089660" cy="315468"/>
        </p:xfrm>
        <a:graphic>
          <a:graphicData uri="http://schemas.openxmlformats.org/drawingml/2006/table">
            <a:tbl>
              <a:tblPr/>
              <a:tblGrid>
                <a:gridCol w="544830"/>
                <a:gridCol w="5448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89192"/>
              </p:ext>
            </p:extLst>
          </p:nvPr>
        </p:nvGraphicFramePr>
        <p:xfrm>
          <a:off x="251520" y="3717032"/>
          <a:ext cx="4903470" cy="315468"/>
        </p:xfrm>
        <a:graphic>
          <a:graphicData uri="http://schemas.openxmlformats.org/drawingml/2006/table">
            <a:tbl>
              <a:tblPr/>
              <a:tblGrid>
                <a:gridCol w="544830"/>
                <a:gridCol w="544830"/>
                <a:gridCol w="544830"/>
                <a:gridCol w="544830"/>
                <a:gridCol w="544830"/>
                <a:gridCol w="544830"/>
                <a:gridCol w="544830"/>
                <a:gridCol w="544830"/>
                <a:gridCol w="544830"/>
              </a:tblGrid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16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490504"/>
              </p:ext>
            </p:extLst>
          </p:nvPr>
        </p:nvGraphicFramePr>
        <p:xfrm>
          <a:off x="251520" y="4437112"/>
          <a:ext cx="4903470" cy="315468"/>
        </p:xfrm>
        <a:graphic>
          <a:graphicData uri="http://schemas.openxmlformats.org/drawingml/2006/table">
            <a:tbl>
              <a:tblPr/>
              <a:tblGrid>
                <a:gridCol w="544830"/>
                <a:gridCol w="544830"/>
                <a:gridCol w="544830"/>
                <a:gridCol w="544830"/>
                <a:gridCol w="544830"/>
                <a:gridCol w="544830"/>
                <a:gridCol w="544830"/>
                <a:gridCol w="544830"/>
                <a:gridCol w="544830"/>
              </a:tblGrid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65347"/>
              </p:ext>
            </p:extLst>
          </p:nvPr>
        </p:nvGraphicFramePr>
        <p:xfrm>
          <a:off x="1037319" y="5013176"/>
          <a:ext cx="2179320" cy="315468"/>
        </p:xfrm>
        <a:graphic>
          <a:graphicData uri="http://schemas.openxmlformats.org/drawingml/2006/table">
            <a:tbl>
              <a:tblPr/>
              <a:tblGrid>
                <a:gridCol w="544830"/>
                <a:gridCol w="544830"/>
                <a:gridCol w="544830"/>
                <a:gridCol w="544830"/>
              </a:tblGrid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09117"/>
              </p:ext>
            </p:extLst>
          </p:nvPr>
        </p:nvGraphicFramePr>
        <p:xfrm>
          <a:off x="1061149" y="5733256"/>
          <a:ext cx="2179320" cy="315468"/>
        </p:xfrm>
        <a:graphic>
          <a:graphicData uri="http://schemas.openxmlformats.org/drawingml/2006/table">
            <a:tbl>
              <a:tblPr/>
              <a:tblGrid>
                <a:gridCol w="544830"/>
                <a:gridCol w="544830"/>
                <a:gridCol w="544830"/>
                <a:gridCol w="544830"/>
              </a:tblGrid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1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5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1265</Words>
  <Application>Microsoft Office PowerPoint</Application>
  <PresentationFormat>Экран (4:3)</PresentationFormat>
  <Paragraphs>303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Учебный семинар — презентация</vt:lpstr>
      <vt:lpstr>Презентация PowerPoint</vt:lpstr>
      <vt:lpstr>Тема урока: «Градусная сетка».</vt:lpstr>
      <vt:lpstr>Презентация PowerPoint</vt:lpstr>
      <vt:lpstr>Презентация PowerPoint</vt:lpstr>
      <vt:lpstr>Задача 1</vt:lpstr>
      <vt:lpstr>Задача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Заполнить таблицу  Свойства линий градусной сетки</vt:lpstr>
      <vt:lpstr>Свойства линий градусной сетки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Составьте рассказ,  используя представленные условные знаки.</dc:title>
  <dc:creator>администратор</dc:creator>
  <cp:lastModifiedBy>администратор</cp:lastModifiedBy>
  <cp:revision>22</cp:revision>
  <dcterms:created xsi:type="dcterms:W3CDTF">2015-10-01T16:21:12Z</dcterms:created>
  <dcterms:modified xsi:type="dcterms:W3CDTF">2015-12-03T10:13:34Z</dcterms:modified>
</cp:coreProperties>
</file>