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76" r:id="rId15"/>
    <p:sldId id="266" r:id="rId16"/>
    <p:sldId id="267" r:id="rId17"/>
    <p:sldId id="268" r:id="rId18"/>
    <p:sldId id="269" r:id="rId19"/>
    <p:sldId id="274" r:id="rId20"/>
    <p:sldId id="270" r:id="rId21"/>
    <p:sldId id="271" r:id="rId22"/>
    <p:sldId id="272" r:id="rId23"/>
    <p:sldId id="278" r:id="rId24"/>
    <p:sldId id="279" r:id="rId25"/>
    <p:sldId id="280" r:id="rId26"/>
    <p:sldId id="273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759" autoAdjust="0"/>
  </p:normalViewPr>
  <p:slideViewPr>
    <p:cSldViewPr>
      <p:cViewPr>
        <p:scale>
          <a:sx n="74" d="100"/>
          <a:sy n="74" d="100"/>
        </p:scale>
        <p:origin x="-1026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EB0D-B626-4E8E-B34C-7628DDCB16E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CBCC-EA5D-43CF-A3F3-239AE4077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EB0D-B626-4E8E-B34C-7628DDCB16E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CBCC-EA5D-43CF-A3F3-239AE4077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EB0D-B626-4E8E-B34C-7628DDCB16E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CBCC-EA5D-43CF-A3F3-239AE4077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1DA36-F574-42CE-9DEC-1B528CA5CC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0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E6497-8C2F-44E3-840B-A98CDB9F71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37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F48F-95E5-44A5-950D-83ABD7467E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34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23CFE-0D25-4535-9238-2791581C487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2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2209A-1C35-496B-8D6D-1836FCD9C56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70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E3CA4-54E8-41F7-B626-77E3B931AA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06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CE3A1-C9B9-45C5-BD52-328B0413119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96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8D9B6-483F-4DAB-9BD1-3B0DF11FF8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7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EB0D-B626-4E8E-B34C-7628DDCB16E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CBCC-EA5D-43CF-A3F3-239AE4077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0FED9-48A5-40CF-8D6E-1B7652B78B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3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6771B-A0F9-4182-B7ED-5D9A8E4152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78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60916-12B4-4098-9625-70C93CA3EF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89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1DA36-F574-42CE-9DEC-1B528CA5CC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47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E6497-8C2F-44E3-840B-A98CDB9F71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51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F48F-95E5-44A5-950D-83ABD7467E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88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23CFE-0D25-4535-9238-2791581C487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25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2209A-1C35-496B-8D6D-1836FCD9C56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9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E3CA4-54E8-41F7-B626-77E3B931AA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47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CE3A1-C9B9-45C5-BD52-328B0413119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4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EB0D-B626-4E8E-B34C-7628DDCB16E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CBCC-EA5D-43CF-A3F3-239AE4077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8D9B6-483F-4DAB-9BD1-3B0DF11FF8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82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0FED9-48A5-40CF-8D6E-1B7652B78B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42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6771B-A0F9-4182-B7ED-5D9A8E4152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72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60916-12B4-4098-9625-70C93CA3EF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7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1DA36-F574-42CE-9DEC-1B528CA5CC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37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E6497-8C2F-44E3-840B-A98CDB9F71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41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F48F-95E5-44A5-950D-83ABD7467E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82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23CFE-0D25-4535-9238-2791581C487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0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2209A-1C35-496B-8D6D-1836FCD9C56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70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E3CA4-54E8-41F7-B626-77E3B931AA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7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EB0D-B626-4E8E-B34C-7628DDCB16E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CBCC-EA5D-43CF-A3F3-239AE4077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CE3A1-C9B9-45C5-BD52-328B0413119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12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8D9B6-483F-4DAB-9BD1-3B0DF11FF8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89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0FED9-48A5-40CF-8D6E-1B7652B78B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6771B-A0F9-4182-B7ED-5D9A8E4152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3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60916-12B4-4098-9625-70C93CA3EF2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EB0D-B626-4E8E-B34C-7628DDCB16E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CBCC-EA5D-43CF-A3F3-239AE4077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EB0D-B626-4E8E-B34C-7628DDCB16E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CBCC-EA5D-43CF-A3F3-239AE4077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EB0D-B626-4E8E-B34C-7628DDCB16E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CBCC-EA5D-43CF-A3F3-239AE4077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EB0D-B626-4E8E-B34C-7628DDCB16E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CBCC-EA5D-43CF-A3F3-239AE4077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EB0D-B626-4E8E-B34C-7628DDCB16E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0CCBCC-EA5D-43CF-A3F3-239AE40774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60EB0D-B626-4E8E-B34C-7628DDCB16E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0CCBCC-EA5D-43CF-A3F3-239AE40774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26677D-2AA9-46EF-9F20-4E9326A2EC2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1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26677D-2AA9-46EF-9F20-4E9326A2EC2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7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26677D-2AA9-46EF-9F20-4E9326A2EC2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2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58;&#1050;&#1056;&#1067;&#1058;&#1067;&#1045;%20&#1059;&#1056;&#1054;&#1050;&#1048;%20&#1052;&#1054;&#1048;\6%20&#1082;&#1083;&#1072;&#1089;&#1089;\Letka_enka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vneformat.ru/gallery/displayimage.php" TargetMode="External"/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54.ru/node/11421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Различение треугольников по длинам сторон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9680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геометрии в 5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32653"/>
          <a:ext cx="8208912" cy="6390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960813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                                              С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4364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               Т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А                                                   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14769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            К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С                                       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ый треугольник 6"/>
          <p:cNvSpPr/>
          <p:nvPr/>
        </p:nvSpPr>
        <p:spPr>
          <a:xfrm rot="9107939">
            <a:off x="764121" y="1028707"/>
            <a:ext cx="2016224" cy="11521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043608" y="2636912"/>
            <a:ext cx="2592288" cy="158417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259632" y="4725144"/>
            <a:ext cx="1944216" cy="165618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764704"/>
            <a:ext cx="374441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РАЗНОСТОРОННИЙ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2852936"/>
            <a:ext cx="374441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РАВНОБЕДРЕННЫЙ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085184"/>
            <a:ext cx="374441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РАВНОСТОРОННИЙ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tka_enk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41675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3340" y="908720"/>
            <a:ext cx="542928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ФИЗМИНУТКА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697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060848"/>
            <a:ext cx="3960440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483768" y="2060848"/>
            <a:ext cx="3960440" cy="360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697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3960440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51520" y="1412776"/>
            <a:ext cx="3960440" cy="360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ый треугольник 7"/>
          <p:cNvSpPr/>
          <p:nvPr/>
        </p:nvSpPr>
        <p:spPr>
          <a:xfrm rot="16200000">
            <a:off x="5184068" y="2744924"/>
            <a:ext cx="3600400" cy="39604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5184068" y="2744924"/>
            <a:ext cx="3600400" cy="39604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3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Известны длины всех трех сторон треугольника.</a:t>
            </a:r>
            <a:br>
              <a:rPr lang="ru-RU" sz="3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Определите его вид.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23762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АВС - треугольник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 = 5 см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 = 3 см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 = 6 см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996952"/>
            <a:ext cx="2376264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МСВ - треугольник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МС = 10 дм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  = 12 дм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МВ = 10 дм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97152"/>
            <a:ext cx="2376264" cy="1700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 - треугольник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 = 50 см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 = 5 дм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 = 50 см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628800"/>
            <a:ext cx="352839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РАЗНОСТОРОННИЙ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356992"/>
            <a:ext cx="352839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РАВНОБЕДРЕННЫЙ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5013176"/>
            <a:ext cx="352839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РАВНОСТОРОННИЙ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Графический диктант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67544" y="2060848"/>
            <a:ext cx="0" cy="108012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79512" y="3212976"/>
            <a:ext cx="648072" cy="5760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115616" y="3429000"/>
            <a:ext cx="1368152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699792" y="3140968"/>
            <a:ext cx="648072" cy="5760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683568" y="1916832"/>
            <a:ext cx="2160240" cy="108011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95536" y="1700808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3563888" y="1772816"/>
            <a:ext cx="1656184" cy="1512168"/>
          </a:xfrm>
          <a:prstGeom prst="rt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95536" y="422108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67544" y="4581128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79512" y="5877272"/>
            <a:ext cx="648072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971600" y="6237312"/>
            <a:ext cx="194421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3131840" y="5805264"/>
            <a:ext cx="648072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827584" y="4509120"/>
            <a:ext cx="2160240" cy="10801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ый треугольник 23"/>
          <p:cNvSpPr/>
          <p:nvPr/>
        </p:nvSpPr>
        <p:spPr>
          <a:xfrm>
            <a:off x="3995936" y="3717032"/>
            <a:ext cx="1728192" cy="2376264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4716016" y="2204864"/>
            <a:ext cx="864096" cy="576064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96136" y="1988840"/>
            <a:ext cx="28083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РАВНОБЕДРЕННЫЙ</a:t>
            </a:r>
            <a:endParaRPr lang="ru-RU" b="1" dirty="0"/>
          </a:p>
        </p:txBody>
      </p:sp>
      <p:sp>
        <p:nvSpPr>
          <p:cNvPr id="31" name="Штриховая стрелка вправо 30"/>
          <p:cNvSpPr/>
          <p:nvPr/>
        </p:nvSpPr>
        <p:spPr>
          <a:xfrm>
            <a:off x="5076056" y="4365104"/>
            <a:ext cx="864096" cy="576064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84168" y="4293096"/>
            <a:ext cx="26642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РАЗНОСТОРОННИЙ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4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Графический диктант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491880" y="2276872"/>
            <a:ext cx="1152128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483768" y="2996952"/>
            <a:ext cx="648072" cy="5760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275856" y="2420888"/>
            <a:ext cx="0" cy="187220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876256" y="2996952"/>
            <a:ext cx="648072" cy="5760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635896" y="4581128"/>
            <a:ext cx="2736304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860032" y="2204864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3779912" y="5445224"/>
            <a:ext cx="864096" cy="576064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76056" y="5229200"/>
            <a:ext cx="28083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РАВНОСТОРОННИЙ</a:t>
            </a:r>
            <a:endParaRPr lang="ru-RU" b="1" dirty="0"/>
          </a:p>
        </p:txBody>
      </p:sp>
      <p:sp>
        <p:nvSpPr>
          <p:cNvPr id="27" name="Овал 26"/>
          <p:cNvSpPr/>
          <p:nvPr/>
        </p:nvSpPr>
        <p:spPr>
          <a:xfrm>
            <a:off x="3203848" y="2132856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203848" y="443711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6588224" y="2492896"/>
            <a:ext cx="0" cy="172819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6516216" y="2132856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516216" y="443711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5220072" y="2294874"/>
            <a:ext cx="1152128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Равнобедренный треугольник 53"/>
          <p:cNvSpPr/>
          <p:nvPr/>
        </p:nvSpPr>
        <p:spPr>
          <a:xfrm>
            <a:off x="755576" y="4365104"/>
            <a:ext cx="2924093" cy="2241307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364088" y="1484784"/>
            <a:ext cx="648072" cy="5760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779912" y="1484784"/>
            <a:ext cx="648072" cy="57606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4427984" y="3717032"/>
            <a:ext cx="792088" cy="72008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H="1">
            <a:off x="3491880" y="2492896"/>
            <a:ext cx="1368152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076056" y="2492896"/>
            <a:ext cx="144016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3419872" y="4725144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29" grpId="0" animBg="1"/>
      <p:bldP spid="30" grpId="0" animBg="1"/>
      <p:bldP spid="27" grpId="0" animBg="1"/>
      <p:bldP spid="34" grpId="0" animBg="1"/>
      <p:bldP spid="41" grpId="0" animBg="1"/>
      <p:bldP spid="42" grpId="0" animBg="1"/>
      <p:bldP spid="54" grpId="0" animBg="1"/>
      <p:bldP spid="68" grpId="0" animBg="1"/>
      <p:bldP spid="69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ЗАНИМАТЕЛЬНЫЕ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ТРЕУГОЛЬНИКИ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475656" y="2060848"/>
            <a:ext cx="6480720" cy="3384376"/>
          </a:xfrm>
          <a:prstGeom prst="triangle">
            <a:avLst>
              <a:gd name="adj" fmla="val 50962"/>
            </a:avLst>
          </a:prstGeom>
          <a:solidFill>
            <a:srgbClr val="FFFF00"/>
          </a:solidFill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7" name="Прямая соединительная линия 6"/>
          <p:cNvCxnSpPr>
            <a:stCxn id="1026" idx="0"/>
          </p:cNvCxnSpPr>
          <p:nvPr/>
        </p:nvCxnSpPr>
        <p:spPr>
          <a:xfrm>
            <a:off x="4778361" y="2060848"/>
            <a:ext cx="1089783" cy="33843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>
            <a:off x="1475656" y="2060848"/>
            <a:ext cx="4392488" cy="3384376"/>
          </a:xfrm>
          <a:prstGeom prst="triangle">
            <a:avLst>
              <a:gd name="adj" fmla="val 75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788024" y="2060848"/>
            <a:ext cx="3168352" cy="3384376"/>
          </a:xfrm>
          <a:custGeom>
            <a:avLst/>
            <a:gdLst>
              <a:gd name="connsiteX0" fmla="*/ 0 w 2016224"/>
              <a:gd name="connsiteY0" fmla="*/ 3384376 h 3384376"/>
              <a:gd name="connsiteX1" fmla="*/ 0 w 2016224"/>
              <a:gd name="connsiteY1" fmla="*/ 0 h 3384376"/>
              <a:gd name="connsiteX2" fmla="*/ 2016224 w 2016224"/>
              <a:gd name="connsiteY2" fmla="*/ 3384376 h 3384376"/>
              <a:gd name="connsiteX3" fmla="*/ 0 w 2016224"/>
              <a:gd name="connsiteY3" fmla="*/ 3384376 h 3384376"/>
              <a:gd name="connsiteX0" fmla="*/ 687349 w 2016224"/>
              <a:gd name="connsiteY0" fmla="*/ 3384376 h 3384376"/>
              <a:gd name="connsiteX1" fmla="*/ 0 w 2016224"/>
              <a:gd name="connsiteY1" fmla="*/ 0 h 3384376"/>
              <a:gd name="connsiteX2" fmla="*/ 2016224 w 2016224"/>
              <a:gd name="connsiteY2" fmla="*/ 3384376 h 3384376"/>
              <a:gd name="connsiteX3" fmla="*/ 687349 w 2016224"/>
              <a:gd name="connsiteY3" fmla="*/ 3384376 h 3384376"/>
              <a:gd name="connsiteX0" fmla="*/ 870642 w 2016224"/>
              <a:gd name="connsiteY0" fmla="*/ 3384376 h 3384376"/>
              <a:gd name="connsiteX1" fmla="*/ 0 w 2016224"/>
              <a:gd name="connsiteY1" fmla="*/ 0 h 3384376"/>
              <a:gd name="connsiteX2" fmla="*/ 2016224 w 2016224"/>
              <a:gd name="connsiteY2" fmla="*/ 3384376 h 3384376"/>
              <a:gd name="connsiteX3" fmla="*/ 870642 w 2016224"/>
              <a:gd name="connsiteY3" fmla="*/ 3384376 h 3384376"/>
              <a:gd name="connsiteX0" fmla="*/ 687349 w 2016224"/>
              <a:gd name="connsiteY0" fmla="*/ 3384376 h 3384376"/>
              <a:gd name="connsiteX1" fmla="*/ 0 w 2016224"/>
              <a:gd name="connsiteY1" fmla="*/ 0 h 3384376"/>
              <a:gd name="connsiteX2" fmla="*/ 2016224 w 2016224"/>
              <a:gd name="connsiteY2" fmla="*/ 3384376 h 3384376"/>
              <a:gd name="connsiteX3" fmla="*/ 687349 w 2016224"/>
              <a:gd name="connsiteY3" fmla="*/ 3384376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24" h="3384376">
                <a:moveTo>
                  <a:pt x="687349" y="3384376"/>
                </a:moveTo>
                <a:lnTo>
                  <a:pt x="0" y="0"/>
                </a:lnTo>
                <a:lnTo>
                  <a:pt x="2016224" y="3384376"/>
                </a:lnTo>
                <a:lnTo>
                  <a:pt x="687349" y="338437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475656" y="1988840"/>
            <a:ext cx="6480720" cy="3456384"/>
          </a:xfrm>
          <a:custGeom>
            <a:avLst/>
            <a:gdLst>
              <a:gd name="connsiteX0" fmla="*/ 0 w 6480720"/>
              <a:gd name="connsiteY0" fmla="*/ 3384376 h 3384376"/>
              <a:gd name="connsiteX1" fmla="*/ 3338802 w 6480720"/>
              <a:gd name="connsiteY1" fmla="*/ 0 h 3384376"/>
              <a:gd name="connsiteX2" fmla="*/ 6480720 w 6480720"/>
              <a:gd name="connsiteY2" fmla="*/ 3384376 h 3384376"/>
              <a:gd name="connsiteX3" fmla="*/ 0 w 6480720"/>
              <a:gd name="connsiteY3" fmla="*/ 3384376 h 3384376"/>
              <a:gd name="connsiteX0" fmla="*/ 0 w 6480720"/>
              <a:gd name="connsiteY0" fmla="*/ 3456384 h 3456384"/>
              <a:gd name="connsiteX1" fmla="*/ 3312368 w 6480720"/>
              <a:gd name="connsiteY1" fmla="*/ 0 h 3456384"/>
              <a:gd name="connsiteX2" fmla="*/ 6480720 w 6480720"/>
              <a:gd name="connsiteY2" fmla="*/ 3456384 h 3456384"/>
              <a:gd name="connsiteX3" fmla="*/ 0 w 6480720"/>
              <a:gd name="connsiteY3" fmla="*/ 3456384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0720" h="3456384">
                <a:moveTo>
                  <a:pt x="0" y="3456384"/>
                </a:moveTo>
                <a:lnTo>
                  <a:pt x="3312368" y="0"/>
                </a:lnTo>
                <a:lnTo>
                  <a:pt x="6480720" y="3456384"/>
                </a:lnTo>
                <a:lnTo>
                  <a:pt x="0" y="3456384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ЗАНИМАТЕЛЬНЫЕ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ТРЕУГОЛЬНИКИ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 rot="12325660">
            <a:off x="344685" y="2983466"/>
            <a:ext cx="8090262" cy="3430805"/>
          </a:xfrm>
          <a:custGeom>
            <a:avLst/>
            <a:gdLst>
              <a:gd name="connsiteX0" fmla="*/ 0 w 7310915"/>
              <a:gd name="connsiteY0" fmla="*/ 3430805 h 3430805"/>
              <a:gd name="connsiteX1" fmla="*/ 3725788 w 7310915"/>
              <a:gd name="connsiteY1" fmla="*/ 0 h 3430805"/>
              <a:gd name="connsiteX2" fmla="*/ 7310915 w 7310915"/>
              <a:gd name="connsiteY2" fmla="*/ 3430805 h 3430805"/>
              <a:gd name="connsiteX3" fmla="*/ 0 w 7310915"/>
              <a:gd name="connsiteY3" fmla="*/ 3430805 h 3430805"/>
              <a:gd name="connsiteX0" fmla="*/ 0 w 8090262"/>
              <a:gd name="connsiteY0" fmla="*/ 2126960 h 3430805"/>
              <a:gd name="connsiteX1" fmla="*/ 4505135 w 8090262"/>
              <a:gd name="connsiteY1" fmla="*/ 0 h 3430805"/>
              <a:gd name="connsiteX2" fmla="*/ 8090262 w 8090262"/>
              <a:gd name="connsiteY2" fmla="*/ 3430805 h 3430805"/>
              <a:gd name="connsiteX3" fmla="*/ 0 w 8090262"/>
              <a:gd name="connsiteY3" fmla="*/ 2126960 h 343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0262" h="3430805">
                <a:moveTo>
                  <a:pt x="0" y="2126960"/>
                </a:moveTo>
                <a:lnTo>
                  <a:pt x="4505135" y="0"/>
                </a:lnTo>
                <a:lnTo>
                  <a:pt x="8090262" y="3430805"/>
                </a:lnTo>
                <a:lnTo>
                  <a:pt x="0" y="2126960"/>
                </a:lnTo>
                <a:close/>
              </a:path>
            </a:pathLst>
          </a:custGeom>
          <a:solidFill>
            <a:srgbClr val="92D050"/>
          </a:solidFill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7" name="Прямая соединительная линия 6"/>
          <p:cNvCxnSpPr>
            <a:stCxn id="1026" idx="1"/>
          </p:cNvCxnSpPr>
          <p:nvPr/>
        </p:nvCxnSpPr>
        <p:spPr>
          <a:xfrm flipV="1">
            <a:off x="3237830" y="2895690"/>
            <a:ext cx="373456" cy="31548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3255505" y="2895690"/>
            <a:ext cx="5030925" cy="3197606"/>
          </a:xfrm>
          <a:custGeom>
            <a:avLst/>
            <a:gdLst>
              <a:gd name="connsiteX0" fmla="*/ 0 w 4968552"/>
              <a:gd name="connsiteY0" fmla="*/ 3096344 h 3096344"/>
              <a:gd name="connsiteX1" fmla="*/ 2484276 w 4968552"/>
              <a:gd name="connsiteY1" fmla="*/ 0 h 3096344"/>
              <a:gd name="connsiteX2" fmla="*/ 4968552 w 4968552"/>
              <a:gd name="connsiteY2" fmla="*/ 3096344 h 3096344"/>
              <a:gd name="connsiteX3" fmla="*/ 0 w 4968552"/>
              <a:gd name="connsiteY3" fmla="*/ 3096344 h 3096344"/>
              <a:gd name="connsiteX0" fmla="*/ 0 w 4968552"/>
              <a:gd name="connsiteY0" fmla="*/ 3096344 h 3096344"/>
              <a:gd name="connsiteX1" fmla="*/ 432048 w 4968552"/>
              <a:gd name="connsiteY1" fmla="*/ 0 h 3096344"/>
              <a:gd name="connsiteX2" fmla="*/ 4968552 w 4968552"/>
              <a:gd name="connsiteY2" fmla="*/ 3096344 h 3096344"/>
              <a:gd name="connsiteX3" fmla="*/ 0 w 4968552"/>
              <a:gd name="connsiteY3" fmla="*/ 3096344 h 3096344"/>
              <a:gd name="connsiteX0" fmla="*/ 0 w 4968552"/>
              <a:gd name="connsiteY0" fmla="*/ 3096344 h 3168352"/>
              <a:gd name="connsiteX1" fmla="*/ 432048 w 4968552"/>
              <a:gd name="connsiteY1" fmla="*/ 0 h 3168352"/>
              <a:gd name="connsiteX2" fmla="*/ 4968552 w 4968552"/>
              <a:gd name="connsiteY2" fmla="*/ 3168352 h 3168352"/>
              <a:gd name="connsiteX3" fmla="*/ 0 w 4968552"/>
              <a:gd name="connsiteY3" fmla="*/ 3096344 h 3168352"/>
              <a:gd name="connsiteX0" fmla="*/ 0 w 5040560"/>
              <a:gd name="connsiteY0" fmla="*/ 3096344 h 3096344"/>
              <a:gd name="connsiteX1" fmla="*/ 432048 w 5040560"/>
              <a:gd name="connsiteY1" fmla="*/ 0 h 3096344"/>
              <a:gd name="connsiteX2" fmla="*/ 5040560 w 5040560"/>
              <a:gd name="connsiteY2" fmla="*/ 3096344 h 3096344"/>
              <a:gd name="connsiteX3" fmla="*/ 0 w 5040560"/>
              <a:gd name="connsiteY3" fmla="*/ 3096344 h 3096344"/>
              <a:gd name="connsiteX0" fmla="*/ 0 w 4968552"/>
              <a:gd name="connsiteY0" fmla="*/ 3096344 h 3096344"/>
              <a:gd name="connsiteX1" fmla="*/ 432048 w 4968552"/>
              <a:gd name="connsiteY1" fmla="*/ 0 h 3096344"/>
              <a:gd name="connsiteX2" fmla="*/ 4968552 w 4968552"/>
              <a:gd name="connsiteY2" fmla="*/ 3025973 h 3096344"/>
              <a:gd name="connsiteX3" fmla="*/ 0 w 4968552"/>
              <a:gd name="connsiteY3" fmla="*/ 3096344 h 3096344"/>
              <a:gd name="connsiteX0" fmla="*/ 0 w 5112568"/>
              <a:gd name="connsiteY0" fmla="*/ 3096344 h 3096344"/>
              <a:gd name="connsiteX1" fmla="*/ 432048 w 5112568"/>
              <a:gd name="connsiteY1" fmla="*/ 0 h 3096344"/>
              <a:gd name="connsiteX2" fmla="*/ 5112568 w 5112568"/>
              <a:gd name="connsiteY2" fmla="*/ 3096344 h 3096344"/>
              <a:gd name="connsiteX3" fmla="*/ 0 w 5112568"/>
              <a:gd name="connsiteY3" fmla="*/ 3096344 h 3096344"/>
              <a:gd name="connsiteX0" fmla="*/ 0 w 5040560"/>
              <a:gd name="connsiteY0" fmla="*/ 3096344 h 3096344"/>
              <a:gd name="connsiteX1" fmla="*/ 360040 w 5040560"/>
              <a:gd name="connsiteY1" fmla="*/ 0 h 3096344"/>
              <a:gd name="connsiteX2" fmla="*/ 5040560 w 5040560"/>
              <a:gd name="connsiteY2" fmla="*/ 3096344 h 3096344"/>
              <a:gd name="connsiteX3" fmla="*/ 0 w 5040560"/>
              <a:gd name="connsiteY3" fmla="*/ 3096344 h 3096344"/>
              <a:gd name="connsiteX0" fmla="*/ 0 w 5112568"/>
              <a:gd name="connsiteY0" fmla="*/ 3096344 h 3096344"/>
              <a:gd name="connsiteX1" fmla="*/ 432048 w 5112568"/>
              <a:gd name="connsiteY1" fmla="*/ 0 h 3096344"/>
              <a:gd name="connsiteX2" fmla="*/ 5112568 w 5112568"/>
              <a:gd name="connsiteY2" fmla="*/ 3096344 h 3096344"/>
              <a:gd name="connsiteX3" fmla="*/ 0 w 5112568"/>
              <a:gd name="connsiteY3" fmla="*/ 3096344 h 3096344"/>
              <a:gd name="connsiteX0" fmla="*/ 0 w 5112568"/>
              <a:gd name="connsiteY0" fmla="*/ 3096344 h 3096344"/>
              <a:gd name="connsiteX1" fmla="*/ 432048 w 5112568"/>
              <a:gd name="connsiteY1" fmla="*/ 0 h 3096344"/>
              <a:gd name="connsiteX2" fmla="*/ 5112568 w 5112568"/>
              <a:gd name="connsiteY2" fmla="*/ 3096344 h 3096344"/>
              <a:gd name="connsiteX3" fmla="*/ 0 w 5112568"/>
              <a:gd name="connsiteY3" fmla="*/ 3096344 h 3096344"/>
              <a:gd name="connsiteX0" fmla="*/ 0 w 5112568"/>
              <a:gd name="connsiteY0" fmla="*/ 3096344 h 3096344"/>
              <a:gd name="connsiteX1" fmla="*/ 432048 w 5112568"/>
              <a:gd name="connsiteY1" fmla="*/ 0 h 3096344"/>
              <a:gd name="connsiteX2" fmla="*/ 5112568 w 5112568"/>
              <a:gd name="connsiteY2" fmla="*/ 3096344 h 3096344"/>
              <a:gd name="connsiteX3" fmla="*/ 0 w 5112568"/>
              <a:gd name="connsiteY3" fmla="*/ 3096344 h 3096344"/>
              <a:gd name="connsiteX0" fmla="*/ 0 w 5112568"/>
              <a:gd name="connsiteY0" fmla="*/ 3166715 h 3166715"/>
              <a:gd name="connsiteX1" fmla="*/ 432048 w 5112568"/>
              <a:gd name="connsiteY1" fmla="*/ 0 h 3166715"/>
              <a:gd name="connsiteX2" fmla="*/ 5112568 w 5112568"/>
              <a:gd name="connsiteY2" fmla="*/ 3166715 h 3166715"/>
              <a:gd name="connsiteX3" fmla="*/ 0 w 5112568"/>
              <a:gd name="connsiteY3" fmla="*/ 3166715 h 3166715"/>
              <a:gd name="connsiteX0" fmla="*/ 0 w 4998268"/>
              <a:gd name="connsiteY0" fmla="*/ 3150544 h 3166715"/>
              <a:gd name="connsiteX1" fmla="*/ 317748 w 4998268"/>
              <a:gd name="connsiteY1" fmla="*/ 0 h 3166715"/>
              <a:gd name="connsiteX2" fmla="*/ 4998268 w 4998268"/>
              <a:gd name="connsiteY2" fmla="*/ 3166715 h 3166715"/>
              <a:gd name="connsiteX3" fmla="*/ 0 w 4998268"/>
              <a:gd name="connsiteY3" fmla="*/ 3150544 h 3166715"/>
              <a:gd name="connsiteX0" fmla="*/ 0 w 5030925"/>
              <a:gd name="connsiteY0" fmla="*/ 3166715 h 3166715"/>
              <a:gd name="connsiteX1" fmla="*/ 350405 w 5030925"/>
              <a:gd name="connsiteY1" fmla="*/ 0 h 3166715"/>
              <a:gd name="connsiteX2" fmla="*/ 5030925 w 5030925"/>
              <a:gd name="connsiteY2" fmla="*/ 3166715 h 3166715"/>
              <a:gd name="connsiteX3" fmla="*/ 0 w 5030925"/>
              <a:gd name="connsiteY3" fmla="*/ 3166715 h 3166715"/>
              <a:gd name="connsiteX0" fmla="*/ 0 w 5030925"/>
              <a:gd name="connsiteY0" fmla="*/ 3166715 h 3166715"/>
              <a:gd name="connsiteX1" fmla="*/ 383062 w 5030925"/>
              <a:gd name="connsiteY1" fmla="*/ 0 h 3166715"/>
              <a:gd name="connsiteX2" fmla="*/ 5030925 w 5030925"/>
              <a:gd name="connsiteY2" fmla="*/ 3166715 h 3166715"/>
              <a:gd name="connsiteX3" fmla="*/ 0 w 5030925"/>
              <a:gd name="connsiteY3" fmla="*/ 3166715 h 316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0925" h="3166715">
                <a:moveTo>
                  <a:pt x="0" y="3166715"/>
                </a:moveTo>
                <a:lnTo>
                  <a:pt x="383062" y="0"/>
                </a:lnTo>
                <a:lnTo>
                  <a:pt x="5030925" y="3166715"/>
                </a:lnTo>
                <a:lnTo>
                  <a:pt x="0" y="316671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8252216" flipH="1">
            <a:off x="892101" y="1663314"/>
            <a:ext cx="2890639" cy="4128430"/>
          </a:xfrm>
          <a:custGeom>
            <a:avLst/>
            <a:gdLst>
              <a:gd name="connsiteX0" fmla="*/ 0 w 2219651"/>
              <a:gd name="connsiteY0" fmla="*/ 2602488 h 2602488"/>
              <a:gd name="connsiteX1" fmla="*/ 0 w 2219651"/>
              <a:gd name="connsiteY1" fmla="*/ 0 h 2602488"/>
              <a:gd name="connsiteX2" fmla="*/ 2219651 w 2219651"/>
              <a:gd name="connsiteY2" fmla="*/ 2602488 h 2602488"/>
              <a:gd name="connsiteX3" fmla="*/ 0 w 2219651"/>
              <a:gd name="connsiteY3" fmla="*/ 2602488 h 2602488"/>
              <a:gd name="connsiteX0" fmla="*/ 0 w 2839970"/>
              <a:gd name="connsiteY0" fmla="*/ 2602488 h 4019901"/>
              <a:gd name="connsiteX1" fmla="*/ 0 w 2839970"/>
              <a:gd name="connsiteY1" fmla="*/ 0 h 4019901"/>
              <a:gd name="connsiteX2" fmla="*/ 2839970 w 2839970"/>
              <a:gd name="connsiteY2" fmla="*/ 4019901 h 4019901"/>
              <a:gd name="connsiteX3" fmla="*/ 0 w 2839970"/>
              <a:gd name="connsiteY3" fmla="*/ 2602488 h 4019901"/>
              <a:gd name="connsiteX0" fmla="*/ 0 w 2852777"/>
              <a:gd name="connsiteY0" fmla="*/ 2602488 h 4087273"/>
              <a:gd name="connsiteX1" fmla="*/ 0 w 2852777"/>
              <a:gd name="connsiteY1" fmla="*/ 0 h 4087273"/>
              <a:gd name="connsiteX2" fmla="*/ 2852777 w 2852777"/>
              <a:gd name="connsiteY2" fmla="*/ 4087273 h 4087273"/>
              <a:gd name="connsiteX3" fmla="*/ 0 w 2852777"/>
              <a:gd name="connsiteY3" fmla="*/ 2602488 h 4087273"/>
              <a:gd name="connsiteX0" fmla="*/ 26654 w 2852777"/>
              <a:gd name="connsiteY0" fmla="*/ 2620662 h 4087273"/>
              <a:gd name="connsiteX1" fmla="*/ 0 w 2852777"/>
              <a:gd name="connsiteY1" fmla="*/ 0 h 4087273"/>
              <a:gd name="connsiteX2" fmla="*/ 2852777 w 2852777"/>
              <a:gd name="connsiteY2" fmla="*/ 4087273 h 4087273"/>
              <a:gd name="connsiteX3" fmla="*/ 26654 w 2852777"/>
              <a:gd name="connsiteY3" fmla="*/ 2620662 h 408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77" h="4087273">
                <a:moveTo>
                  <a:pt x="26654" y="2620662"/>
                </a:moveTo>
                <a:lnTo>
                  <a:pt x="0" y="0"/>
                </a:lnTo>
                <a:lnTo>
                  <a:pt x="2852777" y="4087273"/>
                </a:lnTo>
                <a:lnTo>
                  <a:pt x="26654" y="2620662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400701" y="1351265"/>
            <a:ext cx="6912768" cy="4752528"/>
          </a:xfrm>
          <a:custGeom>
            <a:avLst/>
            <a:gdLst>
              <a:gd name="connsiteX0" fmla="*/ 0 w 5112568"/>
              <a:gd name="connsiteY0" fmla="*/ 4968552 h 4968552"/>
              <a:gd name="connsiteX1" fmla="*/ 0 w 5112568"/>
              <a:gd name="connsiteY1" fmla="*/ 0 h 4968552"/>
              <a:gd name="connsiteX2" fmla="*/ 5112568 w 5112568"/>
              <a:gd name="connsiteY2" fmla="*/ 4968552 h 4968552"/>
              <a:gd name="connsiteX3" fmla="*/ 0 w 5112568"/>
              <a:gd name="connsiteY3" fmla="*/ 4968552 h 4968552"/>
              <a:gd name="connsiteX0" fmla="*/ 1800200 w 6912768"/>
              <a:gd name="connsiteY0" fmla="*/ 4752528 h 4752528"/>
              <a:gd name="connsiteX1" fmla="*/ 0 w 6912768"/>
              <a:gd name="connsiteY1" fmla="*/ 0 h 4752528"/>
              <a:gd name="connsiteX2" fmla="*/ 6912768 w 6912768"/>
              <a:gd name="connsiteY2" fmla="*/ 4752528 h 4752528"/>
              <a:gd name="connsiteX3" fmla="*/ 1800200 w 6912768"/>
              <a:gd name="connsiteY3" fmla="*/ 4752528 h 475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768" h="4752528">
                <a:moveTo>
                  <a:pt x="1800200" y="4752528"/>
                </a:moveTo>
                <a:lnTo>
                  <a:pt x="0" y="0"/>
                </a:lnTo>
                <a:lnTo>
                  <a:pt x="6912768" y="4752528"/>
                </a:lnTo>
                <a:lnTo>
                  <a:pt x="1800200" y="4752528"/>
                </a:lnTo>
                <a:close/>
              </a:path>
            </a:pathLst>
          </a:cu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ЗАНИМАТЕЛЬНЫЕ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ТРЕУГОЛЬНИКИ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187624" y="2060848"/>
            <a:ext cx="6552728" cy="3600400"/>
          </a:xfrm>
          <a:custGeom>
            <a:avLst/>
            <a:gdLst>
              <a:gd name="connsiteX0" fmla="*/ 0 w 6526284"/>
              <a:gd name="connsiteY0" fmla="*/ 3384376 h 3384376"/>
              <a:gd name="connsiteX1" fmla="*/ 6526284 w 6526284"/>
              <a:gd name="connsiteY1" fmla="*/ 0 h 3384376"/>
              <a:gd name="connsiteX2" fmla="*/ 6526284 w 6526284"/>
              <a:gd name="connsiteY2" fmla="*/ 3384376 h 3384376"/>
              <a:gd name="connsiteX3" fmla="*/ 0 w 6526284"/>
              <a:gd name="connsiteY3" fmla="*/ 3384376 h 3384376"/>
              <a:gd name="connsiteX0" fmla="*/ 0 w 6552728"/>
              <a:gd name="connsiteY0" fmla="*/ 3528392 h 3528392"/>
              <a:gd name="connsiteX1" fmla="*/ 6552728 w 6552728"/>
              <a:gd name="connsiteY1" fmla="*/ 0 h 3528392"/>
              <a:gd name="connsiteX2" fmla="*/ 6526284 w 6552728"/>
              <a:gd name="connsiteY2" fmla="*/ 3528392 h 3528392"/>
              <a:gd name="connsiteX3" fmla="*/ 0 w 6552728"/>
              <a:gd name="connsiteY3" fmla="*/ 3528392 h 3528392"/>
              <a:gd name="connsiteX0" fmla="*/ 0 w 6552728"/>
              <a:gd name="connsiteY0" fmla="*/ 3528392 h 3528392"/>
              <a:gd name="connsiteX1" fmla="*/ 6552728 w 6552728"/>
              <a:gd name="connsiteY1" fmla="*/ 0 h 3528392"/>
              <a:gd name="connsiteX2" fmla="*/ 6526284 w 6552728"/>
              <a:gd name="connsiteY2" fmla="*/ 3528392 h 3528392"/>
              <a:gd name="connsiteX3" fmla="*/ 0 w 6552728"/>
              <a:gd name="connsiteY3" fmla="*/ 352839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2728" h="3528392">
                <a:moveTo>
                  <a:pt x="0" y="3528392"/>
                </a:moveTo>
                <a:lnTo>
                  <a:pt x="6552728" y="0"/>
                </a:lnTo>
                <a:lnTo>
                  <a:pt x="6526284" y="3528392"/>
                </a:lnTo>
                <a:lnTo>
                  <a:pt x="0" y="352839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635896" y="5661248"/>
            <a:ext cx="720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52120" y="3212976"/>
            <a:ext cx="0" cy="2448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692166" y="4293096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ый треугольник 24"/>
          <p:cNvSpPr/>
          <p:nvPr/>
        </p:nvSpPr>
        <p:spPr>
          <a:xfrm flipH="1">
            <a:off x="1187624" y="4293096"/>
            <a:ext cx="2520280" cy="1368152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1187624" y="3212976"/>
            <a:ext cx="4464496" cy="2448272"/>
          </a:xfrm>
          <a:custGeom>
            <a:avLst/>
            <a:gdLst>
              <a:gd name="connsiteX0" fmla="*/ 0 w 4464496"/>
              <a:gd name="connsiteY0" fmla="*/ 2376264 h 2376264"/>
              <a:gd name="connsiteX1" fmla="*/ 0 w 4464496"/>
              <a:gd name="connsiteY1" fmla="*/ 0 h 2376264"/>
              <a:gd name="connsiteX2" fmla="*/ 4464496 w 4464496"/>
              <a:gd name="connsiteY2" fmla="*/ 2376264 h 2376264"/>
              <a:gd name="connsiteX3" fmla="*/ 0 w 4464496"/>
              <a:gd name="connsiteY3" fmla="*/ 2376264 h 2376264"/>
              <a:gd name="connsiteX0" fmla="*/ 0 w 4464496"/>
              <a:gd name="connsiteY0" fmla="*/ 2448272 h 2448272"/>
              <a:gd name="connsiteX1" fmla="*/ 0 w 4464496"/>
              <a:gd name="connsiteY1" fmla="*/ 0 h 2448272"/>
              <a:gd name="connsiteX2" fmla="*/ 4464496 w 4464496"/>
              <a:gd name="connsiteY2" fmla="*/ 2448272 h 2448272"/>
              <a:gd name="connsiteX3" fmla="*/ 0 w 4464496"/>
              <a:gd name="connsiteY3" fmla="*/ 2448272 h 2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6" h="2448272">
                <a:moveTo>
                  <a:pt x="0" y="2448272"/>
                </a:moveTo>
                <a:lnTo>
                  <a:pt x="0" y="0"/>
                </a:lnTo>
                <a:lnTo>
                  <a:pt x="4464496" y="2448272"/>
                </a:lnTo>
                <a:lnTo>
                  <a:pt x="0" y="2448272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flipH="1">
            <a:off x="1187624" y="2060848"/>
            <a:ext cx="6552728" cy="3600400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Работаем устно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01432"/>
          </a:xfrm>
        </p:spPr>
        <p:txBody>
          <a:bodyPr/>
          <a:lstStyle/>
          <a:p>
            <a:r>
              <a:rPr lang="ru-RU" b="1" dirty="0" smtClean="0"/>
              <a:t>Назовите геометрические фигуры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92896"/>
            <a:ext cx="2376264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005064"/>
            <a:ext cx="100811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020272" y="1844824"/>
            <a:ext cx="1584176" cy="165618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6016" y="2492896"/>
            <a:ext cx="1224136" cy="12241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1187624" y="3789040"/>
            <a:ext cx="2088232" cy="1296144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4067944" y="5157192"/>
            <a:ext cx="1728192" cy="1440160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67544" y="5085184"/>
            <a:ext cx="2982379" cy="1351140"/>
          </a:xfrm>
          <a:custGeom>
            <a:avLst/>
            <a:gdLst>
              <a:gd name="connsiteX0" fmla="*/ 372794 w 3345767"/>
              <a:gd name="connsiteY0" fmla="*/ 7034 h 1622474"/>
              <a:gd name="connsiteX1" fmla="*/ 1005841 w 3345767"/>
              <a:gd name="connsiteY1" fmla="*/ 1357533 h 1622474"/>
              <a:gd name="connsiteX2" fmla="*/ 3242604 w 3345767"/>
              <a:gd name="connsiteY2" fmla="*/ 1399736 h 1622474"/>
              <a:gd name="connsiteX3" fmla="*/ 372794 w 3345767"/>
              <a:gd name="connsiteY3" fmla="*/ 7034 h 1622474"/>
              <a:gd name="connsiteX0" fmla="*/ 425055 w 3348111"/>
              <a:gd name="connsiteY0" fmla="*/ 21168 h 1624819"/>
              <a:gd name="connsiteX1" fmla="*/ 744533 w 3348111"/>
              <a:gd name="connsiteY1" fmla="*/ 1286865 h 1624819"/>
              <a:gd name="connsiteX2" fmla="*/ 3294865 w 3348111"/>
              <a:gd name="connsiteY2" fmla="*/ 1413870 h 1624819"/>
              <a:gd name="connsiteX3" fmla="*/ 425055 w 3348111"/>
              <a:gd name="connsiteY3" fmla="*/ 21168 h 1624819"/>
              <a:gd name="connsiteX0" fmla="*/ 425055 w 3564135"/>
              <a:gd name="connsiteY0" fmla="*/ 21168 h 1636821"/>
              <a:gd name="connsiteX1" fmla="*/ 744533 w 3564135"/>
              <a:gd name="connsiteY1" fmla="*/ 1286865 h 1636821"/>
              <a:gd name="connsiteX2" fmla="*/ 2040678 w 3564135"/>
              <a:gd name="connsiteY2" fmla="*/ 1358874 h 1636821"/>
              <a:gd name="connsiteX3" fmla="*/ 3294865 w 3564135"/>
              <a:gd name="connsiteY3" fmla="*/ 1413870 h 1636821"/>
              <a:gd name="connsiteX4" fmla="*/ 425055 w 3564135"/>
              <a:gd name="connsiteY4" fmla="*/ 21168 h 1636821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0 w 3270411"/>
              <a:gd name="connsiteY0" fmla="*/ 0 h 1567164"/>
              <a:gd name="connsiteX1" fmla="*/ 432047 w 3270411"/>
              <a:gd name="connsiteY1" fmla="*/ 1224135 h 1567164"/>
              <a:gd name="connsiteX2" fmla="*/ 1728192 w 3270411"/>
              <a:gd name="connsiteY2" fmla="*/ 1296144 h 1567164"/>
              <a:gd name="connsiteX3" fmla="*/ 2982379 w 3270411"/>
              <a:gd name="connsiteY3" fmla="*/ 1351140 h 1567164"/>
              <a:gd name="connsiteX4" fmla="*/ 0 w 3270411"/>
              <a:gd name="connsiteY4" fmla="*/ 0 h 1567164"/>
              <a:gd name="connsiteX0" fmla="*/ 0 w 3270411"/>
              <a:gd name="connsiteY0" fmla="*/ 0 h 1567164"/>
              <a:gd name="connsiteX1" fmla="*/ 432047 w 3270411"/>
              <a:gd name="connsiteY1" fmla="*/ 1224135 h 1567164"/>
              <a:gd name="connsiteX2" fmla="*/ 1728192 w 3270411"/>
              <a:gd name="connsiteY2" fmla="*/ 1296144 h 1567164"/>
              <a:gd name="connsiteX3" fmla="*/ 2982379 w 3270411"/>
              <a:gd name="connsiteY3" fmla="*/ 1351140 h 1567164"/>
              <a:gd name="connsiteX4" fmla="*/ 0 w 3270411"/>
              <a:gd name="connsiteY4" fmla="*/ 0 h 1567164"/>
              <a:gd name="connsiteX0" fmla="*/ 0 w 2982379"/>
              <a:gd name="connsiteY0" fmla="*/ 0 h 1351140"/>
              <a:gd name="connsiteX1" fmla="*/ 432047 w 2982379"/>
              <a:gd name="connsiteY1" fmla="*/ 1224135 h 1351140"/>
              <a:gd name="connsiteX2" fmla="*/ 1728192 w 2982379"/>
              <a:gd name="connsiteY2" fmla="*/ 1296144 h 1351140"/>
              <a:gd name="connsiteX3" fmla="*/ 2982379 w 2982379"/>
              <a:gd name="connsiteY3" fmla="*/ 1351140 h 1351140"/>
              <a:gd name="connsiteX4" fmla="*/ 0 w 2982379"/>
              <a:gd name="connsiteY4" fmla="*/ 0 h 135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379" h="1351140">
                <a:moveTo>
                  <a:pt x="0" y="0"/>
                </a:moveTo>
                <a:lnTo>
                  <a:pt x="432047" y="1224135"/>
                </a:lnTo>
                <a:lnTo>
                  <a:pt x="1728192" y="1296144"/>
                </a:lnTo>
                <a:lnTo>
                  <a:pt x="2982379" y="13511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96136" y="5805264"/>
            <a:ext cx="2376264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372200" y="4581128"/>
            <a:ext cx="2160240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148775" y="3840479"/>
            <a:ext cx="1983545" cy="1125415"/>
          </a:xfrm>
          <a:custGeom>
            <a:avLst/>
            <a:gdLst>
              <a:gd name="connsiteX0" fmla="*/ 215705 w 2311791"/>
              <a:gd name="connsiteY0" fmla="*/ 1301261 h 1312984"/>
              <a:gd name="connsiteX1" fmla="*/ 905022 w 2311791"/>
              <a:gd name="connsiteY1" fmla="*/ 175846 h 1312984"/>
              <a:gd name="connsiteX2" fmla="*/ 2199250 w 2311791"/>
              <a:gd name="connsiteY2" fmla="*/ 246184 h 1312984"/>
              <a:gd name="connsiteX3" fmla="*/ 215705 w 2311791"/>
              <a:gd name="connsiteY3" fmla="*/ 1301261 h 1312984"/>
              <a:gd name="connsiteX0" fmla="*/ 0 w 2096086"/>
              <a:gd name="connsiteY0" fmla="*/ 1301261 h 1312984"/>
              <a:gd name="connsiteX1" fmla="*/ 689317 w 2096086"/>
              <a:gd name="connsiteY1" fmla="*/ 175846 h 1312984"/>
              <a:gd name="connsiteX2" fmla="*/ 1983545 w 2096086"/>
              <a:gd name="connsiteY2" fmla="*/ 246184 h 1312984"/>
              <a:gd name="connsiteX3" fmla="*/ 0 w 2096086"/>
              <a:gd name="connsiteY3" fmla="*/ 1301261 h 1312984"/>
              <a:gd name="connsiteX0" fmla="*/ 0 w 1983545"/>
              <a:gd name="connsiteY0" fmla="*/ 1125415 h 1137138"/>
              <a:gd name="connsiteX1" fmla="*/ 689317 w 1983545"/>
              <a:gd name="connsiteY1" fmla="*/ 0 h 1137138"/>
              <a:gd name="connsiteX2" fmla="*/ 1983545 w 1983545"/>
              <a:gd name="connsiteY2" fmla="*/ 70338 h 1137138"/>
              <a:gd name="connsiteX3" fmla="*/ 0 w 1983545"/>
              <a:gd name="connsiteY3" fmla="*/ 1125415 h 1137138"/>
              <a:gd name="connsiteX0" fmla="*/ 0 w 1983545"/>
              <a:gd name="connsiteY0" fmla="*/ 1125415 h 1125415"/>
              <a:gd name="connsiteX1" fmla="*/ 689317 w 1983545"/>
              <a:gd name="connsiteY1" fmla="*/ 0 h 1125415"/>
              <a:gd name="connsiteX2" fmla="*/ 1983545 w 1983545"/>
              <a:gd name="connsiteY2" fmla="*/ 70338 h 1125415"/>
              <a:gd name="connsiteX3" fmla="*/ 0 w 1983545"/>
              <a:gd name="connsiteY3" fmla="*/ 1125415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545" h="1125415">
                <a:moveTo>
                  <a:pt x="0" y="1125415"/>
                </a:moveTo>
                <a:lnTo>
                  <a:pt x="689317" y="0"/>
                </a:lnTo>
                <a:lnTo>
                  <a:pt x="1983545" y="70338"/>
                </a:lnTo>
                <a:lnTo>
                  <a:pt x="0" y="112541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87450" y="908050"/>
            <a:ext cx="597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00FF"/>
                </a:solidFill>
              </a:rPr>
              <a:t>Сколько треугольников на рисунке?</a:t>
            </a:r>
          </a:p>
        </p:txBody>
      </p:sp>
      <p:grpSp>
        <p:nvGrpSpPr>
          <p:cNvPr id="16413" name="Group 29"/>
          <p:cNvGrpSpPr>
            <a:grpSpLocks/>
          </p:cNvGrpSpPr>
          <p:nvPr/>
        </p:nvGrpSpPr>
        <p:grpSpPr bwMode="auto">
          <a:xfrm>
            <a:off x="1403350" y="1844675"/>
            <a:ext cx="3313113" cy="3425825"/>
            <a:chOff x="1655" y="1071"/>
            <a:chExt cx="2087" cy="2158"/>
          </a:xfrm>
        </p:grpSpPr>
        <p:sp>
          <p:nvSpPr>
            <p:cNvPr id="16401" name="AutoShape 17"/>
            <p:cNvSpPr>
              <a:spLocks noChangeArrowheads="1"/>
            </p:cNvSpPr>
            <p:nvPr/>
          </p:nvSpPr>
          <p:spPr bwMode="auto">
            <a:xfrm>
              <a:off x="1655" y="1071"/>
              <a:ext cx="2087" cy="152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33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1655" y="1589"/>
              <a:ext cx="2087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1655" y="1570"/>
              <a:ext cx="1089" cy="1633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 flipH="1">
              <a:off x="2744" y="1570"/>
              <a:ext cx="981" cy="1659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2336" y="1616"/>
              <a:ext cx="822" cy="979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2018" y="2069"/>
              <a:ext cx="1413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 flipH="1">
              <a:off x="2336" y="1570"/>
              <a:ext cx="725" cy="1044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6412" name="Picture 28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92513"/>
            <a:ext cx="3024188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1403350" y="2636838"/>
            <a:ext cx="10810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H="1">
            <a:off x="1979613" y="2636838"/>
            <a:ext cx="504825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H="1" flipV="1">
            <a:off x="1403350" y="2636838"/>
            <a:ext cx="576263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611188" y="5373688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1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2484438" y="1844675"/>
            <a:ext cx="574675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3059113" y="1844675"/>
            <a:ext cx="576262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 flipH="1">
            <a:off x="2411413" y="2636838"/>
            <a:ext cx="12239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611188" y="5373688"/>
            <a:ext cx="1081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2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2484438" y="2708275"/>
            <a:ext cx="574675" cy="7207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 flipH="1">
            <a:off x="1979613" y="3429000"/>
            <a:ext cx="10795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flipV="1">
            <a:off x="1979613" y="2708275"/>
            <a:ext cx="504825" cy="7207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539750" y="5300663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3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2484438" y="2636838"/>
            <a:ext cx="11509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 flipH="1">
            <a:off x="3059113" y="2636838"/>
            <a:ext cx="576262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30" name="Line 46"/>
          <p:cNvSpPr>
            <a:spLocks noChangeShapeType="1"/>
          </p:cNvSpPr>
          <p:nvPr/>
        </p:nvSpPr>
        <p:spPr bwMode="auto">
          <a:xfrm flipH="1" flipV="1">
            <a:off x="2484438" y="2636838"/>
            <a:ext cx="574675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468313" y="5229225"/>
            <a:ext cx="790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4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 flipV="1">
            <a:off x="3059113" y="2708275"/>
            <a:ext cx="504825" cy="720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>
            <a:off x="3635375" y="2708275"/>
            <a:ext cx="576263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 flipH="1">
            <a:off x="2987675" y="3429000"/>
            <a:ext cx="12239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395288" y="5300663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5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 flipV="1">
            <a:off x="3635375" y="2636838"/>
            <a:ext cx="10810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 flipH="1">
            <a:off x="4211638" y="2636838"/>
            <a:ext cx="504825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 flipH="1" flipV="1">
            <a:off x="3708400" y="2708275"/>
            <a:ext cx="504825" cy="720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39" name="Text Box 55"/>
          <p:cNvSpPr txBox="1">
            <a:spLocks noChangeArrowheads="1"/>
          </p:cNvSpPr>
          <p:nvPr/>
        </p:nvSpPr>
        <p:spPr bwMode="auto">
          <a:xfrm>
            <a:off x="468313" y="5516563"/>
            <a:ext cx="71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6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 flipV="1">
            <a:off x="1403350" y="3429000"/>
            <a:ext cx="576263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41" name="Line 57"/>
          <p:cNvSpPr>
            <a:spLocks noChangeShapeType="1"/>
          </p:cNvSpPr>
          <p:nvPr/>
        </p:nvSpPr>
        <p:spPr bwMode="auto">
          <a:xfrm>
            <a:off x="1908175" y="3357563"/>
            <a:ext cx="576263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 flipH="1" flipV="1">
            <a:off x="1403350" y="4292600"/>
            <a:ext cx="10810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468313" y="5373688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7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 flipH="1" flipV="1">
            <a:off x="1979613" y="3429000"/>
            <a:ext cx="504825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45" name="Line 61"/>
          <p:cNvSpPr>
            <a:spLocks noChangeShapeType="1"/>
          </p:cNvSpPr>
          <p:nvPr/>
        </p:nvSpPr>
        <p:spPr bwMode="auto">
          <a:xfrm>
            <a:off x="1979613" y="3429000"/>
            <a:ext cx="10080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46" name="Line 62"/>
          <p:cNvSpPr>
            <a:spLocks noChangeShapeType="1"/>
          </p:cNvSpPr>
          <p:nvPr/>
        </p:nvSpPr>
        <p:spPr bwMode="auto">
          <a:xfrm flipH="1">
            <a:off x="2484438" y="3429000"/>
            <a:ext cx="574675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468313" y="5229225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8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 flipV="1">
            <a:off x="2484438" y="3429000"/>
            <a:ext cx="574675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49" name="Line 65"/>
          <p:cNvSpPr>
            <a:spLocks noChangeShapeType="1"/>
          </p:cNvSpPr>
          <p:nvPr/>
        </p:nvSpPr>
        <p:spPr bwMode="auto">
          <a:xfrm>
            <a:off x="3059113" y="3429000"/>
            <a:ext cx="649287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50" name="Line 66"/>
          <p:cNvSpPr>
            <a:spLocks noChangeShapeType="1"/>
          </p:cNvSpPr>
          <p:nvPr/>
        </p:nvSpPr>
        <p:spPr bwMode="auto">
          <a:xfrm flipH="1" flipV="1">
            <a:off x="2484438" y="4221163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395288" y="5157788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9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52" name="Line 68"/>
          <p:cNvSpPr>
            <a:spLocks noChangeShapeType="1"/>
          </p:cNvSpPr>
          <p:nvPr/>
        </p:nvSpPr>
        <p:spPr bwMode="auto">
          <a:xfrm flipH="1" flipV="1">
            <a:off x="3132138" y="3429000"/>
            <a:ext cx="647700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53" name="Line 69"/>
          <p:cNvSpPr>
            <a:spLocks noChangeShapeType="1"/>
          </p:cNvSpPr>
          <p:nvPr/>
        </p:nvSpPr>
        <p:spPr bwMode="auto">
          <a:xfrm>
            <a:off x="3059113" y="3429000"/>
            <a:ext cx="10810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54" name="Line 70"/>
          <p:cNvSpPr>
            <a:spLocks noChangeShapeType="1"/>
          </p:cNvSpPr>
          <p:nvPr/>
        </p:nvSpPr>
        <p:spPr bwMode="auto">
          <a:xfrm flipH="1">
            <a:off x="3779838" y="3429000"/>
            <a:ext cx="431800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1042988" y="5373688"/>
            <a:ext cx="865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10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56" name="Line 72"/>
          <p:cNvSpPr>
            <a:spLocks noChangeShapeType="1"/>
          </p:cNvSpPr>
          <p:nvPr/>
        </p:nvSpPr>
        <p:spPr bwMode="auto">
          <a:xfrm flipV="1">
            <a:off x="3779838" y="3429000"/>
            <a:ext cx="431800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57" name="Line 73"/>
          <p:cNvSpPr>
            <a:spLocks noChangeShapeType="1"/>
          </p:cNvSpPr>
          <p:nvPr/>
        </p:nvSpPr>
        <p:spPr bwMode="auto">
          <a:xfrm>
            <a:off x="4140200" y="3429000"/>
            <a:ext cx="576263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58" name="Line 74"/>
          <p:cNvSpPr>
            <a:spLocks noChangeShapeType="1"/>
          </p:cNvSpPr>
          <p:nvPr/>
        </p:nvSpPr>
        <p:spPr bwMode="auto">
          <a:xfrm flipH="1">
            <a:off x="3708400" y="4221163"/>
            <a:ext cx="10080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1187450" y="5300663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11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60" name="Line 76"/>
          <p:cNvSpPr>
            <a:spLocks noChangeShapeType="1"/>
          </p:cNvSpPr>
          <p:nvPr/>
        </p:nvSpPr>
        <p:spPr bwMode="auto">
          <a:xfrm>
            <a:off x="2484438" y="4292600"/>
            <a:ext cx="11509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61" name="Line 77"/>
          <p:cNvSpPr>
            <a:spLocks noChangeShapeType="1"/>
          </p:cNvSpPr>
          <p:nvPr/>
        </p:nvSpPr>
        <p:spPr bwMode="auto">
          <a:xfrm flipH="1">
            <a:off x="3132138" y="4221163"/>
            <a:ext cx="576262" cy="10080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62" name="Line 78"/>
          <p:cNvSpPr>
            <a:spLocks noChangeShapeType="1"/>
          </p:cNvSpPr>
          <p:nvPr/>
        </p:nvSpPr>
        <p:spPr bwMode="auto">
          <a:xfrm flipH="1" flipV="1">
            <a:off x="2484438" y="4221163"/>
            <a:ext cx="647700" cy="10080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1187450" y="5300663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12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64" name="Line 80"/>
          <p:cNvSpPr>
            <a:spLocks noChangeShapeType="1"/>
          </p:cNvSpPr>
          <p:nvPr/>
        </p:nvSpPr>
        <p:spPr bwMode="auto">
          <a:xfrm flipV="1">
            <a:off x="1403350" y="1916113"/>
            <a:ext cx="1655763" cy="2376487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65" name="Line 81"/>
          <p:cNvSpPr>
            <a:spLocks noChangeShapeType="1"/>
          </p:cNvSpPr>
          <p:nvPr/>
        </p:nvSpPr>
        <p:spPr bwMode="auto">
          <a:xfrm>
            <a:off x="3059113" y="1844675"/>
            <a:ext cx="1657350" cy="2376488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66" name="Line 82"/>
          <p:cNvSpPr>
            <a:spLocks noChangeShapeType="1"/>
          </p:cNvSpPr>
          <p:nvPr/>
        </p:nvSpPr>
        <p:spPr bwMode="auto">
          <a:xfrm flipH="1">
            <a:off x="1403350" y="4221163"/>
            <a:ext cx="3313113" cy="71437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1187450" y="5157788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13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68" name="Line 84"/>
          <p:cNvSpPr>
            <a:spLocks noChangeShapeType="1"/>
          </p:cNvSpPr>
          <p:nvPr/>
        </p:nvSpPr>
        <p:spPr bwMode="auto">
          <a:xfrm>
            <a:off x="1403350" y="2636838"/>
            <a:ext cx="3240088" cy="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69" name="Line 85"/>
          <p:cNvSpPr>
            <a:spLocks noChangeShapeType="1"/>
          </p:cNvSpPr>
          <p:nvPr/>
        </p:nvSpPr>
        <p:spPr bwMode="auto">
          <a:xfrm flipH="1">
            <a:off x="3132138" y="2636838"/>
            <a:ext cx="1511300" cy="2592387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70" name="Line 86"/>
          <p:cNvSpPr>
            <a:spLocks noChangeShapeType="1"/>
          </p:cNvSpPr>
          <p:nvPr/>
        </p:nvSpPr>
        <p:spPr bwMode="auto">
          <a:xfrm flipH="1" flipV="1">
            <a:off x="1403350" y="2636838"/>
            <a:ext cx="1728788" cy="2592387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1042988" y="5084763"/>
            <a:ext cx="1081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14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72" name="Line 88"/>
          <p:cNvSpPr>
            <a:spLocks noChangeShapeType="1"/>
          </p:cNvSpPr>
          <p:nvPr/>
        </p:nvSpPr>
        <p:spPr bwMode="auto">
          <a:xfrm flipV="1">
            <a:off x="1908175" y="1844675"/>
            <a:ext cx="1150938" cy="15843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73" name="Line 89"/>
          <p:cNvSpPr>
            <a:spLocks noChangeShapeType="1"/>
          </p:cNvSpPr>
          <p:nvPr/>
        </p:nvSpPr>
        <p:spPr bwMode="auto">
          <a:xfrm>
            <a:off x="3059113" y="1916113"/>
            <a:ext cx="1081087" cy="151288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74" name="Line 90"/>
          <p:cNvSpPr>
            <a:spLocks noChangeShapeType="1"/>
          </p:cNvSpPr>
          <p:nvPr/>
        </p:nvSpPr>
        <p:spPr bwMode="auto">
          <a:xfrm flipH="1">
            <a:off x="1908175" y="3429000"/>
            <a:ext cx="2232025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75" name="Text Box 91"/>
          <p:cNvSpPr txBox="1">
            <a:spLocks noChangeArrowheads="1"/>
          </p:cNvSpPr>
          <p:nvPr/>
        </p:nvSpPr>
        <p:spPr bwMode="auto">
          <a:xfrm>
            <a:off x="1692275" y="5876925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15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76" name="Line 92"/>
          <p:cNvSpPr>
            <a:spLocks noChangeShapeType="1"/>
          </p:cNvSpPr>
          <p:nvPr/>
        </p:nvSpPr>
        <p:spPr bwMode="auto">
          <a:xfrm flipV="1">
            <a:off x="1979613" y="3429000"/>
            <a:ext cx="2232025" cy="7143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77" name="Line 93"/>
          <p:cNvSpPr>
            <a:spLocks noChangeShapeType="1"/>
          </p:cNvSpPr>
          <p:nvPr/>
        </p:nvSpPr>
        <p:spPr bwMode="auto">
          <a:xfrm flipH="1">
            <a:off x="3132138" y="3429000"/>
            <a:ext cx="1079500" cy="172878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79" name="Line 95"/>
          <p:cNvSpPr>
            <a:spLocks noChangeShapeType="1"/>
          </p:cNvSpPr>
          <p:nvPr/>
        </p:nvSpPr>
        <p:spPr bwMode="auto">
          <a:xfrm flipH="1" flipV="1">
            <a:off x="1979613" y="3429000"/>
            <a:ext cx="1152525" cy="172878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80" name="Text Box 96"/>
          <p:cNvSpPr txBox="1">
            <a:spLocks noChangeArrowheads="1"/>
          </p:cNvSpPr>
          <p:nvPr/>
        </p:nvSpPr>
        <p:spPr bwMode="auto">
          <a:xfrm>
            <a:off x="1979613" y="5805488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16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81" name="Line 97"/>
          <p:cNvSpPr>
            <a:spLocks noChangeShapeType="1"/>
          </p:cNvSpPr>
          <p:nvPr/>
        </p:nvSpPr>
        <p:spPr bwMode="auto">
          <a:xfrm flipV="1">
            <a:off x="1403350" y="2708275"/>
            <a:ext cx="1081088" cy="151288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82" name="Line 98"/>
          <p:cNvSpPr>
            <a:spLocks noChangeShapeType="1"/>
          </p:cNvSpPr>
          <p:nvPr/>
        </p:nvSpPr>
        <p:spPr bwMode="auto">
          <a:xfrm>
            <a:off x="2484438" y="2708275"/>
            <a:ext cx="1223962" cy="144145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83" name="Line 99"/>
          <p:cNvSpPr>
            <a:spLocks noChangeShapeType="1"/>
          </p:cNvSpPr>
          <p:nvPr/>
        </p:nvSpPr>
        <p:spPr bwMode="auto">
          <a:xfrm flipH="1">
            <a:off x="1403350" y="4221163"/>
            <a:ext cx="230505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84" name="Text Box 100"/>
          <p:cNvSpPr txBox="1">
            <a:spLocks noChangeArrowheads="1"/>
          </p:cNvSpPr>
          <p:nvPr/>
        </p:nvSpPr>
        <p:spPr bwMode="auto">
          <a:xfrm>
            <a:off x="1979613" y="5661025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17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85" name="Line 101"/>
          <p:cNvSpPr>
            <a:spLocks noChangeShapeType="1"/>
          </p:cNvSpPr>
          <p:nvPr/>
        </p:nvSpPr>
        <p:spPr bwMode="auto">
          <a:xfrm>
            <a:off x="2484438" y="2636838"/>
            <a:ext cx="21590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86" name="Line 102"/>
          <p:cNvSpPr>
            <a:spLocks noChangeShapeType="1"/>
          </p:cNvSpPr>
          <p:nvPr/>
        </p:nvSpPr>
        <p:spPr bwMode="auto">
          <a:xfrm flipH="1">
            <a:off x="3708400" y="2636838"/>
            <a:ext cx="935038" cy="15843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87" name="Line 103"/>
          <p:cNvSpPr>
            <a:spLocks noChangeShapeType="1"/>
          </p:cNvSpPr>
          <p:nvPr/>
        </p:nvSpPr>
        <p:spPr bwMode="auto">
          <a:xfrm flipH="1" flipV="1">
            <a:off x="2484438" y="2636838"/>
            <a:ext cx="12239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88" name="Text Box 104"/>
          <p:cNvSpPr txBox="1">
            <a:spLocks noChangeArrowheads="1"/>
          </p:cNvSpPr>
          <p:nvPr/>
        </p:nvSpPr>
        <p:spPr bwMode="auto">
          <a:xfrm>
            <a:off x="755650" y="594995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18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89" name="Line 105"/>
          <p:cNvSpPr>
            <a:spLocks noChangeShapeType="1"/>
          </p:cNvSpPr>
          <p:nvPr/>
        </p:nvSpPr>
        <p:spPr bwMode="auto">
          <a:xfrm>
            <a:off x="1403350" y="2636838"/>
            <a:ext cx="2232025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90" name="Line 106"/>
          <p:cNvSpPr>
            <a:spLocks noChangeShapeType="1"/>
          </p:cNvSpPr>
          <p:nvPr/>
        </p:nvSpPr>
        <p:spPr bwMode="auto">
          <a:xfrm flipH="1">
            <a:off x="2484438" y="2708275"/>
            <a:ext cx="1150937" cy="1512888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91" name="Line 107"/>
          <p:cNvSpPr>
            <a:spLocks noChangeShapeType="1"/>
          </p:cNvSpPr>
          <p:nvPr/>
        </p:nvSpPr>
        <p:spPr bwMode="auto">
          <a:xfrm flipH="1" flipV="1">
            <a:off x="1403350" y="2636838"/>
            <a:ext cx="1081088" cy="15843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92" name="Text Box 108"/>
          <p:cNvSpPr txBox="1">
            <a:spLocks noChangeArrowheads="1"/>
          </p:cNvSpPr>
          <p:nvPr/>
        </p:nvSpPr>
        <p:spPr bwMode="auto">
          <a:xfrm>
            <a:off x="1331913" y="5805488"/>
            <a:ext cx="792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smtClean="0">
                <a:solidFill>
                  <a:srgbClr val="0000FF"/>
                </a:solidFill>
              </a:rPr>
              <a:t>19</a:t>
            </a:r>
            <a:endParaRPr lang="ru-RU" altLang="ru-RU" sz="3600" b="1" smtClean="0">
              <a:solidFill>
                <a:srgbClr val="0000FF"/>
              </a:solidFill>
            </a:endParaRPr>
          </a:p>
        </p:txBody>
      </p:sp>
      <p:sp>
        <p:nvSpPr>
          <p:cNvPr id="16493" name="Line 109"/>
          <p:cNvSpPr>
            <a:spLocks noChangeShapeType="1"/>
          </p:cNvSpPr>
          <p:nvPr/>
        </p:nvSpPr>
        <p:spPr bwMode="auto">
          <a:xfrm flipV="1">
            <a:off x="2484438" y="2636838"/>
            <a:ext cx="1150937" cy="15843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94" name="Line 110"/>
          <p:cNvSpPr>
            <a:spLocks noChangeShapeType="1"/>
          </p:cNvSpPr>
          <p:nvPr/>
        </p:nvSpPr>
        <p:spPr bwMode="auto">
          <a:xfrm>
            <a:off x="3635375" y="2636838"/>
            <a:ext cx="1081088" cy="15843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96" name="Line 112"/>
          <p:cNvSpPr>
            <a:spLocks noChangeShapeType="1"/>
          </p:cNvSpPr>
          <p:nvPr/>
        </p:nvSpPr>
        <p:spPr bwMode="auto">
          <a:xfrm flipH="1">
            <a:off x="2484438" y="4221163"/>
            <a:ext cx="2232025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</a:endParaRPr>
          </a:p>
        </p:txBody>
      </p:sp>
      <p:sp>
        <p:nvSpPr>
          <p:cNvPr id="16497" name="Text Box 113"/>
          <p:cNvSpPr txBox="1">
            <a:spLocks noChangeArrowheads="1"/>
          </p:cNvSpPr>
          <p:nvPr/>
        </p:nvSpPr>
        <p:spPr bwMode="auto">
          <a:xfrm>
            <a:off x="611188" y="5084763"/>
            <a:ext cx="12239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5400" b="1" smtClean="0">
                <a:solidFill>
                  <a:srgbClr val="0000FF"/>
                </a:solidFill>
              </a:rPr>
              <a:t>20</a:t>
            </a:r>
            <a:endParaRPr lang="ru-RU" altLang="ru-RU" sz="5400" b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1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9" dur="1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9" dur="1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7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9" dur="1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9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9" dur="1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9" dur="1" fill="hold"/>
                                        <p:tgtEl>
                                          <p:spTgt spid="16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9" dur="1" fill="hold"/>
                                        <p:tgtEl>
                                          <p:spTgt spid="16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1" dur="5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5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16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9" dur="1" fill="hold"/>
                                        <p:tgtEl>
                                          <p:spTgt spid="164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16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7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9" dur="1" fill="hold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1" dur="500"/>
                                        <p:tgtEl>
                                          <p:spTgt spid="1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9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9" dur="1" fill="hold"/>
                                        <p:tgtEl>
                                          <p:spTgt spid="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3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1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1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3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9" dur="1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3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1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3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1" dur="500"/>
                                        <p:tgtEl>
                                          <p:spTgt spid="1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4" dur="5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9" dur="1" fill="hold"/>
                                        <p:tgtEl>
                                          <p:spTgt spid="16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3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1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3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4" dur="500"/>
                                        <p:tgtEl>
                                          <p:spTgt spid="16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3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9" dur="1" fill="hold"/>
                                        <p:tgtEl>
                                          <p:spTgt spid="16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3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3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7" dur="500"/>
                                        <p:tgtEl>
                                          <p:spTgt spid="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3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4" dur="500"/>
                                        <p:tgtEl>
                                          <p:spTgt spid="16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37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9" dur="1" fill="hold"/>
                                        <p:tgtEl>
                                          <p:spTgt spid="164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3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1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7" dur="500"/>
                                        <p:tgtEl>
                                          <p:spTgt spid="1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3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1" dur="500"/>
                                        <p:tgtEl>
                                          <p:spTgt spid="1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4" dur="500"/>
                                        <p:tgtEl>
                                          <p:spTgt spid="16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39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9" dur="1" fill="hold"/>
                                        <p:tgtEl>
                                          <p:spTgt spid="164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" grpId="0" animBg="1"/>
      <p:bldP spid="16415" grpId="0" animBg="1"/>
      <p:bldP spid="16416" grpId="0" animBg="1"/>
      <p:bldP spid="16417" grpId="0" build="allAtOnce"/>
      <p:bldP spid="16418" grpId="0" animBg="1"/>
      <p:bldP spid="16419" grpId="0" animBg="1"/>
      <p:bldP spid="16420" grpId="0" animBg="1"/>
      <p:bldP spid="16421" grpId="0" build="allAtOnce"/>
      <p:bldP spid="16423" grpId="0" animBg="1"/>
      <p:bldP spid="16424" grpId="0" animBg="1"/>
      <p:bldP spid="16426" grpId="0" animBg="1"/>
      <p:bldP spid="16427" grpId="0"/>
      <p:bldP spid="16427" grpId="1"/>
      <p:bldP spid="16428" grpId="0" animBg="1"/>
      <p:bldP spid="16429" grpId="0" animBg="1"/>
      <p:bldP spid="16430" grpId="0" animBg="1"/>
      <p:bldP spid="16431" grpId="0"/>
      <p:bldP spid="16431" grpId="1"/>
      <p:bldP spid="16432" grpId="0" animBg="1"/>
      <p:bldP spid="16433" grpId="0" animBg="1"/>
      <p:bldP spid="16434" grpId="0" animBg="1"/>
      <p:bldP spid="16435" grpId="0"/>
      <p:bldP spid="16435" grpId="1"/>
      <p:bldP spid="16436" grpId="0" animBg="1"/>
      <p:bldP spid="16437" grpId="0" animBg="1"/>
      <p:bldP spid="16438" grpId="0" animBg="1"/>
      <p:bldP spid="16439" grpId="0"/>
      <p:bldP spid="16439" grpId="1"/>
      <p:bldP spid="16440" grpId="0" animBg="1"/>
      <p:bldP spid="16441" grpId="0" animBg="1"/>
      <p:bldP spid="16442" grpId="0" animBg="1"/>
      <p:bldP spid="16443" grpId="0"/>
      <p:bldP spid="16443" grpId="1"/>
      <p:bldP spid="16444" grpId="0" animBg="1"/>
      <p:bldP spid="16445" grpId="0" animBg="1"/>
      <p:bldP spid="16446" grpId="0" animBg="1"/>
      <p:bldP spid="16447" grpId="0"/>
      <p:bldP spid="16447" grpId="1"/>
      <p:bldP spid="16448" grpId="0" animBg="1"/>
      <p:bldP spid="16449" grpId="0" animBg="1"/>
      <p:bldP spid="16450" grpId="0" animBg="1"/>
      <p:bldP spid="16451" grpId="0"/>
      <p:bldP spid="16451" grpId="1"/>
      <p:bldP spid="16452" grpId="0" animBg="1"/>
      <p:bldP spid="16453" grpId="0" animBg="1"/>
      <p:bldP spid="16454" grpId="0" animBg="1"/>
      <p:bldP spid="16455" grpId="0"/>
      <p:bldP spid="16455" grpId="1"/>
      <p:bldP spid="16456" grpId="0" animBg="1"/>
      <p:bldP spid="16457" grpId="0" animBg="1"/>
      <p:bldP spid="16458" grpId="0" animBg="1"/>
      <p:bldP spid="16459" grpId="0"/>
      <p:bldP spid="16459" grpId="1"/>
      <p:bldP spid="16460" grpId="0" animBg="1"/>
      <p:bldP spid="16461" grpId="0" animBg="1"/>
      <p:bldP spid="16462" grpId="0" animBg="1"/>
      <p:bldP spid="16463" grpId="0" build="allAtOnce"/>
      <p:bldP spid="16464" grpId="0" animBg="1"/>
      <p:bldP spid="16465" grpId="0" animBg="1"/>
      <p:bldP spid="16466" grpId="0" animBg="1"/>
      <p:bldP spid="16467" grpId="0"/>
      <p:bldP spid="16467" grpId="1"/>
      <p:bldP spid="16468" grpId="0" animBg="1"/>
      <p:bldP spid="16469" grpId="0" animBg="1"/>
      <p:bldP spid="16470" grpId="0" animBg="1"/>
      <p:bldP spid="16471" grpId="0"/>
      <p:bldP spid="16471" grpId="1"/>
      <p:bldP spid="16472" grpId="0" animBg="1"/>
      <p:bldP spid="16473" grpId="0" animBg="1"/>
      <p:bldP spid="16474" grpId="0" animBg="1"/>
      <p:bldP spid="16475" grpId="0" build="allAtOnce"/>
      <p:bldP spid="16476" grpId="0" animBg="1"/>
      <p:bldP spid="16477" grpId="0" animBg="1"/>
      <p:bldP spid="16479" grpId="0" animBg="1"/>
      <p:bldP spid="16480" grpId="0"/>
      <p:bldP spid="16480" grpId="1"/>
      <p:bldP spid="16481" grpId="0" animBg="1"/>
      <p:bldP spid="16482" grpId="0" animBg="1"/>
      <p:bldP spid="16483" grpId="0" animBg="1"/>
      <p:bldP spid="16484" grpId="0"/>
      <p:bldP spid="16484" grpId="1"/>
      <p:bldP spid="16485" grpId="0" animBg="1"/>
      <p:bldP spid="16486" grpId="0" animBg="1"/>
      <p:bldP spid="16487" grpId="0" animBg="1"/>
      <p:bldP spid="16488" grpId="0"/>
      <p:bldP spid="16488" grpId="1"/>
      <p:bldP spid="16489" grpId="0" animBg="1"/>
      <p:bldP spid="16490" grpId="0" animBg="1"/>
      <p:bldP spid="16491" grpId="0" animBg="1"/>
      <p:bldP spid="16492" grpId="0"/>
      <p:bldP spid="16492" grpId="1"/>
      <p:bldP spid="16493" grpId="0" animBg="1"/>
      <p:bldP spid="16494" grpId="0" animBg="1"/>
      <p:bldP spid="16496" grpId="0" animBg="1"/>
      <p:bldP spid="164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903912" cy="1511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Лоскутное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шитьё</a:t>
            </a:r>
          </a:p>
        </p:txBody>
      </p:sp>
      <p:pic>
        <p:nvPicPr>
          <p:cNvPr id="31749" name="Picture 5" descr="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"/>
          <a:stretch>
            <a:fillRect/>
          </a:stretch>
        </p:blipFill>
        <p:spPr bwMode="auto">
          <a:xfrm>
            <a:off x="900113" y="2708275"/>
            <a:ext cx="3451225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41613"/>
            <a:ext cx="389096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4" r="15247"/>
          <a:stretch>
            <a:fillRect/>
          </a:stretch>
        </p:blipFill>
        <p:spPr bwMode="auto">
          <a:xfrm>
            <a:off x="539750" y="2708275"/>
            <a:ext cx="3887788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32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age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29908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1692275" y="549275"/>
            <a:ext cx="5400675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Геометрическая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резьба</a:t>
            </a:r>
          </a:p>
        </p:txBody>
      </p:sp>
      <p:pic>
        <p:nvPicPr>
          <p:cNvPr id="32776" name="Picture 8" descr="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5038"/>
            <a:ext cx="3113087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2760662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carvbox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2808287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0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10164" r="3363" b="8521"/>
          <a:stretch>
            <a:fillRect/>
          </a:stretch>
        </p:blipFill>
        <p:spPr bwMode="auto">
          <a:xfrm>
            <a:off x="4787900" y="3068638"/>
            <a:ext cx="3313113" cy="22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852704"/>
          </a:xfrm>
        </p:spPr>
        <p:txBody>
          <a:bodyPr/>
          <a:lstStyle/>
          <a:p>
            <a:pPr algn="ctr"/>
            <a:r>
              <a:rPr lang="ru-RU" b="1" dirty="0" smtClean="0"/>
              <a:t>СПАСИБО ЗА УРОК 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545632"/>
            <a:ext cx="3528392" cy="33123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635896" y="692696"/>
            <a:ext cx="1872208" cy="1728192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51520" y="3501008"/>
            <a:ext cx="1800200" cy="1656184"/>
          </a:xfrm>
          <a:prstGeom prst="smileyFace">
            <a:avLst>
              <a:gd name="adj" fmla="val -556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7020272" y="4653136"/>
            <a:ext cx="1872208" cy="1656184"/>
          </a:xfrm>
          <a:prstGeom prst="smileyFace">
            <a:avLst>
              <a:gd name="adj" fmla="val -4653"/>
            </a:avLst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Использованные </a:t>
            </a:r>
            <a:br>
              <a:rPr lang="ru-RU" b="1" dirty="0" smtClean="0"/>
            </a:br>
            <a:r>
              <a:rPr lang="ru-RU" b="1" dirty="0" smtClean="0"/>
              <a:t>интернет-ресурсы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://900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igr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net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шарики</a:t>
            </a:r>
          </a:p>
          <a:p>
            <a:pPr lvl="0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vneformat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gallery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displayimage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php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на уроке (фото)</a:t>
            </a:r>
          </a:p>
          <a:p>
            <a:pPr lvl="0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http://www.edu54.ru/node/114211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смайлики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01432"/>
          </a:xfrm>
        </p:spPr>
        <p:txBody>
          <a:bodyPr/>
          <a:lstStyle/>
          <a:p>
            <a:r>
              <a:rPr lang="ru-RU" b="1" dirty="0" smtClean="0"/>
              <a:t>Найдите прямоугольный треугольник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92896"/>
            <a:ext cx="2376264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005064"/>
            <a:ext cx="100811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020272" y="1844824"/>
            <a:ext cx="1584176" cy="165618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6016" y="2492896"/>
            <a:ext cx="1224136" cy="12241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1187624" y="3789040"/>
            <a:ext cx="2088232" cy="1296144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4067944" y="5157192"/>
            <a:ext cx="1728192" cy="1440160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67544" y="5085184"/>
            <a:ext cx="2982379" cy="1351140"/>
          </a:xfrm>
          <a:custGeom>
            <a:avLst/>
            <a:gdLst>
              <a:gd name="connsiteX0" fmla="*/ 372794 w 3345767"/>
              <a:gd name="connsiteY0" fmla="*/ 7034 h 1622474"/>
              <a:gd name="connsiteX1" fmla="*/ 1005841 w 3345767"/>
              <a:gd name="connsiteY1" fmla="*/ 1357533 h 1622474"/>
              <a:gd name="connsiteX2" fmla="*/ 3242604 w 3345767"/>
              <a:gd name="connsiteY2" fmla="*/ 1399736 h 1622474"/>
              <a:gd name="connsiteX3" fmla="*/ 372794 w 3345767"/>
              <a:gd name="connsiteY3" fmla="*/ 7034 h 1622474"/>
              <a:gd name="connsiteX0" fmla="*/ 425055 w 3348111"/>
              <a:gd name="connsiteY0" fmla="*/ 21168 h 1624819"/>
              <a:gd name="connsiteX1" fmla="*/ 744533 w 3348111"/>
              <a:gd name="connsiteY1" fmla="*/ 1286865 h 1624819"/>
              <a:gd name="connsiteX2" fmla="*/ 3294865 w 3348111"/>
              <a:gd name="connsiteY2" fmla="*/ 1413870 h 1624819"/>
              <a:gd name="connsiteX3" fmla="*/ 425055 w 3348111"/>
              <a:gd name="connsiteY3" fmla="*/ 21168 h 1624819"/>
              <a:gd name="connsiteX0" fmla="*/ 425055 w 3564135"/>
              <a:gd name="connsiteY0" fmla="*/ 21168 h 1636821"/>
              <a:gd name="connsiteX1" fmla="*/ 744533 w 3564135"/>
              <a:gd name="connsiteY1" fmla="*/ 1286865 h 1636821"/>
              <a:gd name="connsiteX2" fmla="*/ 2040678 w 3564135"/>
              <a:gd name="connsiteY2" fmla="*/ 1358874 h 1636821"/>
              <a:gd name="connsiteX3" fmla="*/ 3294865 w 3564135"/>
              <a:gd name="connsiteY3" fmla="*/ 1413870 h 1636821"/>
              <a:gd name="connsiteX4" fmla="*/ 425055 w 3564135"/>
              <a:gd name="connsiteY4" fmla="*/ 21168 h 1636821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0 w 3270411"/>
              <a:gd name="connsiteY0" fmla="*/ 0 h 1567164"/>
              <a:gd name="connsiteX1" fmla="*/ 432047 w 3270411"/>
              <a:gd name="connsiteY1" fmla="*/ 1224135 h 1567164"/>
              <a:gd name="connsiteX2" fmla="*/ 1728192 w 3270411"/>
              <a:gd name="connsiteY2" fmla="*/ 1296144 h 1567164"/>
              <a:gd name="connsiteX3" fmla="*/ 2982379 w 3270411"/>
              <a:gd name="connsiteY3" fmla="*/ 1351140 h 1567164"/>
              <a:gd name="connsiteX4" fmla="*/ 0 w 3270411"/>
              <a:gd name="connsiteY4" fmla="*/ 0 h 1567164"/>
              <a:gd name="connsiteX0" fmla="*/ 0 w 3270411"/>
              <a:gd name="connsiteY0" fmla="*/ 0 h 1567164"/>
              <a:gd name="connsiteX1" fmla="*/ 432047 w 3270411"/>
              <a:gd name="connsiteY1" fmla="*/ 1224135 h 1567164"/>
              <a:gd name="connsiteX2" fmla="*/ 1728192 w 3270411"/>
              <a:gd name="connsiteY2" fmla="*/ 1296144 h 1567164"/>
              <a:gd name="connsiteX3" fmla="*/ 2982379 w 3270411"/>
              <a:gd name="connsiteY3" fmla="*/ 1351140 h 1567164"/>
              <a:gd name="connsiteX4" fmla="*/ 0 w 3270411"/>
              <a:gd name="connsiteY4" fmla="*/ 0 h 1567164"/>
              <a:gd name="connsiteX0" fmla="*/ 0 w 2982379"/>
              <a:gd name="connsiteY0" fmla="*/ 0 h 1351140"/>
              <a:gd name="connsiteX1" fmla="*/ 432047 w 2982379"/>
              <a:gd name="connsiteY1" fmla="*/ 1224135 h 1351140"/>
              <a:gd name="connsiteX2" fmla="*/ 1728192 w 2982379"/>
              <a:gd name="connsiteY2" fmla="*/ 1296144 h 1351140"/>
              <a:gd name="connsiteX3" fmla="*/ 2982379 w 2982379"/>
              <a:gd name="connsiteY3" fmla="*/ 1351140 h 1351140"/>
              <a:gd name="connsiteX4" fmla="*/ 0 w 2982379"/>
              <a:gd name="connsiteY4" fmla="*/ 0 h 135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379" h="1351140">
                <a:moveTo>
                  <a:pt x="0" y="0"/>
                </a:moveTo>
                <a:lnTo>
                  <a:pt x="432047" y="1224135"/>
                </a:lnTo>
                <a:lnTo>
                  <a:pt x="1728192" y="1296144"/>
                </a:lnTo>
                <a:lnTo>
                  <a:pt x="2982379" y="13511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96136" y="5805264"/>
            <a:ext cx="2376264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372200" y="4581128"/>
            <a:ext cx="2160240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148775" y="3840479"/>
            <a:ext cx="1983545" cy="1125415"/>
          </a:xfrm>
          <a:custGeom>
            <a:avLst/>
            <a:gdLst>
              <a:gd name="connsiteX0" fmla="*/ 215705 w 2311791"/>
              <a:gd name="connsiteY0" fmla="*/ 1301261 h 1312984"/>
              <a:gd name="connsiteX1" fmla="*/ 905022 w 2311791"/>
              <a:gd name="connsiteY1" fmla="*/ 175846 h 1312984"/>
              <a:gd name="connsiteX2" fmla="*/ 2199250 w 2311791"/>
              <a:gd name="connsiteY2" fmla="*/ 246184 h 1312984"/>
              <a:gd name="connsiteX3" fmla="*/ 215705 w 2311791"/>
              <a:gd name="connsiteY3" fmla="*/ 1301261 h 1312984"/>
              <a:gd name="connsiteX0" fmla="*/ 0 w 2096086"/>
              <a:gd name="connsiteY0" fmla="*/ 1301261 h 1312984"/>
              <a:gd name="connsiteX1" fmla="*/ 689317 w 2096086"/>
              <a:gd name="connsiteY1" fmla="*/ 175846 h 1312984"/>
              <a:gd name="connsiteX2" fmla="*/ 1983545 w 2096086"/>
              <a:gd name="connsiteY2" fmla="*/ 246184 h 1312984"/>
              <a:gd name="connsiteX3" fmla="*/ 0 w 2096086"/>
              <a:gd name="connsiteY3" fmla="*/ 1301261 h 1312984"/>
              <a:gd name="connsiteX0" fmla="*/ 0 w 1983545"/>
              <a:gd name="connsiteY0" fmla="*/ 1125415 h 1137138"/>
              <a:gd name="connsiteX1" fmla="*/ 689317 w 1983545"/>
              <a:gd name="connsiteY1" fmla="*/ 0 h 1137138"/>
              <a:gd name="connsiteX2" fmla="*/ 1983545 w 1983545"/>
              <a:gd name="connsiteY2" fmla="*/ 70338 h 1137138"/>
              <a:gd name="connsiteX3" fmla="*/ 0 w 1983545"/>
              <a:gd name="connsiteY3" fmla="*/ 1125415 h 1137138"/>
              <a:gd name="connsiteX0" fmla="*/ 0 w 1983545"/>
              <a:gd name="connsiteY0" fmla="*/ 1125415 h 1125415"/>
              <a:gd name="connsiteX1" fmla="*/ 689317 w 1983545"/>
              <a:gd name="connsiteY1" fmla="*/ 0 h 1125415"/>
              <a:gd name="connsiteX2" fmla="*/ 1983545 w 1983545"/>
              <a:gd name="connsiteY2" fmla="*/ 70338 h 1125415"/>
              <a:gd name="connsiteX3" fmla="*/ 0 w 1983545"/>
              <a:gd name="connsiteY3" fmla="*/ 1125415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545" h="1125415">
                <a:moveTo>
                  <a:pt x="0" y="1125415"/>
                </a:moveTo>
                <a:lnTo>
                  <a:pt x="689317" y="0"/>
                </a:lnTo>
                <a:lnTo>
                  <a:pt x="1983545" y="70338"/>
                </a:lnTo>
                <a:lnTo>
                  <a:pt x="0" y="112541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154 L 0.00017 -0.734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01432"/>
          </a:xfrm>
        </p:spPr>
        <p:txBody>
          <a:bodyPr/>
          <a:lstStyle/>
          <a:p>
            <a:r>
              <a:rPr lang="ru-RU" b="1" dirty="0" smtClean="0"/>
              <a:t>Найдите тупоугольный треугольник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92896"/>
            <a:ext cx="2376264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005064"/>
            <a:ext cx="100811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020272" y="1844824"/>
            <a:ext cx="1584176" cy="165618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6016" y="2492896"/>
            <a:ext cx="1224136" cy="12241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1187624" y="3789040"/>
            <a:ext cx="2088232" cy="1296144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4067944" y="332656"/>
            <a:ext cx="1728192" cy="1440160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67544" y="5085184"/>
            <a:ext cx="2982379" cy="1351140"/>
          </a:xfrm>
          <a:custGeom>
            <a:avLst/>
            <a:gdLst>
              <a:gd name="connsiteX0" fmla="*/ 372794 w 3345767"/>
              <a:gd name="connsiteY0" fmla="*/ 7034 h 1622474"/>
              <a:gd name="connsiteX1" fmla="*/ 1005841 w 3345767"/>
              <a:gd name="connsiteY1" fmla="*/ 1357533 h 1622474"/>
              <a:gd name="connsiteX2" fmla="*/ 3242604 w 3345767"/>
              <a:gd name="connsiteY2" fmla="*/ 1399736 h 1622474"/>
              <a:gd name="connsiteX3" fmla="*/ 372794 w 3345767"/>
              <a:gd name="connsiteY3" fmla="*/ 7034 h 1622474"/>
              <a:gd name="connsiteX0" fmla="*/ 425055 w 3348111"/>
              <a:gd name="connsiteY0" fmla="*/ 21168 h 1624819"/>
              <a:gd name="connsiteX1" fmla="*/ 744533 w 3348111"/>
              <a:gd name="connsiteY1" fmla="*/ 1286865 h 1624819"/>
              <a:gd name="connsiteX2" fmla="*/ 3294865 w 3348111"/>
              <a:gd name="connsiteY2" fmla="*/ 1413870 h 1624819"/>
              <a:gd name="connsiteX3" fmla="*/ 425055 w 3348111"/>
              <a:gd name="connsiteY3" fmla="*/ 21168 h 1624819"/>
              <a:gd name="connsiteX0" fmla="*/ 425055 w 3564135"/>
              <a:gd name="connsiteY0" fmla="*/ 21168 h 1636821"/>
              <a:gd name="connsiteX1" fmla="*/ 744533 w 3564135"/>
              <a:gd name="connsiteY1" fmla="*/ 1286865 h 1636821"/>
              <a:gd name="connsiteX2" fmla="*/ 2040678 w 3564135"/>
              <a:gd name="connsiteY2" fmla="*/ 1358874 h 1636821"/>
              <a:gd name="connsiteX3" fmla="*/ 3294865 w 3564135"/>
              <a:gd name="connsiteY3" fmla="*/ 1413870 h 1636821"/>
              <a:gd name="connsiteX4" fmla="*/ 425055 w 3564135"/>
              <a:gd name="connsiteY4" fmla="*/ 21168 h 1636821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0 w 3270411"/>
              <a:gd name="connsiteY0" fmla="*/ 0 h 1567164"/>
              <a:gd name="connsiteX1" fmla="*/ 432047 w 3270411"/>
              <a:gd name="connsiteY1" fmla="*/ 1224135 h 1567164"/>
              <a:gd name="connsiteX2" fmla="*/ 1728192 w 3270411"/>
              <a:gd name="connsiteY2" fmla="*/ 1296144 h 1567164"/>
              <a:gd name="connsiteX3" fmla="*/ 2982379 w 3270411"/>
              <a:gd name="connsiteY3" fmla="*/ 1351140 h 1567164"/>
              <a:gd name="connsiteX4" fmla="*/ 0 w 3270411"/>
              <a:gd name="connsiteY4" fmla="*/ 0 h 1567164"/>
              <a:gd name="connsiteX0" fmla="*/ 0 w 3270411"/>
              <a:gd name="connsiteY0" fmla="*/ 0 h 1567164"/>
              <a:gd name="connsiteX1" fmla="*/ 432047 w 3270411"/>
              <a:gd name="connsiteY1" fmla="*/ 1224135 h 1567164"/>
              <a:gd name="connsiteX2" fmla="*/ 1728192 w 3270411"/>
              <a:gd name="connsiteY2" fmla="*/ 1296144 h 1567164"/>
              <a:gd name="connsiteX3" fmla="*/ 2982379 w 3270411"/>
              <a:gd name="connsiteY3" fmla="*/ 1351140 h 1567164"/>
              <a:gd name="connsiteX4" fmla="*/ 0 w 3270411"/>
              <a:gd name="connsiteY4" fmla="*/ 0 h 1567164"/>
              <a:gd name="connsiteX0" fmla="*/ 0 w 2982379"/>
              <a:gd name="connsiteY0" fmla="*/ 0 h 1351140"/>
              <a:gd name="connsiteX1" fmla="*/ 432047 w 2982379"/>
              <a:gd name="connsiteY1" fmla="*/ 1224135 h 1351140"/>
              <a:gd name="connsiteX2" fmla="*/ 1728192 w 2982379"/>
              <a:gd name="connsiteY2" fmla="*/ 1296144 h 1351140"/>
              <a:gd name="connsiteX3" fmla="*/ 2982379 w 2982379"/>
              <a:gd name="connsiteY3" fmla="*/ 1351140 h 1351140"/>
              <a:gd name="connsiteX4" fmla="*/ 0 w 2982379"/>
              <a:gd name="connsiteY4" fmla="*/ 0 h 135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379" h="1351140">
                <a:moveTo>
                  <a:pt x="0" y="0"/>
                </a:moveTo>
                <a:lnTo>
                  <a:pt x="432047" y="1224135"/>
                </a:lnTo>
                <a:lnTo>
                  <a:pt x="1728192" y="1296144"/>
                </a:lnTo>
                <a:lnTo>
                  <a:pt x="2982379" y="13511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96136" y="5805264"/>
            <a:ext cx="2376264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372200" y="4581128"/>
            <a:ext cx="2160240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148775" y="3840479"/>
            <a:ext cx="1983545" cy="1125415"/>
          </a:xfrm>
          <a:custGeom>
            <a:avLst/>
            <a:gdLst>
              <a:gd name="connsiteX0" fmla="*/ 215705 w 2311791"/>
              <a:gd name="connsiteY0" fmla="*/ 1301261 h 1312984"/>
              <a:gd name="connsiteX1" fmla="*/ 905022 w 2311791"/>
              <a:gd name="connsiteY1" fmla="*/ 175846 h 1312984"/>
              <a:gd name="connsiteX2" fmla="*/ 2199250 w 2311791"/>
              <a:gd name="connsiteY2" fmla="*/ 246184 h 1312984"/>
              <a:gd name="connsiteX3" fmla="*/ 215705 w 2311791"/>
              <a:gd name="connsiteY3" fmla="*/ 1301261 h 1312984"/>
              <a:gd name="connsiteX0" fmla="*/ 0 w 2096086"/>
              <a:gd name="connsiteY0" fmla="*/ 1301261 h 1312984"/>
              <a:gd name="connsiteX1" fmla="*/ 689317 w 2096086"/>
              <a:gd name="connsiteY1" fmla="*/ 175846 h 1312984"/>
              <a:gd name="connsiteX2" fmla="*/ 1983545 w 2096086"/>
              <a:gd name="connsiteY2" fmla="*/ 246184 h 1312984"/>
              <a:gd name="connsiteX3" fmla="*/ 0 w 2096086"/>
              <a:gd name="connsiteY3" fmla="*/ 1301261 h 1312984"/>
              <a:gd name="connsiteX0" fmla="*/ 0 w 1983545"/>
              <a:gd name="connsiteY0" fmla="*/ 1125415 h 1137138"/>
              <a:gd name="connsiteX1" fmla="*/ 689317 w 1983545"/>
              <a:gd name="connsiteY1" fmla="*/ 0 h 1137138"/>
              <a:gd name="connsiteX2" fmla="*/ 1983545 w 1983545"/>
              <a:gd name="connsiteY2" fmla="*/ 70338 h 1137138"/>
              <a:gd name="connsiteX3" fmla="*/ 0 w 1983545"/>
              <a:gd name="connsiteY3" fmla="*/ 1125415 h 1137138"/>
              <a:gd name="connsiteX0" fmla="*/ 0 w 1983545"/>
              <a:gd name="connsiteY0" fmla="*/ 1125415 h 1125415"/>
              <a:gd name="connsiteX1" fmla="*/ 689317 w 1983545"/>
              <a:gd name="connsiteY1" fmla="*/ 0 h 1125415"/>
              <a:gd name="connsiteX2" fmla="*/ 1983545 w 1983545"/>
              <a:gd name="connsiteY2" fmla="*/ 70338 h 1125415"/>
              <a:gd name="connsiteX3" fmla="*/ 0 w 1983545"/>
              <a:gd name="connsiteY3" fmla="*/ 1125415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545" h="1125415">
                <a:moveTo>
                  <a:pt x="0" y="1125415"/>
                </a:moveTo>
                <a:lnTo>
                  <a:pt x="689317" y="0"/>
                </a:lnTo>
                <a:lnTo>
                  <a:pt x="1983545" y="70338"/>
                </a:lnTo>
                <a:lnTo>
                  <a:pt x="0" y="112541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10106 L -0.00556 -0.664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3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01432"/>
          </a:xfrm>
        </p:spPr>
        <p:txBody>
          <a:bodyPr/>
          <a:lstStyle/>
          <a:p>
            <a:r>
              <a:rPr lang="ru-RU" b="1" dirty="0" smtClean="0"/>
              <a:t>Найдите остроугольный треугольник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92896"/>
            <a:ext cx="2376264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005064"/>
            <a:ext cx="100811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020272" y="1844824"/>
            <a:ext cx="1584176" cy="165618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6016" y="2492896"/>
            <a:ext cx="1224136" cy="12241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1187624" y="3789040"/>
            <a:ext cx="2088232" cy="1296144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4067944" y="332656"/>
            <a:ext cx="1728192" cy="1440160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39552" y="476672"/>
            <a:ext cx="2982379" cy="1351140"/>
          </a:xfrm>
          <a:custGeom>
            <a:avLst/>
            <a:gdLst>
              <a:gd name="connsiteX0" fmla="*/ 372794 w 3345767"/>
              <a:gd name="connsiteY0" fmla="*/ 7034 h 1622474"/>
              <a:gd name="connsiteX1" fmla="*/ 1005841 w 3345767"/>
              <a:gd name="connsiteY1" fmla="*/ 1357533 h 1622474"/>
              <a:gd name="connsiteX2" fmla="*/ 3242604 w 3345767"/>
              <a:gd name="connsiteY2" fmla="*/ 1399736 h 1622474"/>
              <a:gd name="connsiteX3" fmla="*/ 372794 w 3345767"/>
              <a:gd name="connsiteY3" fmla="*/ 7034 h 1622474"/>
              <a:gd name="connsiteX0" fmla="*/ 425055 w 3348111"/>
              <a:gd name="connsiteY0" fmla="*/ 21168 h 1624819"/>
              <a:gd name="connsiteX1" fmla="*/ 744533 w 3348111"/>
              <a:gd name="connsiteY1" fmla="*/ 1286865 h 1624819"/>
              <a:gd name="connsiteX2" fmla="*/ 3294865 w 3348111"/>
              <a:gd name="connsiteY2" fmla="*/ 1413870 h 1624819"/>
              <a:gd name="connsiteX3" fmla="*/ 425055 w 3348111"/>
              <a:gd name="connsiteY3" fmla="*/ 21168 h 1624819"/>
              <a:gd name="connsiteX0" fmla="*/ 425055 w 3564135"/>
              <a:gd name="connsiteY0" fmla="*/ 21168 h 1636821"/>
              <a:gd name="connsiteX1" fmla="*/ 744533 w 3564135"/>
              <a:gd name="connsiteY1" fmla="*/ 1286865 h 1636821"/>
              <a:gd name="connsiteX2" fmla="*/ 2040678 w 3564135"/>
              <a:gd name="connsiteY2" fmla="*/ 1358874 h 1636821"/>
              <a:gd name="connsiteX3" fmla="*/ 3294865 w 3564135"/>
              <a:gd name="connsiteY3" fmla="*/ 1413870 h 1636821"/>
              <a:gd name="connsiteX4" fmla="*/ 425055 w 3564135"/>
              <a:gd name="connsiteY4" fmla="*/ 21168 h 1636821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425055 w 3695466"/>
              <a:gd name="connsiteY0" fmla="*/ 21168 h 1588332"/>
              <a:gd name="connsiteX1" fmla="*/ 857102 w 3695466"/>
              <a:gd name="connsiteY1" fmla="*/ 1245303 h 1588332"/>
              <a:gd name="connsiteX2" fmla="*/ 2153247 w 3695466"/>
              <a:gd name="connsiteY2" fmla="*/ 1317312 h 1588332"/>
              <a:gd name="connsiteX3" fmla="*/ 3407434 w 3695466"/>
              <a:gd name="connsiteY3" fmla="*/ 1372308 h 1588332"/>
              <a:gd name="connsiteX4" fmla="*/ 425055 w 3695466"/>
              <a:gd name="connsiteY4" fmla="*/ 21168 h 1588332"/>
              <a:gd name="connsiteX0" fmla="*/ 0 w 3270411"/>
              <a:gd name="connsiteY0" fmla="*/ 0 h 1567164"/>
              <a:gd name="connsiteX1" fmla="*/ 432047 w 3270411"/>
              <a:gd name="connsiteY1" fmla="*/ 1224135 h 1567164"/>
              <a:gd name="connsiteX2" fmla="*/ 1728192 w 3270411"/>
              <a:gd name="connsiteY2" fmla="*/ 1296144 h 1567164"/>
              <a:gd name="connsiteX3" fmla="*/ 2982379 w 3270411"/>
              <a:gd name="connsiteY3" fmla="*/ 1351140 h 1567164"/>
              <a:gd name="connsiteX4" fmla="*/ 0 w 3270411"/>
              <a:gd name="connsiteY4" fmla="*/ 0 h 1567164"/>
              <a:gd name="connsiteX0" fmla="*/ 0 w 3270411"/>
              <a:gd name="connsiteY0" fmla="*/ 0 h 1567164"/>
              <a:gd name="connsiteX1" fmla="*/ 432047 w 3270411"/>
              <a:gd name="connsiteY1" fmla="*/ 1224135 h 1567164"/>
              <a:gd name="connsiteX2" fmla="*/ 1728192 w 3270411"/>
              <a:gd name="connsiteY2" fmla="*/ 1296144 h 1567164"/>
              <a:gd name="connsiteX3" fmla="*/ 2982379 w 3270411"/>
              <a:gd name="connsiteY3" fmla="*/ 1351140 h 1567164"/>
              <a:gd name="connsiteX4" fmla="*/ 0 w 3270411"/>
              <a:gd name="connsiteY4" fmla="*/ 0 h 1567164"/>
              <a:gd name="connsiteX0" fmla="*/ 0 w 2982379"/>
              <a:gd name="connsiteY0" fmla="*/ 0 h 1351140"/>
              <a:gd name="connsiteX1" fmla="*/ 432047 w 2982379"/>
              <a:gd name="connsiteY1" fmla="*/ 1224135 h 1351140"/>
              <a:gd name="connsiteX2" fmla="*/ 1728192 w 2982379"/>
              <a:gd name="connsiteY2" fmla="*/ 1296144 h 1351140"/>
              <a:gd name="connsiteX3" fmla="*/ 2982379 w 2982379"/>
              <a:gd name="connsiteY3" fmla="*/ 1351140 h 1351140"/>
              <a:gd name="connsiteX4" fmla="*/ 0 w 2982379"/>
              <a:gd name="connsiteY4" fmla="*/ 0 h 135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379" h="1351140">
                <a:moveTo>
                  <a:pt x="0" y="0"/>
                </a:moveTo>
                <a:lnTo>
                  <a:pt x="432047" y="1224135"/>
                </a:lnTo>
                <a:lnTo>
                  <a:pt x="1728192" y="1296144"/>
                </a:lnTo>
                <a:lnTo>
                  <a:pt x="2982379" y="13511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96136" y="5805264"/>
            <a:ext cx="2376264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372200" y="4581128"/>
            <a:ext cx="2160240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148775" y="3840479"/>
            <a:ext cx="1983545" cy="1125415"/>
          </a:xfrm>
          <a:custGeom>
            <a:avLst/>
            <a:gdLst>
              <a:gd name="connsiteX0" fmla="*/ 215705 w 2311791"/>
              <a:gd name="connsiteY0" fmla="*/ 1301261 h 1312984"/>
              <a:gd name="connsiteX1" fmla="*/ 905022 w 2311791"/>
              <a:gd name="connsiteY1" fmla="*/ 175846 h 1312984"/>
              <a:gd name="connsiteX2" fmla="*/ 2199250 w 2311791"/>
              <a:gd name="connsiteY2" fmla="*/ 246184 h 1312984"/>
              <a:gd name="connsiteX3" fmla="*/ 215705 w 2311791"/>
              <a:gd name="connsiteY3" fmla="*/ 1301261 h 1312984"/>
              <a:gd name="connsiteX0" fmla="*/ 0 w 2096086"/>
              <a:gd name="connsiteY0" fmla="*/ 1301261 h 1312984"/>
              <a:gd name="connsiteX1" fmla="*/ 689317 w 2096086"/>
              <a:gd name="connsiteY1" fmla="*/ 175846 h 1312984"/>
              <a:gd name="connsiteX2" fmla="*/ 1983545 w 2096086"/>
              <a:gd name="connsiteY2" fmla="*/ 246184 h 1312984"/>
              <a:gd name="connsiteX3" fmla="*/ 0 w 2096086"/>
              <a:gd name="connsiteY3" fmla="*/ 1301261 h 1312984"/>
              <a:gd name="connsiteX0" fmla="*/ 0 w 1983545"/>
              <a:gd name="connsiteY0" fmla="*/ 1125415 h 1137138"/>
              <a:gd name="connsiteX1" fmla="*/ 689317 w 1983545"/>
              <a:gd name="connsiteY1" fmla="*/ 0 h 1137138"/>
              <a:gd name="connsiteX2" fmla="*/ 1983545 w 1983545"/>
              <a:gd name="connsiteY2" fmla="*/ 70338 h 1137138"/>
              <a:gd name="connsiteX3" fmla="*/ 0 w 1983545"/>
              <a:gd name="connsiteY3" fmla="*/ 1125415 h 1137138"/>
              <a:gd name="connsiteX0" fmla="*/ 0 w 1983545"/>
              <a:gd name="connsiteY0" fmla="*/ 1125415 h 1125415"/>
              <a:gd name="connsiteX1" fmla="*/ 689317 w 1983545"/>
              <a:gd name="connsiteY1" fmla="*/ 0 h 1125415"/>
              <a:gd name="connsiteX2" fmla="*/ 1983545 w 1983545"/>
              <a:gd name="connsiteY2" fmla="*/ 70338 h 1125415"/>
              <a:gd name="connsiteX3" fmla="*/ 0 w 1983545"/>
              <a:gd name="connsiteY3" fmla="*/ 1125415 h 112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545" h="1125415">
                <a:moveTo>
                  <a:pt x="0" y="1125415"/>
                </a:moveTo>
                <a:lnTo>
                  <a:pt x="689317" y="0"/>
                </a:lnTo>
                <a:lnTo>
                  <a:pt x="1983545" y="70338"/>
                </a:lnTo>
                <a:lnTo>
                  <a:pt x="0" y="112541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12072 L -2.77778E-7 -0.235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Сколько сторон в треугольнике?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411760" y="1916832"/>
            <a:ext cx="4320480" cy="36004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2"/>
            <a:endCxn id="4" idx="4"/>
          </p:cNvCxnSpPr>
          <p:nvPr/>
        </p:nvCxnSpPr>
        <p:spPr>
          <a:xfrm>
            <a:off x="2411760" y="5517232"/>
            <a:ext cx="4320480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0"/>
          </p:cNvCxnSpPr>
          <p:nvPr/>
        </p:nvCxnSpPr>
        <p:spPr>
          <a:xfrm flipV="1">
            <a:off x="2411760" y="1916832"/>
            <a:ext cx="2160240" cy="360040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0"/>
            <a:endCxn id="4" idx="4"/>
          </p:cNvCxnSpPr>
          <p:nvPr/>
        </p:nvCxnSpPr>
        <p:spPr>
          <a:xfrm>
            <a:off x="4572000" y="1916832"/>
            <a:ext cx="2160240" cy="3600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60232" y="1772816"/>
            <a:ext cx="1656184" cy="15841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Сколько вершин в треугольнике?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411760" y="1916832"/>
            <a:ext cx="4320480" cy="36004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2"/>
            <a:endCxn id="4" idx="4"/>
          </p:cNvCxnSpPr>
          <p:nvPr/>
        </p:nvCxnSpPr>
        <p:spPr>
          <a:xfrm>
            <a:off x="2411760" y="5517232"/>
            <a:ext cx="4320480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0"/>
          </p:cNvCxnSpPr>
          <p:nvPr/>
        </p:nvCxnSpPr>
        <p:spPr>
          <a:xfrm flipV="1">
            <a:off x="2411760" y="1916832"/>
            <a:ext cx="2160240" cy="3600400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0"/>
            <a:endCxn id="4" idx="4"/>
          </p:cNvCxnSpPr>
          <p:nvPr/>
        </p:nvCxnSpPr>
        <p:spPr>
          <a:xfrm>
            <a:off x="4572000" y="1916832"/>
            <a:ext cx="2160240" cy="3600400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60232" y="1772816"/>
            <a:ext cx="1656184" cy="15841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Сколько углов в треугольнике?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411760" y="1916832"/>
            <a:ext cx="4320480" cy="36004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2"/>
            <a:endCxn id="4" idx="4"/>
          </p:cNvCxnSpPr>
          <p:nvPr/>
        </p:nvCxnSpPr>
        <p:spPr>
          <a:xfrm>
            <a:off x="2411760" y="5517232"/>
            <a:ext cx="4320480" cy="0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0"/>
          </p:cNvCxnSpPr>
          <p:nvPr/>
        </p:nvCxnSpPr>
        <p:spPr>
          <a:xfrm flipV="1">
            <a:off x="2411760" y="1916832"/>
            <a:ext cx="2160240" cy="3600400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0"/>
            <a:endCxn id="4" idx="4"/>
          </p:cNvCxnSpPr>
          <p:nvPr/>
        </p:nvCxnSpPr>
        <p:spPr>
          <a:xfrm>
            <a:off x="4572000" y="1916832"/>
            <a:ext cx="2160240" cy="3600400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60232" y="1772816"/>
            <a:ext cx="1656184" cy="15841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Дуга 12"/>
          <p:cNvSpPr/>
          <p:nvPr/>
        </p:nvSpPr>
        <p:spPr>
          <a:xfrm>
            <a:off x="2339752" y="5013176"/>
            <a:ext cx="792088" cy="1008112"/>
          </a:xfrm>
          <a:prstGeom prst="arc">
            <a:avLst>
              <a:gd name="adj1" fmla="val 16200000"/>
              <a:gd name="adj2" fmla="val 0"/>
            </a:avLst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088106" flipV="1">
            <a:off x="3608172" y="1819243"/>
            <a:ext cx="1365046" cy="885670"/>
          </a:xfrm>
          <a:prstGeom prst="arc">
            <a:avLst/>
          </a:prstGeom>
          <a:ln w="38100">
            <a:solidFill>
              <a:srgbClr val="00206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flipH="1">
            <a:off x="5796136" y="4869160"/>
            <a:ext cx="1080120" cy="1224136"/>
          </a:xfrm>
          <a:prstGeom prst="arc">
            <a:avLst>
              <a:gd name="adj1" fmla="val 16200000"/>
              <a:gd name="adj2" fmla="val 0"/>
            </a:avLst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 по карточкам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8"/>
            <a:ext cx="806489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1) Измерьте длины отрезков  и сравните их.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645024"/>
            <a:ext cx="813690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2) Измерьте стороны треугольника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173</Words>
  <Application>Microsoft Office PowerPoint</Application>
  <PresentationFormat>Экран (4:3)</PresentationFormat>
  <Paragraphs>113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Поток</vt:lpstr>
      <vt:lpstr>Оформление по умолчанию</vt:lpstr>
      <vt:lpstr>1_Оформление по умолчанию</vt:lpstr>
      <vt:lpstr>2_Оформление по умолчанию</vt:lpstr>
      <vt:lpstr>Различение треугольников по длинам сторон</vt:lpstr>
      <vt:lpstr>Работаем устно</vt:lpstr>
      <vt:lpstr>Презентация PowerPoint</vt:lpstr>
      <vt:lpstr>Презентация PowerPoint</vt:lpstr>
      <vt:lpstr>Презентация PowerPoint</vt:lpstr>
      <vt:lpstr>Сколько сторон в треугольнике?</vt:lpstr>
      <vt:lpstr>Сколько вершин в треугольнике?</vt:lpstr>
      <vt:lpstr>Сколько углов в треугольнике?</vt:lpstr>
      <vt:lpstr>Работа по карточкам</vt:lpstr>
      <vt:lpstr>Презентация PowerPoint</vt:lpstr>
      <vt:lpstr>Презентация PowerPoint</vt:lpstr>
      <vt:lpstr>КВАДРАТ</vt:lpstr>
      <vt:lpstr>КВАДРАТ</vt:lpstr>
      <vt:lpstr>   Известны длины всех трех сторон треугольника.    Определите его вид.</vt:lpstr>
      <vt:lpstr>Графический диктант</vt:lpstr>
      <vt:lpstr>Графический диктант</vt:lpstr>
      <vt:lpstr>ЗАНИМАТЕЛЬНЫЕ  ТРЕУГОЛЬНИКИ</vt:lpstr>
      <vt:lpstr>ЗАНИМАТЕЛЬНЫЕ  ТРЕУГОЛЬНИКИ</vt:lpstr>
      <vt:lpstr>ЗАНИМАТЕЛЬНЫЕ  ТРЕУГОЛЬНИКИ</vt:lpstr>
      <vt:lpstr>Презентация PowerPoint</vt:lpstr>
      <vt:lpstr>Презентация PowerPoint</vt:lpstr>
      <vt:lpstr>Презентация PowerPoint</vt:lpstr>
      <vt:lpstr>СПАСИБО ЗА УРОК !</vt:lpstr>
      <vt:lpstr>Использованные  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Различение треугольников по длинам сторон</dc:title>
  <dc:creator>школа</dc:creator>
  <cp:lastModifiedBy>Admin</cp:lastModifiedBy>
  <cp:revision>62</cp:revision>
  <dcterms:created xsi:type="dcterms:W3CDTF">2012-05-21T21:27:11Z</dcterms:created>
  <dcterms:modified xsi:type="dcterms:W3CDTF">2015-12-14T18:18:24Z</dcterms:modified>
</cp:coreProperties>
</file>