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2" r:id="rId14"/>
    <p:sldId id="271" r:id="rId15"/>
    <p:sldId id="273" r:id="rId16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66"/>
    <a:srgbClr val="0000CC"/>
    <a:srgbClr val="00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7000">
              <a:srgbClr val="000099"/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438400"/>
            <a:ext cx="82296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dirty="0" smtClean="0">
                <a:solidFill>
                  <a:schemeClr val="bg1"/>
                </a:solidFill>
              </a:rPr>
              <a:t>   </a:t>
            </a:r>
            <a:endParaRPr lang="ru-RU" sz="4800" dirty="0" smtClean="0">
              <a:solidFill>
                <a:schemeClr val="bg1"/>
              </a:solidFill>
            </a:endParaRPr>
          </a:p>
        </p:txBody>
      </p:sp>
      <p:sp>
        <p:nvSpPr>
          <p:cNvPr id="3075" name="Rectangle 4"/>
          <p:cNvSpPr>
            <a:spLocks noChangeArrowheads="1"/>
          </p:cNvSpPr>
          <p:nvPr/>
        </p:nvSpPr>
        <p:spPr bwMode="auto">
          <a:xfrm>
            <a:off x="457200" y="1752600"/>
            <a:ext cx="8382000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ru-RU" sz="6000" b="1" dirty="0" smtClean="0">
                <a:solidFill>
                  <a:schemeClr val="bg1"/>
                </a:solidFill>
              </a:rPr>
              <a:t>Н.А.Некрасов.</a:t>
            </a:r>
          </a:p>
          <a:p>
            <a:pPr algn="ctr"/>
            <a:r>
              <a:rPr lang="ru-RU" sz="6000" b="1" smtClean="0">
                <a:solidFill>
                  <a:schemeClr val="bg1"/>
                </a:solidFill>
              </a:rPr>
              <a:t>Поэма </a:t>
            </a:r>
            <a:r>
              <a:rPr lang="ru-RU" sz="6000" b="1" dirty="0" smtClean="0">
                <a:solidFill>
                  <a:schemeClr val="bg1"/>
                </a:solidFill>
              </a:rPr>
              <a:t>«Кому на Руси жить хорошо»</a:t>
            </a:r>
          </a:p>
          <a:p>
            <a:pPr algn="ctr"/>
            <a:endParaRPr lang="ru-RU" sz="4000" b="1" dirty="0">
              <a:solidFill>
                <a:schemeClr val="bg1"/>
              </a:solidFill>
            </a:endParaRPr>
          </a:p>
          <a:p>
            <a:pPr algn="ctr"/>
            <a:endParaRPr lang="ru-RU" sz="4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7000">
              <a:srgbClr val="000099"/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52400" y="228600"/>
            <a:ext cx="8915400" cy="1066799"/>
          </a:xfrm>
        </p:spPr>
        <p:txBody>
          <a:bodyPr>
            <a:noAutofit/>
          </a:bodyPr>
          <a:lstStyle/>
          <a:p>
            <a:r>
              <a:rPr lang="ru-RU" sz="4800" b="1" u="sng" dirty="0" smtClean="0">
                <a:solidFill>
                  <a:schemeClr val="bg1"/>
                </a:solidFill>
              </a:rPr>
              <a:t>2 возможные дороги к счастью:</a:t>
            </a:r>
            <a:r>
              <a:rPr lang="ru-RU" u="sng" dirty="0" smtClean="0"/>
              <a:t> </a:t>
            </a:r>
            <a:endParaRPr lang="ru-RU" b="1" u="sng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1524000"/>
            <a:ext cx="7848600" cy="4648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dirty="0" smtClean="0">
                <a:solidFill>
                  <a:schemeClr val="bg1"/>
                </a:solidFill>
              </a:rPr>
              <a:t>   </a:t>
            </a:r>
            <a:endParaRPr lang="ru-RU" sz="4800" dirty="0" smtClean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3400" y="1600200"/>
            <a:ext cx="8077200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 eaLnBrk="1" hangingPunct="1">
              <a:buFontTx/>
              <a:buAutoNum type="arabicPeriod"/>
            </a:pPr>
            <a:r>
              <a:rPr lang="ru-RU" sz="3600" b="1" dirty="0" smtClean="0">
                <a:solidFill>
                  <a:schemeClr val="bg1"/>
                </a:solidFill>
              </a:rPr>
              <a:t>дорога, по которой «громадная, к соблазну жадная идёт толпа»</a:t>
            </a:r>
            <a:r>
              <a:rPr lang="ru-RU" sz="3200" b="1" dirty="0" smtClean="0">
                <a:solidFill>
                  <a:schemeClr val="bg1"/>
                </a:solidFill>
              </a:rPr>
              <a:t>.</a:t>
            </a:r>
          </a:p>
          <a:p>
            <a:pPr marL="533400" indent="-533400" eaLnBrk="1" hangingPunct="1"/>
            <a:endParaRPr lang="ru-RU" sz="3200" b="1" dirty="0" smtClean="0">
              <a:solidFill>
                <a:schemeClr val="bg1"/>
              </a:solidFill>
            </a:endParaRPr>
          </a:p>
          <a:p>
            <a:pPr lvl="0"/>
            <a:r>
              <a:rPr lang="ru-RU" sz="3200" b="1" dirty="0" smtClean="0">
                <a:solidFill>
                  <a:schemeClr val="bg1"/>
                </a:solidFill>
              </a:rPr>
              <a:t>2.    </a:t>
            </a:r>
            <a:r>
              <a:rPr lang="ru-RU" sz="3600" b="1" dirty="0" smtClean="0">
                <a:solidFill>
                  <a:schemeClr val="bg1"/>
                </a:solidFill>
              </a:rPr>
              <a:t>другая - тесная, дорога «честная» - это    путь славного заступника, борца за народное счастье.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7000">
              <a:srgbClr val="000099"/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52400" y="228600"/>
            <a:ext cx="8915400" cy="1066799"/>
          </a:xfrm>
        </p:spPr>
        <p:txBody>
          <a:bodyPr>
            <a:noAutofit/>
          </a:bodyPr>
          <a:lstStyle/>
          <a:p>
            <a:r>
              <a:rPr lang="ru-RU" sz="4800" b="1" u="sng" dirty="0" smtClean="0">
                <a:solidFill>
                  <a:schemeClr val="bg1"/>
                </a:solidFill>
              </a:rPr>
              <a:t>Виды, составляющие КУЛЬТУРУ:</a:t>
            </a:r>
            <a:r>
              <a:rPr lang="ru-RU" u="sng" dirty="0" smtClean="0"/>
              <a:t> </a:t>
            </a:r>
            <a:endParaRPr lang="ru-RU" b="1" u="sng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524000"/>
            <a:ext cx="8229600" cy="4648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dirty="0" smtClean="0">
                <a:solidFill>
                  <a:schemeClr val="bg1"/>
                </a:solidFill>
              </a:rPr>
              <a:t>   </a:t>
            </a:r>
            <a:endParaRPr lang="ru-RU" sz="4800" dirty="0" smtClean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3400" y="1905000"/>
            <a:ext cx="80772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 eaLnBrk="1" hangingPunct="1">
              <a:buFontTx/>
              <a:buAutoNum type="arabicPeriod"/>
            </a:pPr>
            <a:r>
              <a:rPr lang="ru-RU" sz="4800" b="1" dirty="0" smtClean="0">
                <a:solidFill>
                  <a:schemeClr val="bg1"/>
                </a:solidFill>
              </a:rPr>
              <a:t>ДУХОВНАЯ;</a:t>
            </a:r>
          </a:p>
          <a:p>
            <a:pPr marL="533400" indent="-533400" eaLnBrk="1" hangingPunct="1"/>
            <a:endParaRPr lang="ru-RU" sz="4800" b="1" dirty="0" smtClean="0">
              <a:solidFill>
                <a:schemeClr val="bg1"/>
              </a:solidFill>
            </a:endParaRPr>
          </a:p>
          <a:p>
            <a:pPr lvl="0"/>
            <a:r>
              <a:rPr lang="ru-RU" sz="4800" b="1" dirty="0" smtClean="0">
                <a:solidFill>
                  <a:schemeClr val="bg1"/>
                </a:solidFill>
              </a:rPr>
              <a:t>2.  МАТЕРИАЛЬНАЯ.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7000">
              <a:srgbClr val="000099"/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52400" y="274638"/>
            <a:ext cx="8991600" cy="1143000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</a:rPr>
              <a:t>Таблица самооценки работы студентов</a:t>
            </a:r>
            <a:endParaRPr lang="ru-RU" sz="4000" b="1" u="sng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74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1524000"/>
            <a:ext cx="7391400" cy="4648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dirty="0" smtClean="0">
                <a:solidFill>
                  <a:schemeClr val="bg1"/>
                </a:solidFill>
              </a:rPr>
              <a:t>   </a:t>
            </a:r>
            <a:endParaRPr lang="ru-RU" sz="4800" dirty="0" smtClean="0">
              <a:solidFill>
                <a:schemeClr val="bg1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57200" y="1371600"/>
          <a:ext cx="8229600" cy="5006976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1131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Black" pitchFamily="34" charset="0"/>
                          <a:ea typeface="Calibri" pitchFamily="34" charset="0"/>
                          <a:cs typeface="Times New Roman" pitchFamily="18" charset="0"/>
                        </a:rPr>
                        <a:t>Занятие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Black" pitchFamily="34" charset="0"/>
                          <a:ea typeface="Calibri" pitchFamily="34" charset="0"/>
                          <a:cs typeface="Times New Roman" pitchFamily="18" charset="0"/>
                        </a:rPr>
                        <a:t>Я на занятии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Black" pitchFamily="34" charset="0"/>
                          <a:ea typeface="Calibri" pitchFamily="34" charset="0"/>
                          <a:cs typeface="Times New Roman" pitchFamily="18" charset="0"/>
                        </a:rPr>
                        <a:t>Итог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1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Black" pitchFamily="34" charset="0"/>
                          <a:ea typeface="Calibri" pitchFamily="34" charset="0"/>
                          <a:cs typeface="Times New Roman" pitchFamily="18" charset="0"/>
                        </a:rPr>
                        <a:t>1.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Black" pitchFamily="34" charset="0"/>
                          <a:ea typeface="Calibri" pitchFamily="34" charset="0"/>
                          <a:cs typeface="Times New Roman" pitchFamily="18" charset="0"/>
                        </a:rPr>
                        <a:t>Интересно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Black" pitchFamily="34" charset="0"/>
                          <a:ea typeface="Calibri" pitchFamily="34" charset="0"/>
                          <a:cs typeface="Times New Roman" pitchFamily="18" charset="0"/>
                        </a:rPr>
                        <a:t>Работал(а)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Black" pitchFamily="34" charset="0"/>
                          <a:ea typeface="Calibri" pitchFamily="34" charset="0"/>
                          <a:cs typeface="Times New Roman" pitchFamily="18" charset="0"/>
                        </a:rPr>
                        <a:t>1. Понял(а) материал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0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Black" pitchFamily="34" charset="0"/>
                          <a:ea typeface="Calibri" pitchFamily="34" charset="0"/>
                          <a:cs typeface="Times New Roman" pitchFamily="18" charset="0"/>
                        </a:rPr>
                        <a:t>2. Скучно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Black" pitchFamily="34" charset="0"/>
                          <a:ea typeface="Calibri" pitchFamily="34" charset="0"/>
                          <a:cs typeface="Times New Roman" pitchFamily="18" charset="0"/>
                        </a:rPr>
                        <a:t>2. Отдыхал(а)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Black" pitchFamily="34" charset="0"/>
                          <a:ea typeface="Calibri" pitchFamily="34" charset="0"/>
                          <a:cs typeface="Times New Roman" pitchFamily="18" charset="0"/>
                        </a:rPr>
                        <a:t>2. Узнал(а) больше, чем знал(а)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1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Black" pitchFamily="34" charset="0"/>
                          <a:ea typeface="Calibri" pitchFamily="34" charset="0"/>
                          <a:cs typeface="Times New Roman" pitchFamily="18" charset="0"/>
                        </a:rPr>
                        <a:t>3. Равнодушно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Black" pitchFamily="34" charset="0"/>
                          <a:ea typeface="Calibri" pitchFamily="34" charset="0"/>
                          <a:cs typeface="Times New Roman" pitchFamily="18" charset="0"/>
                        </a:rPr>
                        <a:t>3. Помогал(а) другим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Black" pitchFamily="34" charset="0"/>
                          <a:ea typeface="Calibri" pitchFamily="34" charset="0"/>
                          <a:cs typeface="Times New Roman" pitchFamily="18" charset="0"/>
                        </a:rPr>
                        <a:t>3. Не понял(а)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7000">
              <a:srgbClr val="000099"/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3400" y="1828800"/>
            <a:ext cx="8229600" cy="1981200"/>
          </a:xfrm>
        </p:spPr>
        <p:txBody>
          <a:bodyPr>
            <a:noAutofit/>
          </a:bodyPr>
          <a:lstStyle/>
          <a:p>
            <a:r>
              <a:rPr lang="ru-RU" sz="6600" b="1" dirty="0" err="1" smtClean="0">
                <a:solidFill>
                  <a:schemeClr val="bg1"/>
                </a:solidFill>
              </a:rPr>
              <a:t>Синквейн</a:t>
            </a:r>
            <a:r>
              <a:rPr lang="ru-RU" sz="6600" b="1" dirty="0" smtClean="0">
                <a:solidFill>
                  <a:schemeClr val="bg1"/>
                </a:solidFill>
              </a:rPr>
              <a:t> к слову </a:t>
            </a:r>
            <a:br>
              <a:rPr lang="ru-RU" sz="6600" b="1" dirty="0" smtClean="0">
                <a:solidFill>
                  <a:schemeClr val="bg1"/>
                </a:solidFill>
              </a:rPr>
            </a:br>
            <a:r>
              <a:rPr lang="ru-RU" sz="6600" b="1" dirty="0" smtClean="0">
                <a:solidFill>
                  <a:schemeClr val="bg1"/>
                </a:solidFill>
              </a:rPr>
              <a:t>«СЧАСТЬЕ»</a:t>
            </a:r>
            <a:endParaRPr lang="ru-RU" sz="6600" b="1" u="sng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74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143000" y="1905000"/>
            <a:ext cx="7086600" cy="2667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dirty="0" smtClean="0">
                <a:solidFill>
                  <a:schemeClr val="bg1"/>
                </a:solidFill>
              </a:rPr>
              <a:t>   </a:t>
            </a:r>
            <a:endParaRPr lang="ru-RU" sz="48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7000">
              <a:srgbClr val="000099"/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1470025"/>
          </a:xfrm>
        </p:spPr>
        <p:txBody>
          <a:bodyPr>
            <a:noAutofit/>
          </a:bodyPr>
          <a:lstStyle/>
          <a:p>
            <a:r>
              <a:rPr lang="ru-RU" sz="6000" b="1" u="sng" dirty="0" smtClean="0">
                <a:solidFill>
                  <a:schemeClr val="bg1"/>
                </a:solidFill>
                <a:latin typeface="+mn-lt"/>
              </a:rPr>
              <a:t>Домашнее задание</a:t>
            </a:r>
            <a:r>
              <a:rPr lang="ru-RU" sz="6000" b="1" dirty="0" smtClean="0">
                <a:solidFill>
                  <a:schemeClr val="bg1"/>
                </a:solidFill>
                <a:latin typeface="+mn-lt"/>
              </a:rPr>
              <a:t>:</a:t>
            </a:r>
            <a:endParaRPr lang="ru-RU" sz="6000" b="1" u="sng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1828800"/>
            <a:ext cx="6400800" cy="1752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dirty="0" smtClean="0">
                <a:solidFill>
                  <a:schemeClr val="bg1"/>
                </a:solidFill>
              </a:rPr>
              <a:t>   </a:t>
            </a:r>
            <a:endParaRPr lang="ru-RU" sz="4800" dirty="0" smtClean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3400" y="1828800"/>
            <a:ext cx="8229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bg1"/>
                </a:solidFill>
              </a:rPr>
              <a:t>Написать эссе на тему: </a:t>
            </a:r>
          </a:p>
          <a:p>
            <a:pPr algn="ctr"/>
            <a:endParaRPr lang="ru-RU" sz="2400" b="1" dirty="0" smtClean="0">
              <a:solidFill>
                <a:schemeClr val="bg1"/>
              </a:solidFill>
            </a:endParaRPr>
          </a:p>
          <a:p>
            <a:pPr algn="ctr"/>
            <a:r>
              <a:rPr lang="ru-RU" sz="5400" b="1" dirty="0" smtClean="0">
                <a:solidFill>
                  <a:schemeClr val="bg1"/>
                </a:solidFill>
              </a:rPr>
              <a:t>«Почему человек бывает счастлив?»</a:t>
            </a:r>
            <a:endParaRPr lang="ru-RU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7000">
              <a:srgbClr val="000099"/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>
            <a:spLocks noGrp="1"/>
          </p:cNvSpPr>
          <p:nvPr>
            <p:ph type="title"/>
          </p:nvPr>
        </p:nvSpPr>
        <p:spPr>
          <a:xfrm>
            <a:off x="533400" y="2667000"/>
            <a:ext cx="8229600" cy="1143000"/>
          </a:xfrm>
        </p:spPr>
        <p:txBody>
          <a:bodyPr>
            <a:noAutofit/>
          </a:bodyPr>
          <a:lstStyle/>
          <a:p>
            <a:r>
              <a:rPr lang="ru-RU" sz="8800" b="1" dirty="0" smtClean="0">
                <a:solidFill>
                  <a:schemeClr val="bg1"/>
                </a:solidFill>
                <a:latin typeface="+mn-lt"/>
              </a:rPr>
              <a:t>СЧАСТЬЕ - это…</a:t>
            </a:r>
            <a:endParaRPr lang="ru-RU" sz="8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74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1828800"/>
            <a:ext cx="4953000" cy="152400"/>
          </a:xfrm>
        </p:spPr>
        <p:txBody>
          <a:bodyPr>
            <a:normAutofit fontScale="25000" lnSpcReduction="20000"/>
          </a:bodyPr>
          <a:lstStyle/>
          <a:p>
            <a:pPr eaLnBrk="1" hangingPunct="1">
              <a:buFontTx/>
              <a:buNone/>
            </a:pPr>
            <a:r>
              <a:rPr lang="ru-RU" dirty="0" smtClean="0">
                <a:solidFill>
                  <a:schemeClr val="bg1"/>
                </a:solidFill>
              </a:rPr>
              <a:t>   </a:t>
            </a:r>
            <a:endParaRPr lang="ru-RU" sz="4800" dirty="0" smtClean="0">
              <a:solidFill>
                <a:schemeClr val="bg1"/>
              </a:solidFill>
            </a:endParaRPr>
          </a:p>
        </p:txBody>
      </p:sp>
      <p:pic>
        <p:nvPicPr>
          <p:cNvPr id="1026" name="Picture 2" descr="D:\компьютер Нина\Нина Викт\картинки\1247423653_x_5df200b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00800" y="4191000"/>
            <a:ext cx="2514600" cy="2514600"/>
          </a:xfrm>
          <a:prstGeom prst="rect">
            <a:avLst/>
          </a:prstGeom>
          <a:noFill/>
        </p:spPr>
      </p:pic>
      <p:pic>
        <p:nvPicPr>
          <p:cNvPr id="1030" name="Picture 6" descr="http://www.torikom.ru/images/stories/actions/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05600" y="228600"/>
            <a:ext cx="2209800" cy="2209800"/>
          </a:xfrm>
          <a:prstGeom prst="rect">
            <a:avLst/>
          </a:prstGeom>
          <a:noFill/>
        </p:spPr>
      </p:pic>
      <p:pic>
        <p:nvPicPr>
          <p:cNvPr id="1032" name="Picture 8" descr="http://lovler.net/uploads_fck/dba5d91846ce1a5e63734dfcbcb481cb/podarok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4495800"/>
            <a:ext cx="1733869" cy="2162176"/>
          </a:xfrm>
          <a:prstGeom prst="rect">
            <a:avLst/>
          </a:prstGeom>
          <a:noFill/>
        </p:spPr>
      </p:pic>
      <p:pic>
        <p:nvPicPr>
          <p:cNvPr id="1034" name="Picture 10" descr="https://encrypted-tbn3.gstatic.com/images?q=tbn:ANd9GcSB8zjXjgC2Q3IWt-Ydw1VSBKNdS5w9xdyjglyLBVCeS1ng6yr4OQ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2400" y="228600"/>
            <a:ext cx="2243207" cy="182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7000">
              <a:srgbClr val="000099"/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438400"/>
            <a:ext cx="82296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mtClean="0">
                <a:solidFill>
                  <a:schemeClr val="bg1"/>
                </a:solidFill>
              </a:rPr>
              <a:t>   </a:t>
            </a:r>
            <a:endParaRPr lang="ru-RU" sz="4800" smtClean="0">
              <a:solidFill>
                <a:schemeClr val="bg1"/>
              </a:solidFill>
            </a:endParaRPr>
          </a:p>
        </p:txBody>
      </p:sp>
      <p:sp>
        <p:nvSpPr>
          <p:cNvPr id="3075" name="Rectangle 4"/>
          <p:cNvSpPr>
            <a:spLocks noChangeArrowheads="1"/>
          </p:cNvSpPr>
          <p:nvPr/>
        </p:nvSpPr>
        <p:spPr bwMode="auto">
          <a:xfrm>
            <a:off x="304800" y="1371600"/>
            <a:ext cx="861060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ru-RU" sz="4000" b="1" dirty="0">
              <a:solidFill>
                <a:schemeClr val="bg1"/>
              </a:solidFill>
            </a:endParaRPr>
          </a:p>
          <a:p>
            <a:pPr algn="ctr"/>
            <a:r>
              <a:rPr lang="ru-RU" sz="6000" b="1" dirty="0" smtClean="0">
                <a:solidFill>
                  <a:schemeClr val="bg1"/>
                </a:solidFill>
              </a:rPr>
              <a:t>Проблема СЧАСТЬЯ </a:t>
            </a:r>
          </a:p>
          <a:p>
            <a:pPr algn="ctr"/>
            <a:r>
              <a:rPr lang="ru-RU" sz="4400" b="1" dirty="0" smtClean="0">
                <a:solidFill>
                  <a:schemeClr val="bg1"/>
                </a:solidFill>
              </a:rPr>
              <a:t>(на примере поэмы Н.А.Некрасова </a:t>
            </a:r>
          </a:p>
          <a:p>
            <a:pPr algn="ctr"/>
            <a:r>
              <a:rPr lang="ru-RU" sz="4400" b="1" dirty="0" smtClean="0">
                <a:solidFill>
                  <a:schemeClr val="bg1"/>
                </a:solidFill>
              </a:rPr>
              <a:t>«Кому на Руси жить хорошо»)</a:t>
            </a:r>
            <a:endParaRPr lang="ru-RU" sz="4400" b="1" dirty="0">
              <a:solidFill>
                <a:schemeClr val="bg1"/>
              </a:solidFill>
            </a:endParaRPr>
          </a:p>
          <a:p>
            <a:pPr algn="ctr"/>
            <a:endParaRPr lang="ru-RU" sz="4400" b="1" dirty="0">
              <a:solidFill>
                <a:schemeClr val="bg1"/>
              </a:solidFill>
            </a:endParaRPr>
          </a:p>
          <a:p>
            <a:pPr algn="ctr"/>
            <a:endParaRPr lang="ru-RU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7000">
              <a:srgbClr val="000099"/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38200" y="152401"/>
            <a:ext cx="7772400" cy="1066800"/>
          </a:xfrm>
        </p:spPr>
        <p:txBody>
          <a:bodyPr>
            <a:normAutofit/>
          </a:bodyPr>
          <a:lstStyle/>
          <a:p>
            <a:r>
              <a:rPr lang="ru-RU" sz="6000" b="1" u="sng" dirty="0" smtClean="0">
                <a:solidFill>
                  <a:schemeClr val="bg1"/>
                </a:solidFill>
                <a:latin typeface="+mn-lt"/>
              </a:rPr>
              <a:t>Термины:</a:t>
            </a:r>
            <a:endParaRPr lang="ru-RU" sz="6000" b="1" u="sng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dirty="0" smtClean="0">
                <a:solidFill>
                  <a:schemeClr val="bg1"/>
                </a:solidFill>
              </a:rPr>
              <a:t>   </a:t>
            </a:r>
            <a:endParaRPr lang="ru-RU" sz="4800" dirty="0" smtClean="0">
              <a:solidFill>
                <a:schemeClr val="bg1"/>
              </a:solidFill>
            </a:endParaRPr>
          </a:p>
        </p:txBody>
      </p:sp>
      <p:sp>
        <p:nvSpPr>
          <p:cNvPr id="3075" name="Rectangle 4"/>
          <p:cNvSpPr>
            <a:spLocks noChangeArrowheads="1"/>
          </p:cNvSpPr>
          <p:nvPr/>
        </p:nvSpPr>
        <p:spPr bwMode="auto">
          <a:xfrm>
            <a:off x="381000" y="1295400"/>
            <a:ext cx="86106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ru-RU" sz="4000" b="1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sz="4000" b="1" dirty="0" smtClean="0">
                <a:solidFill>
                  <a:schemeClr val="bg1"/>
                </a:solidFill>
              </a:rPr>
              <a:t>СВОБОДА;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sz="4000" b="1" dirty="0" smtClean="0">
                <a:solidFill>
                  <a:schemeClr val="bg1"/>
                </a:solidFill>
              </a:rPr>
              <a:t>КУЛЬТУРА;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sz="4000" b="1" dirty="0" smtClean="0">
                <a:solidFill>
                  <a:schemeClr val="bg1"/>
                </a:solidFill>
              </a:rPr>
              <a:t>УНИВЕРСАЛЬНАЯ ФОРМА КУЛЬТУРЫ.</a:t>
            </a:r>
            <a:endParaRPr lang="ru-RU" sz="4000" b="1" dirty="0">
              <a:solidFill>
                <a:schemeClr val="bg1"/>
              </a:solidFill>
            </a:endParaRPr>
          </a:p>
          <a:p>
            <a:pPr algn="ctr"/>
            <a:endParaRPr lang="ru-RU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7000">
              <a:srgbClr val="000099"/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38200" y="152400"/>
            <a:ext cx="7772400" cy="1295399"/>
          </a:xfrm>
        </p:spPr>
        <p:txBody>
          <a:bodyPr>
            <a:normAutofit fontScale="90000"/>
          </a:bodyPr>
          <a:lstStyle/>
          <a:p>
            <a:r>
              <a:rPr lang="ru-RU" sz="5300" b="1" dirty="0" err="1" smtClean="0">
                <a:solidFill>
                  <a:schemeClr val="bg1"/>
                </a:solidFill>
              </a:rPr>
              <a:t>Синквейн</a:t>
            </a:r>
            <a:r>
              <a:rPr lang="ru-RU" sz="5300" b="1" dirty="0" smtClean="0">
                <a:solidFill>
                  <a:schemeClr val="bg1"/>
                </a:solidFill>
              </a:rPr>
              <a:t> к слову </a:t>
            </a:r>
            <a:r>
              <a:rPr lang="ru-RU" sz="6000" b="1" dirty="0" smtClean="0">
                <a:solidFill>
                  <a:schemeClr val="bg1"/>
                </a:solidFill>
              </a:rPr>
              <a:t/>
            </a:r>
            <a:br>
              <a:rPr lang="ru-RU" sz="6000" b="1" dirty="0" smtClean="0">
                <a:solidFill>
                  <a:schemeClr val="bg1"/>
                </a:solidFill>
              </a:rPr>
            </a:br>
            <a:r>
              <a:rPr lang="ru-RU" sz="5300" b="1" dirty="0" smtClean="0">
                <a:solidFill>
                  <a:schemeClr val="bg1"/>
                </a:solidFill>
              </a:rPr>
              <a:t>«СЧАСТЬЕ»</a:t>
            </a:r>
            <a:endParaRPr lang="ru-RU" sz="5300" b="1" u="sng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dirty="0" smtClean="0">
                <a:solidFill>
                  <a:schemeClr val="bg1"/>
                </a:solidFill>
              </a:rPr>
              <a:t>   </a:t>
            </a:r>
            <a:endParaRPr lang="ru-RU" sz="4800" dirty="0" smtClean="0">
              <a:solidFill>
                <a:schemeClr val="bg1"/>
              </a:solidFill>
            </a:endParaRPr>
          </a:p>
        </p:txBody>
      </p:sp>
      <p:sp>
        <p:nvSpPr>
          <p:cNvPr id="3075" name="Rectangle 4"/>
          <p:cNvSpPr>
            <a:spLocks noChangeArrowheads="1"/>
          </p:cNvSpPr>
          <p:nvPr/>
        </p:nvSpPr>
        <p:spPr bwMode="auto">
          <a:xfrm>
            <a:off x="304800" y="1600201"/>
            <a:ext cx="8610600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buFont typeface="Arial" pitchFamily="34" charset="0"/>
              <a:buChar char="•"/>
            </a:pPr>
            <a:r>
              <a:rPr lang="ru-RU" sz="3200" i="1" u="sng" dirty="0" smtClean="0">
                <a:solidFill>
                  <a:schemeClr val="bg1"/>
                </a:solidFill>
              </a:rPr>
              <a:t> первая строка </a:t>
            </a:r>
            <a:r>
              <a:rPr lang="ru-RU" sz="3200" i="1" dirty="0" smtClean="0">
                <a:solidFill>
                  <a:schemeClr val="bg1"/>
                </a:solidFill>
              </a:rPr>
              <a:t>– основное слово (СЧАСТЬЕ);</a:t>
            </a:r>
          </a:p>
          <a:p>
            <a:pPr eaLnBrk="1" hangingPunct="1"/>
            <a:endParaRPr lang="ru-RU" sz="1000" dirty="0" smtClean="0">
              <a:solidFill>
                <a:schemeClr val="bg1"/>
              </a:solidFill>
            </a:endParaRPr>
          </a:p>
          <a:p>
            <a:pPr eaLnBrk="1" hangingPunct="1">
              <a:buFont typeface="Arial" pitchFamily="34" charset="0"/>
              <a:buChar char="•"/>
            </a:pPr>
            <a:r>
              <a:rPr lang="ru-RU" sz="3200" i="1" u="sng" dirty="0" smtClean="0">
                <a:solidFill>
                  <a:schemeClr val="bg1"/>
                </a:solidFill>
              </a:rPr>
              <a:t> вторая строка </a:t>
            </a:r>
            <a:r>
              <a:rPr lang="ru-RU" sz="3200" i="1" dirty="0" smtClean="0">
                <a:solidFill>
                  <a:schemeClr val="bg1"/>
                </a:solidFill>
              </a:rPr>
              <a:t>– 2 определения к нему;</a:t>
            </a:r>
          </a:p>
          <a:p>
            <a:pPr eaLnBrk="1" hangingPunct="1"/>
            <a:endParaRPr lang="ru-RU" sz="1000" dirty="0" smtClean="0">
              <a:solidFill>
                <a:schemeClr val="bg1"/>
              </a:solidFill>
            </a:endParaRPr>
          </a:p>
          <a:p>
            <a:pPr eaLnBrk="1" hangingPunct="1">
              <a:buFont typeface="Arial" pitchFamily="34" charset="0"/>
              <a:buChar char="•"/>
            </a:pPr>
            <a:r>
              <a:rPr lang="ru-RU" sz="3200" i="1" u="sng" dirty="0" smtClean="0">
                <a:solidFill>
                  <a:schemeClr val="bg1"/>
                </a:solidFill>
              </a:rPr>
              <a:t> третья строка </a:t>
            </a:r>
            <a:r>
              <a:rPr lang="ru-RU" sz="3200" i="1" dirty="0" smtClean="0">
                <a:solidFill>
                  <a:schemeClr val="bg1"/>
                </a:solidFill>
              </a:rPr>
              <a:t>– 3 глагола к нему;</a:t>
            </a:r>
          </a:p>
          <a:p>
            <a:pPr eaLnBrk="1" hangingPunct="1"/>
            <a:endParaRPr lang="ru-RU" sz="1000" dirty="0" smtClean="0">
              <a:solidFill>
                <a:schemeClr val="bg1"/>
              </a:solidFill>
            </a:endParaRPr>
          </a:p>
          <a:p>
            <a:pPr eaLnBrk="1" hangingPunct="1">
              <a:buFont typeface="Arial" pitchFamily="34" charset="0"/>
              <a:buChar char="•"/>
            </a:pPr>
            <a:r>
              <a:rPr lang="ru-RU" sz="3200" i="1" u="sng" dirty="0" smtClean="0">
                <a:solidFill>
                  <a:schemeClr val="bg1"/>
                </a:solidFill>
              </a:rPr>
              <a:t> четвертая строка </a:t>
            </a:r>
            <a:r>
              <a:rPr lang="ru-RU" sz="3200" i="1" dirty="0" smtClean="0">
                <a:solidFill>
                  <a:schemeClr val="bg1"/>
                </a:solidFill>
              </a:rPr>
              <a:t>– фраза из 4 слов, выражающая отношение к этому слову;</a:t>
            </a:r>
          </a:p>
          <a:p>
            <a:pPr eaLnBrk="1" hangingPunct="1"/>
            <a:endParaRPr lang="ru-RU" sz="1000" dirty="0" smtClean="0">
              <a:solidFill>
                <a:schemeClr val="bg1"/>
              </a:solidFill>
            </a:endParaRPr>
          </a:p>
          <a:p>
            <a:pPr eaLnBrk="1" hangingPunct="1">
              <a:buFont typeface="Arial" pitchFamily="34" charset="0"/>
              <a:buChar char="•"/>
            </a:pPr>
            <a:r>
              <a:rPr lang="ru-RU" sz="3200" i="1" u="sng" dirty="0" smtClean="0">
                <a:solidFill>
                  <a:schemeClr val="bg1"/>
                </a:solidFill>
              </a:rPr>
              <a:t> пятая строка </a:t>
            </a:r>
            <a:r>
              <a:rPr lang="ru-RU" sz="3200" i="1" dirty="0" smtClean="0">
                <a:solidFill>
                  <a:schemeClr val="bg1"/>
                </a:solidFill>
              </a:rPr>
              <a:t>– метафора к основному слову (вывод-ассоциация), выражающая его суть, обычно – одно слово).</a:t>
            </a:r>
            <a:endParaRPr lang="ru-RU" sz="3200" dirty="0" smtClean="0">
              <a:solidFill>
                <a:schemeClr val="bg1"/>
              </a:solidFill>
            </a:endParaRPr>
          </a:p>
          <a:p>
            <a:pPr algn="ctr"/>
            <a:endParaRPr lang="ru-RU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7000">
              <a:srgbClr val="000099"/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38200" y="152400"/>
            <a:ext cx="7772400" cy="1295399"/>
          </a:xfrm>
        </p:spPr>
        <p:txBody>
          <a:bodyPr>
            <a:normAutofit/>
          </a:bodyPr>
          <a:lstStyle/>
          <a:p>
            <a:r>
              <a:rPr lang="ru-RU" sz="5400" b="1" u="sng" dirty="0" smtClean="0">
                <a:solidFill>
                  <a:schemeClr val="bg1"/>
                </a:solidFill>
              </a:rPr>
              <a:t>Термин:</a:t>
            </a:r>
            <a:endParaRPr lang="ru-RU" sz="5300" b="1" u="sng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dirty="0" smtClean="0">
                <a:solidFill>
                  <a:schemeClr val="bg1"/>
                </a:solidFill>
              </a:rPr>
              <a:t>   </a:t>
            </a:r>
            <a:endParaRPr lang="ru-RU" sz="4800" dirty="0" smtClean="0">
              <a:solidFill>
                <a:schemeClr val="bg1"/>
              </a:solidFill>
            </a:endParaRPr>
          </a:p>
        </p:txBody>
      </p:sp>
      <p:sp>
        <p:nvSpPr>
          <p:cNvPr id="3075" name="Rectangle 4"/>
          <p:cNvSpPr>
            <a:spLocks noChangeArrowheads="1"/>
          </p:cNvSpPr>
          <p:nvPr/>
        </p:nvSpPr>
        <p:spPr bwMode="auto">
          <a:xfrm>
            <a:off x="228600" y="2362200"/>
            <a:ext cx="8610600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sz="3200" i="1" dirty="0" smtClean="0">
                <a:solidFill>
                  <a:schemeClr val="bg1"/>
                </a:solidFill>
              </a:rPr>
              <a:t> </a:t>
            </a:r>
            <a:r>
              <a:rPr lang="ru-RU" sz="4400" b="1" dirty="0" smtClean="0">
                <a:solidFill>
                  <a:schemeClr val="bg1"/>
                </a:solidFill>
              </a:rPr>
              <a:t>СОЦИАЛЬНЫЙ СТАТУС.</a:t>
            </a:r>
          </a:p>
          <a:p>
            <a:pPr algn="ctr"/>
            <a:endParaRPr lang="ru-RU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7000">
              <a:srgbClr val="000099"/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38200" y="152401"/>
            <a:ext cx="7772400" cy="1143000"/>
          </a:xfrm>
        </p:spPr>
        <p:txBody>
          <a:bodyPr>
            <a:normAutofit/>
          </a:bodyPr>
          <a:lstStyle/>
          <a:p>
            <a:r>
              <a:rPr lang="ru-RU" sz="5400" b="1" u="sng" dirty="0" smtClean="0">
                <a:solidFill>
                  <a:schemeClr val="bg1"/>
                </a:solidFill>
              </a:rPr>
              <a:t>Гриша </a:t>
            </a:r>
            <a:r>
              <a:rPr lang="ru-RU" sz="5400" b="1" u="sng" dirty="0" err="1" smtClean="0">
                <a:solidFill>
                  <a:schemeClr val="bg1"/>
                </a:solidFill>
              </a:rPr>
              <a:t>Добросклонов</a:t>
            </a:r>
            <a:r>
              <a:rPr lang="ru-RU" sz="5400" b="1" u="sng" dirty="0" smtClean="0">
                <a:solidFill>
                  <a:schemeClr val="bg1"/>
                </a:solidFill>
              </a:rPr>
              <a:t>:</a:t>
            </a:r>
            <a:endParaRPr lang="ru-RU" sz="5300" b="1" u="sng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dirty="0" smtClean="0">
                <a:solidFill>
                  <a:schemeClr val="bg1"/>
                </a:solidFill>
              </a:rPr>
              <a:t>   </a:t>
            </a:r>
            <a:endParaRPr lang="ru-RU" sz="4800" dirty="0" smtClean="0">
              <a:solidFill>
                <a:schemeClr val="bg1"/>
              </a:solidFill>
            </a:endParaRPr>
          </a:p>
        </p:txBody>
      </p:sp>
      <p:sp>
        <p:nvSpPr>
          <p:cNvPr id="3075" name="Rectangle 4"/>
          <p:cNvSpPr>
            <a:spLocks noChangeArrowheads="1"/>
          </p:cNvSpPr>
          <p:nvPr/>
        </p:nvSpPr>
        <p:spPr bwMode="auto">
          <a:xfrm>
            <a:off x="381000" y="1676400"/>
            <a:ext cx="86106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ru-RU" sz="3600" b="1" i="1" dirty="0" smtClean="0">
                <a:solidFill>
                  <a:schemeClr val="bg1"/>
                </a:solidFill>
              </a:rPr>
              <a:t>Герой своего герой своего времени, которому присущи лучшие черты самого поэта и его окружения. Он пишет и поет песни о любви к родине и народу, с детства готовит себя к подвигу на благо угнетенных. Быть полезным людям  - главная идейная позиция героя.</a:t>
            </a:r>
          </a:p>
          <a:p>
            <a:pPr algn="ctr"/>
            <a:endParaRPr lang="ru-RU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7000">
              <a:srgbClr val="000099"/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38200" y="1600200"/>
            <a:ext cx="7772400" cy="1143000"/>
          </a:xfrm>
        </p:spPr>
        <p:txBody>
          <a:bodyPr>
            <a:normAutofit/>
          </a:bodyPr>
          <a:lstStyle/>
          <a:p>
            <a:r>
              <a:rPr lang="ru-RU" sz="6600" b="1" dirty="0" smtClean="0">
                <a:solidFill>
                  <a:schemeClr val="bg1"/>
                </a:solidFill>
              </a:rPr>
              <a:t>Вид – литература,</a:t>
            </a:r>
            <a:endParaRPr lang="ru-RU" sz="66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dirty="0" smtClean="0">
                <a:solidFill>
                  <a:schemeClr val="bg1"/>
                </a:solidFill>
              </a:rPr>
              <a:t>   </a:t>
            </a:r>
            <a:endParaRPr lang="ru-RU" sz="4800" dirty="0" smtClean="0">
              <a:solidFill>
                <a:schemeClr val="bg1"/>
              </a:solidFill>
            </a:endParaRPr>
          </a:p>
        </p:txBody>
      </p:sp>
      <p:sp>
        <p:nvSpPr>
          <p:cNvPr id="3075" name="Rectangle 4"/>
          <p:cNvSpPr>
            <a:spLocks noChangeArrowheads="1"/>
          </p:cNvSpPr>
          <p:nvPr/>
        </p:nvSpPr>
        <p:spPr bwMode="auto">
          <a:xfrm>
            <a:off x="304800" y="3505200"/>
            <a:ext cx="8610600" cy="150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ru-RU" sz="6000" b="1" dirty="0" smtClean="0">
                <a:solidFill>
                  <a:schemeClr val="bg1"/>
                </a:solidFill>
              </a:rPr>
              <a:t>Стиль – Реализм.</a:t>
            </a:r>
          </a:p>
          <a:p>
            <a:pPr algn="ctr"/>
            <a:endParaRPr lang="ru-RU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7000">
              <a:srgbClr val="000099"/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62000" y="1600200"/>
            <a:ext cx="7772400" cy="3276600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solidFill>
                  <a:schemeClr val="bg1"/>
                </a:solidFill>
              </a:rPr>
              <a:t>Менялось ли понимание СЧАСТЬЯ </a:t>
            </a:r>
            <a:br>
              <a:rPr lang="ru-RU" sz="5400" b="1" dirty="0" smtClean="0">
                <a:solidFill>
                  <a:schemeClr val="bg1"/>
                </a:solidFill>
              </a:rPr>
            </a:br>
            <a:r>
              <a:rPr lang="ru-RU" sz="5400" b="1" dirty="0" smtClean="0">
                <a:solidFill>
                  <a:schemeClr val="bg1"/>
                </a:solidFill>
              </a:rPr>
              <a:t>у 7 странников?</a:t>
            </a:r>
            <a:endParaRPr lang="ru-RU" sz="54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dirty="0" smtClean="0">
                <a:solidFill>
                  <a:schemeClr val="bg1"/>
                </a:solidFill>
              </a:rPr>
              <a:t>   </a:t>
            </a:r>
            <a:endParaRPr lang="ru-RU" sz="48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7000">
              <a:srgbClr val="000099"/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62000" y="228600"/>
            <a:ext cx="7772400" cy="1066799"/>
          </a:xfrm>
        </p:spPr>
        <p:txBody>
          <a:bodyPr>
            <a:noAutofit/>
          </a:bodyPr>
          <a:lstStyle/>
          <a:p>
            <a:r>
              <a:rPr lang="ru-RU" sz="5400" b="1" u="sng" dirty="0" smtClean="0">
                <a:solidFill>
                  <a:schemeClr val="bg1"/>
                </a:solidFill>
              </a:rPr>
              <a:t>Правила дискуссии:</a:t>
            </a:r>
            <a:r>
              <a:rPr lang="ru-RU" sz="4800" u="sng" dirty="0" smtClean="0"/>
              <a:t> </a:t>
            </a:r>
            <a:endParaRPr lang="ru-RU" sz="5400" b="1" u="sng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1524000"/>
            <a:ext cx="7696200" cy="4038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dirty="0" smtClean="0">
                <a:solidFill>
                  <a:schemeClr val="bg1"/>
                </a:solidFill>
              </a:rPr>
              <a:t>   </a:t>
            </a:r>
            <a:endParaRPr lang="ru-RU" sz="4800" dirty="0" smtClean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3400" y="1600200"/>
            <a:ext cx="80772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3400" indent="-533400" eaLnBrk="1" hangingPunct="1">
              <a:buFontTx/>
              <a:buNone/>
            </a:pPr>
            <a:r>
              <a:rPr lang="ru-RU" sz="3200" b="1" dirty="0" smtClean="0">
                <a:solidFill>
                  <a:schemeClr val="bg1"/>
                </a:solidFill>
              </a:rPr>
              <a:t>1. Здесь нет наблюдающих, каждый – активный участник разговора.</a:t>
            </a:r>
          </a:p>
          <a:p>
            <a:pPr marL="533400" indent="-533400" eaLnBrk="1" hangingPunct="1">
              <a:buFontTx/>
              <a:buNone/>
            </a:pPr>
            <a:r>
              <a:rPr lang="ru-RU" sz="3200" b="1" dirty="0" smtClean="0">
                <a:solidFill>
                  <a:schemeClr val="bg1"/>
                </a:solidFill>
              </a:rPr>
              <a:t>2. Неуместные шутки запрещаются!</a:t>
            </a:r>
          </a:p>
          <a:p>
            <a:pPr marL="533400" indent="-533400" eaLnBrk="1" hangingPunct="1">
              <a:buFontTx/>
              <a:buNone/>
            </a:pPr>
            <a:r>
              <a:rPr lang="ru-RU" sz="3200" b="1" dirty="0" smtClean="0">
                <a:solidFill>
                  <a:schemeClr val="bg1"/>
                </a:solidFill>
              </a:rPr>
              <a:t>3. Острое, меткое слово приветствуется!</a:t>
            </a:r>
          </a:p>
          <a:p>
            <a:pPr marL="533400" indent="-533400" eaLnBrk="1" hangingPunct="1">
              <a:buFontTx/>
              <a:buNone/>
            </a:pPr>
            <a:r>
              <a:rPr lang="ru-RU" sz="3200" b="1" dirty="0" smtClean="0">
                <a:solidFill>
                  <a:schemeClr val="bg1"/>
                </a:solidFill>
              </a:rPr>
              <a:t>4. Говори, что думаешь – думай, что говоришь.</a:t>
            </a:r>
          </a:p>
          <a:p>
            <a:pPr marL="533400" indent="-533400" eaLnBrk="1" hangingPunct="1">
              <a:buFontTx/>
              <a:buNone/>
            </a:pPr>
            <a:r>
              <a:rPr lang="ru-RU" sz="3200" b="1" dirty="0" smtClean="0">
                <a:solidFill>
                  <a:schemeClr val="bg1"/>
                </a:solidFill>
              </a:rPr>
              <a:t>5. Будь тактичным, искренним, </a:t>
            </a:r>
            <a:r>
              <a:rPr lang="ru-RU" sz="3200" b="1" dirty="0" err="1" smtClean="0">
                <a:solidFill>
                  <a:schemeClr val="bg1"/>
                </a:solidFill>
              </a:rPr>
              <a:t>взаимовежливым</a:t>
            </a:r>
            <a:r>
              <a:rPr lang="ru-RU" sz="3200" b="1" dirty="0" smtClean="0">
                <a:solidFill>
                  <a:schemeClr val="bg1"/>
                </a:solidFill>
              </a:rPr>
              <a:t> и принципиальным.</a:t>
            </a:r>
          </a:p>
          <a:p>
            <a:pPr marL="533400" indent="-533400" eaLnBrk="1" hangingPunct="1">
              <a:buFontTx/>
              <a:buNone/>
            </a:pPr>
            <a:r>
              <a:rPr lang="ru-RU" sz="3200" b="1" dirty="0" smtClean="0">
                <a:solidFill>
                  <a:schemeClr val="bg1"/>
                </a:solidFill>
              </a:rPr>
              <a:t>6. Поднятая рука – прошу слова.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Другая 1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FFFF00"/>
      </a:accent1>
      <a:accent2>
        <a:srgbClr val="000099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356</Words>
  <PresentationFormat>Экран (4:3)</PresentationFormat>
  <Paragraphs>77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Office Theme</vt:lpstr>
      <vt:lpstr>Слайд 1</vt:lpstr>
      <vt:lpstr>Слайд 2</vt:lpstr>
      <vt:lpstr>Термины:</vt:lpstr>
      <vt:lpstr>Синквейн к слову  «СЧАСТЬЕ»</vt:lpstr>
      <vt:lpstr>Термин:</vt:lpstr>
      <vt:lpstr>Гриша Добросклонов:</vt:lpstr>
      <vt:lpstr>Вид – литература,</vt:lpstr>
      <vt:lpstr>Менялось ли понимание СЧАСТЬЯ  у 7 странников?</vt:lpstr>
      <vt:lpstr>Правила дискуссии: </vt:lpstr>
      <vt:lpstr>2 возможные дороги к счастью: </vt:lpstr>
      <vt:lpstr>Виды, составляющие КУЛЬТУРУ: </vt:lpstr>
      <vt:lpstr>Таблица самооценки работы студентов</vt:lpstr>
      <vt:lpstr>Синквейн к слову  «СЧАСТЬЕ»</vt:lpstr>
      <vt:lpstr>Домашнее задание:</vt:lpstr>
      <vt:lpstr>СЧАСТЬЕ - это…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Пользователь</cp:lastModifiedBy>
  <cp:revision>18</cp:revision>
  <dcterms:modified xsi:type="dcterms:W3CDTF">2015-12-08T13:35:51Z</dcterms:modified>
</cp:coreProperties>
</file>