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1" r:id="rId16"/>
    <p:sldId id="272" r:id="rId17"/>
    <p:sldId id="275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508D-E8BC-4579-9508-154D3C67E217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1093-88B9-4A19-8F69-46A5CEDA6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508D-E8BC-4579-9508-154D3C67E217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1093-88B9-4A19-8F69-46A5CEDA6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508D-E8BC-4579-9508-154D3C67E217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1093-88B9-4A19-8F69-46A5CEDA6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508D-E8BC-4579-9508-154D3C67E217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1093-88B9-4A19-8F69-46A5CEDA6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508D-E8BC-4579-9508-154D3C67E217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1093-88B9-4A19-8F69-46A5CEDA6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508D-E8BC-4579-9508-154D3C67E217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1093-88B9-4A19-8F69-46A5CEDA6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508D-E8BC-4579-9508-154D3C67E217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1093-88B9-4A19-8F69-46A5CEDA6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508D-E8BC-4579-9508-154D3C67E217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1093-88B9-4A19-8F69-46A5CEDA6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508D-E8BC-4579-9508-154D3C67E217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1093-88B9-4A19-8F69-46A5CEDA6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508D-E8BC-4579-9508-154D3C67E217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1093-88B9-4A19-8F69-46A5CEDA6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508D-E8BC-4579-9508-154D3C67E217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D51093-88B9-4A19-8F69-46A5CEDA6D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7E508D-E8BC-4579-9508-154D3C67E217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D51093-88B9-4A19-8F69-46A5CEDA6D3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305800" cy="1357322"/>
          </a:xfrm>
        </p:spPr>
        <p:txBody>
          <a:bodyPr/>
          <a:lstStyle/>
          <a:p>
            <a:pPr algn="ctr"/>
            <a:r>
              <a:rPr lang="ru-RU" sz="2400" dirty="0" smtClean="0"/>
              <a:t>Муниципальное  бюджетное  дошкольное  образовательное  учреждение  детский  сад  присмотра  и  оздоровления  </a:t>
            </a:r>
            <a:br>
              <a:rPr lang="ru-RU" sz="2400" dirty="0" smtClean="0"/>
            </a:br>
            <a:r>
              <a:rPr lang="ru-RU" sz="2400" dirty="0" smtClean="0"/>
              <a:t>№ 61  «Лель»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857364"/>
            <a:ext cx="8305800" cy="4071966"/>
          </a:xfrm>
        </p:spPr>
        <p:txBody>
          <a:bodyPr/>
          <a:lstStyle/>
          <a:p>
            <a:pPr algn="ctr"/>
            <a:r>
              <a:rPr lang="ru-RU" sz="2400" b="1" dirty="0" smtClean="0"/>
              <a:t>Непосредственно  образовательная  деятельность    </a:t>
            </a:r>
          </a:p>
          <a:p>
            <a:pPr algn="ctr"/>
            <a:r>
              <a:rPr lang="ru-RU" sz="2400" b="1" dirty="0" smtClean="0"/>
              <a:t>по  художественному  творчеству  </a:t>
            </a:r>
          </a:p>
          <a:p>
            <a:pPr algn="ctr"/>
            <a:r>
              <a:rPr lang="ru-RU" sz="2400" b="1" dirty="0" smtClean="0"/>
              <a:t>с  детьми  старшего  дошкольного возраста  </a:t>
            </a:r>
          </a:p>
          <a:p>
            <a:pPr algn="ctr"/>
            <a:r>
              <a:rPr lang="ru-RU" sz="2400" b="1" dirty="0" smtClean="0"/>
              <a:t>(6 – 7 лет)</a:t>
            </a:r>
            <a:endParaRPr lang="ru-RU" b="1" dirty="0" smtClean="0"/>
          </a:p>
          <a:p>
            <a:pPr algn="ctr"/>
            <a:r>
              <a:rPr lang="ru-RU" sz="2800" b="1" dirty="0" smtClean="0"/>
              <a:t>Тема  </a:t>
            </a:r>
            <a:r>
              <a:rPr lang="ru-RU" sz="2800" dirty="0" smtClean="0"/>
              <a:t>«Пейзаж  с  деревом </a:t>
            </a:r>
          </a:p>
          <a:p>
            <a:pPr algn="ctr"/>
            <a:r>
              <a:rPr lang="ru-RU" sz="2800" dirty="0" smtClean="0"/>
              <a:t>в  разное  время  года».</a:t>
            </a:r>
          </a:p>
          <a:p>
            <a:pPr algn="r"/>
            <a:endParaRPr lang="ru-RU" dirty="0" smtClean="0"/>
          </a:p>
          <a:p>
            <a:pPr algn="r"/>
            <a:r>
              <a:rPr lang="ru-RU" sz="2000" dirty="0" smtClean="0"/>
              <a:t>Полякова </a:t>
            </a:r>
            <a:r>
              <a:rPr lang="ru-RU" sz="2000" dirty="0" err="1" smtClean="0"/>
              <a:t>Нафиса</a:t>
            </a:r>
            <a:r>
              <a:rPr lang="ru-RU" sz="2000" dirty="0" smtClean="0"/>
              <a:t> </a:t>
            </a:r>
            <a:r>
              <a:rPr lang="ru-RU" sz="2000" dirty="0" err="1" smtClean="0"/>
              <a:t>Иршатовна</a:t>
            </a:r>
            <a:r>
              <a:rPr lang="ru-RU" sz="2000" dirty="0" smtClean="0"/>
              <a:t>,</a:t>
            </a:r>
          </a:p>
          <a:p>
            <a:pPr algn="r"/>
            <a:r>
              <a:rPr lang="ru-RU" sz="2000" dirty="0" smtClean="0"/>
              <a:t>воспитатель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4810" y="214290"/>
            <a:ext cx="4714908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/>
              <a:t>Физминутка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err="1" smtClean="0"/>
              <a:t>Кинезиологические</a:t>
            </a:r>
            <a:r>
              <a:rPr lang="ru-RU" sz="2400" b="1" dirty="0" smtClean="0"/>
              <a:t> упражнения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6248" y="1214422"/>
            <a:ext cx="4643470" cy="5429288"/>
          </a:xfrm>
        </p:spPr>
        <p:txBody>
          <a:bodyPr anchor="ctr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        1. «Лезгинка».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Левую руку складываем в кулак, большой палец отставляем  в сторону, кулак разворачиваем пальцами к себе. Правой рукой прямой ладонью в горизонтальном положении прикасаемся к мизинцу левой. После этого одновременно меняем положение правой и левой рук в течение 6—8 смен позиций. Добиваемся высокой скорости смены положений.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        2. «Ухо—нос».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Левой рукой возьмитесь за кончик носа, а правой рукой — за противоположное ухо. Одновременно отпускаем ухо и нос, хлопаем в ладоши, меняем положение рук «с точностью до наоборот», 6 раз.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</p:txBody>
      </p:sp>
      <p:pic>
        <p:nvPicPr>
          <p:cNvPr id="2052" name="Picture 4" descr="K:\Занятие на аттестацию\IMG_05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969" t="8237" r="24709" b="13205"/>
          <a:stretch>
            <a:fillRect/>
          </a:stretch>
        </p:blipFill>
        <p:spPr bwMode="auto">
          <a:xfrm>
            <a:off x="857224" y="3357562"/>
            <a:ext cx="3771925" cy="2694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K:\Занятие на аттестацию\IMG_0589.JPG"/>
          <p:cNvPicPr>
            <a:picLocks noChangeAspect="1" noChangeArrowheads="1"/>
          </p:cNvPicPr>
          <p:nvPr/>
        </p:nvPicPr>
        <p:blipFill>
          <a:blip r:embed="rId3" cstate="print"/>
          <a:srcRect l="7477" r="934"/>
          <a:stretch>
            <a:fillRect/>
          </a:stretch>
        </p:blipFill>
        <p:spPr bwMode="auto">
          <a:xfrm>
            <a:off x="428596" y="642918"/>
            <a:ext cx="3714776" cy="2703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3438" y="785794"/>
            <a:ext cx="4214842" cy="535785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3. «Горизонтальная восьмерка». 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Вытягиваем  перед собой правую руку на уровне глаз, пальцы сжать в кулак, оставив указательный палец вытянутым. Рисуем  в воздухе горизонтальную восьмерку как можно большего размера. Рисовать начинаем с центра и следим глазами за кончиками пальцев, не поворачивая головы. Затем подключаем вторую руку. Сначала движения в одном направлении, затем – в  разных направлениях, по 4 раза.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ru-RU" sz="9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4. «Перекрестный шаг».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Шагаем на месте. При этом пытаемся локтем правой руки достать левое колено. И наоборот: локоть левой руки тянется к колену правой ноги, по 8 раз на каждую сторону.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(2 минуты)</a:t>
            </a:r>
          </a:p>
          <a:p>
            <a:r>
              <a:rPr lang="ru-RU" sz="2100" dirty="0" smtClean="0"/>
              <a:t> </a:t>
            </a:r>
          </a:p>
          <a:p>
            <a:endParaRPr lang="ru-RU" dirty="0"/>
          </a:p>
        </p:txBody>
      </p:sp>
      <p:pic>
        <p:nvPicPr>
          <p:cNvPr id="5" name="Picture 5" descr="K:\Занятие на аттестацию\IMG_05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7200" r="18399" b="3960"/>
          <a:stretch>
            <a:fillRect/>
          </a:stretch>
        </p:blipFill>
        <p:spPr bwMode="auto">
          <a:xfrm>
            <a:off x="285721" y="700528"/>
            <a:ext cx="3857652" cy="279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K:\Занятие на аттестацию\IMG_0581.JPG"/>
          <p:cNvPicPr>
            <a:picLocks noChangeAspect="1" noChangeArrowheads="1"/>
          </p:cNvPicPr>
          <p:nvPr/>
        </p:nvPicPr>
        <p:blipFill>
          <a:blip r:embed="rId3" cstate="print"/>
          <a:srcRect t="4580" r="5344" b="3816"/>
          <a:stretch>
            <a:fillRect/>
          </a:stretch>
        </p:blipFill>
        <p:spPr bwMode="auto">
          <a:xfrm>
            <a:off x="642910" y="3714752"/>
            <a:ext cx="387548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4314828" cy="771508"/>
          </a:xfrm>
        </p:spPr>
        <p:txBody>
          <a:bodyPr/>
          <a:lstStyle/>
          <a:p>
            <a:r>
              <a:rPr lang="ru-RU" sz="2400" b="1" dirty="0" smtClean="0"/>
              <a:t>Изображение  дерева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500174"/>
            <a:ext cx="4314828" cy="474822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Кто знает, с чего мы начнем рисовать дерево?  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 (Со ствола.)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 Какой кистью мы будем рисовать дерево?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 (Тонкой кистью.)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 Кто покажет и расскажет, как нарисовать дерево?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 (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Начинаем рисовать дерево снизу вверх всем ворсом кисти. Внизу ствол толще, чем на макушке, поэтому к верху линия становится тоньше. Затем рисуем ветки. Большие ветки растут внизу ствола, рисуем, не сильно нажимая на кисточку, их всего нарисуем 3 или 4, они все смотрят вверх.  Мелкие ветки рисуем только кончиком кисточки, не делая нажим. Чем мелких веток больше, тем дерево будет развесистее и красивее.) </a:t>
            </a:r>
          </a:p>
          <a:p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(2 минуты)</a:t>
            </a:r>
          </a:p>
          <a:p>
            <a:endParaRPr lang="ru-RU" dirty="0"/>
          </a:p>
        </p:txBody>
      </p:sp>
      <p:pic>
        <p:nvPicPr>
          <p:cNvPr id="1026" name="Picture 2" descr="J:\Занятие на аттестацию\Фото07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26315">
            <a:off x="6010231" y="702620"/>
            <a:ext cx="2285226" cy="304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J:\Занятие на аттестацию\IMG_0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5117">
            <a:off x="5220696" y="3834019"/>
            <a:ext cx="3571901" cy="238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1142984"/>
            <a:ext cx="3643338" cy="510541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У вас на столах осталась еще одна кисть, которую мы не использовали. Как вы думаете. Для чего она?  (Для кроны дерева.)</a:t>
            </a:r>
          </a:p>
          <a:p>
            <a:endParaRPr lang="ru-RU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Мои юные художники, давайте вспомним приёмы рисования жёсткой  кистью.  (Рисуем сухой кистью, держим ее вертикально, «тычки» делаем быстро. Продольные линии делаем короткими мазками. ) </a:t>
            </a:r>
          </a:p>
          <a:p>
            <a:endParaRPr lang="ru-RU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(3 минуты)</a:t>
            </a:r>
          </a:p>
          <a:p>
            <a:endParaRPr lang="ru-RU" dirty="0"/>
          </a:p>
        </p:txBody>
      </p:sp>
      <p:pic>
        <p:nvPicPr>
          <p:cNvPr id="2050" name="Picture 2" descr="J:\Занятие на аттестацию\IMG_05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857232"/>
            <a:ext cx="4043360" cy="2695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J:\Занятие на аттестацию\IMG_0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876"/>
            <a:ext cx="4036215" cy="269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142984"/>
            <a:ext cx="4243390" cy="51054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Ребята, а где стоит ваше дерево, что вокруг него? Давайте закончим наш пейзаж. Как предметы располагаются в пейзаже? (Чем предмет ближе, тем он кажется больше, чем дальше – тем кажется меньше.)</a:t>
            </a:r>
          </a:p>
          <a:p>
            <a:endParaRPr lang="ru-RU" sz="1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 Деревья растут на поляне, в лесу, в роще и там, где растут деревья,  много звуков. Эти звуки помогут вам представить и вообразить ваш пейзаж.</a:t>
            </a:r>
          </a:p>
          <a:p>
            <a:endParaRPr lang="ru-RU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Воспитатель включает аудиозапись со звуками  природы.  Дети заканчивают работу.                                                 </a:t>
            </a:r>
          </a:p>
          <a:p>
            <a:pPr algn="ctr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(8 минут)</a:t>
            </a:r>
          </a:p>
          <a:p>
            <a:endParaRPr lang="ru-RU" dirty="0"/>
          </a:p>
        </p:txBody>
      </p:sp>
      <p:pic>
        <p:nvPicPr>
          <p:cNvPr id="31747" name="Picture 3" descr="J:\Занятие на аттестацию\IMG_0642.JPG"/>
          <p:cNvPicPr>
            <a:picLocks noChangeAspect="1" noChangeArrowheads="1"/>
          </p:cNvPicPr>
          <p:nvPr/>
        </p:nvPicPr>
        <p:blipFill>
          <a:blip r:embed="rId2" cstate="print"/>
          <a:srcRect l="10963" t="2642" r="10025"/>
          <a:stretch>
            <a:fillRect/>
          </a:stretch>
        </p:blipFill>
        <p:spPr bwMode="auto">
          <a:xfrm rot="453959">
            <a:off x="5439168" y="762769"/>
            <a:ext cx="3072523" cy="252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J:\Занятие на аттестацию\IMG_06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0156" r="8045"/>
          <a:stretch>
            <a:fillRect/>
          </a:stretch>
        </p:blipFill>
        <p:spPr bwMode="auto">
          <a:xfrm rot="21317079">
            <a:off x="5373646" y="3523443"/>
            <a:ext cx="3152626" cy="256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b="1" dirty="0" smtClean="0"/>
              <a:t>Заключительная   часть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5472122" cy="49976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    Дети дают названия своим картинам и размещают их на выставке.</a:t>
            </a:r>
          </a:p>
          <a:p>
            <a:pPr>
              <a:buNone/>
            </a:pPr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5074" y="1357298"/>
            <a:ext cx="2500330" cy="4997627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Рефлексия: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Стёпа, тебе  чья картина понравилась? Чем?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А как ты думаешь, чем она отличается от твоей картины? Какие цвета использовались в этой картине? </a:t>
            </a: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(Опрос 3 – 5 детей.)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Как можно назвать одним словом все наши картины?  (Пейзажи.)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cs typeface="Arial" pitchFamily="34" charset="0"/>
              </a:rPr>
              <a:t>(3 минуты)</a:t>
            </a:r>
          </a:p>
          <a:p>
            <a:endParaRPr lang="ru-RU" dirty="0"/>
          </a:p>
        </p:txBody>
      </p:sp>
      <p:pic>
        <p:nvPicPr>
          <p:cNvPr id="5" name="Picture 2" descr="J:\Занятие на аттестацию\IMG_0652.JPG"/>
          <p:cNvPicPr>
            <a:picLocks noChangeAspect="1" noChangeArrowheads="1"/>
          </p:cNvPicPr>
          <p:nvPr/>
        </p:nvPicPr>
        <p:blipFill>
          <a:blip r:embed="rId2" cstate="print"/>
          <a:srcRect b="6207"/>
          <a:stretch>
            <a:fillRect/>
          </a:stretch>
        </p:blipFill>
        <p:spPr bwMode="auto">
          <a:xfrm>
            <a:off x="450133" y="2333617"/>
            <a:ext cx="5407752" cy="3381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Альбом «Путешествие по временам года»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Предлагаю вам сделать альбом «Путешествие по временам года», где мы разместим наши рисунки и стихи, которые вы разучивали перед занятием.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9" name="Picture 5" descr="J:\Занятие на аттестацию\100CANON\IMG_0674.JPG"/>
          <p:cNvPicPr>
            <a:picLocks noChangeAspect="1" noChangeArrowheads="1"/>
          </p:cNvPicPr>
          <p:nvPr/>
        </p:nvPicPr>
        <p:blipFill>
          <a:blip r:embed="rId2" cstate="print"/>
          <a:srcRect t="9091" b="7272"/>
          <a:stretch>
            <a:fillRect/>
          </a:stretch>
        </p:blipFill>
        <p:spPr bwMode="auto">
          <a:xfrm>
            <a:off x="3214678" y="2143116"/>
            <a:ext cx="250549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J:\Занятие на аттестацию\100CANON\IMG_0676.JPG"/>
          <p:cNvPicPr>
            <a:picLocks noChangeAspect="1" noChangeArrowheads="1"/>
          </p:cNvPicPr>
          <p:nvPr/>
        </p:nvPicPr>
        <p:blipFill>
          <a:blip r:embed="rId3" cstate="print"/>
          <a:srcRect l="3960" t="2970" r="2969" b="4950"/>
          <a:stretch>
            <a:fillRect/>
          </a:stretch>
        </p:blipFill>
        <p:spPr bwMode="auto">
          <a:xfrm rot="20887931">
            <a:off x="191835" y="4036335"/>
            <a:ext cx="335758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J:\Занятие на аттестацию\100CANON\IMG_0677.JPG"/>
          <p:cNvPicPr>
            <a:picLocks noChangeAspect="1" noChangeArrowheads="1"/>
          </p:cNvPicPr>
          <p:nvPr/>
        </p:nvPicPr>
        <p:blipFill>
          <a:blip r:embed="rId4" cstate="print"/>
          <a:srcRect l="4425" t="2655" r="5309" b="1769"/>
          <a:stretch>
            <a:fillRect/>
          </a:stretch>
        </p:blipFill>
        <p:spPr bwMode="auto">
          <a:xfrm rot="740614">
            <a:off x="5359477" y="3977047"/>
            <a:ext cx="3380340" cy="238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3512"/>
            <a:ext cx="8305800" cy="1214446"/>
          </a:xfrm>
        </p:spPr>
        <p:txBody>
          <a:bodyPr anchor="t">
            <a:normAutofit fontScale="90000"/>
          </a:bodyPr>
          <a:lstStyle/>
          <a:p>
            <a:pPr algn="ctr"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 Молодцы! Какой замечательный альбом получился! Наша художественная мастерская сегодня заканчивает свою работу.  Спасибо вам, мои  художники!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(2 минуты)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2050" name="Picture 2" descr="J:\Занятие на аттестацию\100CANON\IMG_0679.JPG"/>
          <p:cNvPicPr>
            <a:picLocks noChangeAspect="1" noChangeArrowheads="1"/>
          </p:cNvPicPr>
          <p:nvPr/>
        </p:nvPicPr>
        <p:blipFill>
          <a:blip r:embed="rId2" cstate="print"/>
          <a:srcRect l="1818" r="1817" b="7272"/>
          <a:stretch>
            <a:fillRect/>
          </a:stretch>
        </p:blipFill>
        <p:spPr bwMode="auto">
          <a:xfrm rot="671648">
            <a:off x="789895" y="3039494"/>
            <a:ext cx="2786082" cy="178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J:\Занятие на аттестацию\100CANON\IMG_0681.JPG"/>
          <p:cNvPicPr>
            <a:picLocks noChangeAspect="1" noChangeArrowheads="1"/>
          </p:cNvPicPr>
          <p:nvPr/>
        </p:nvPicPr>
        <p:blipFill>
          <a:blip r:embed="rId3" cstate="print"/>
          <a:srcRect l="4082" r="2040"/>
          <a:stretch>
            <a:fillRect/>
          </a:stretch>
        </p:blipFill>
        <p:spPr bwMode="auto">
          <a:xfrm rot="21306298">
            <a:off x="1379424" y="635991"/>
            <a:ext cx="3286148" cy="233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:\Занятие на аттестацию\100CANON\IMG_0684.JPG"/>
          <p:cNvPicPr>
            <a:picLocks noChangeAspect="1" noChangeArrowheads="1"/>
          </p:cNvPicPr>
          <p:nvPr/>
        </p:nvPicPr>
        <p:blipFill>
          <a:blip r:embed="rId4" cstate="print"/>
          <a:srcRect l="6855" r="781" b="3951"/>
          <a:stretch>
            <a:fillRect/>
          </a:stretch>
        </p:blipFill>
        <p:spPr bwMode="auto">
          <a:xfrm rot="731931">
            <a:off x="5526523" y="909298"/>
            <a:ext cx="2723019" cy="1887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J:\Занятие на аттестацию\100CANON\IMG_0682.JPG"/>
          <p:cNvPicPr>
            <a:picLocks noChangeAspect="1" noChangeArrowheads="1"/>
          </p:cNvPicPr>
          <p:nvPr/>
        </p:nvPicPr>
        <p:blipFill>
          <a:blip r:embed="rId5" cstate="print"/>
          <a:srcRect l="4545" b="2272"/>
          <a:stretch>
            <a:fillRect/>
          </a:stretch>
        </p:blipFill>
        <p:spPr bwMode="auto">
          <a:xfrm rot="21136383">
            <a:off x="4066176" y="2641543"/>
            <a:ext cx="3316427" cy="2263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305800" cy="1500198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latin typeface="Constantia" pitchFamily="18" charset="0"/>
              </a:rPr>
              <a:t>Спасибо  за  внимание!</a:t>
            </a:r>
            <a:endParaRPr lang="ru-RU" sz="3200" dirty="0">
              <a:latin typeface="Constantia" pitchFamily="18" charset="0"/>
            </a:endParaRPr>
          </a:p>
        </p:txBody>
      </p:sp>
      <p:pic>
        <p:nvPicPr>
          <p:cNvPr id="29698" name="Picture 2" descr="http://desktopwallpapers.org.ua/download.php?img=201110/1280x720/desktopwallpapers.org.ua-7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071942"/>
            <a:ext cx="3194573" cy="1796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Цель</a:t>
            </a:r>
            <a:r>
              <a:rPr lang="ru-RU" sz="2400" dirty="0" smtClean="0"/>
              <a:t>: Приобщить детей к  миру изобразительного искусства.</a:t>
            </a:r>
            <a:endParaRPr lang="ru-RU" sz="24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1357298"/>
            <a:ext cx="7929618" cy="485778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000" b="1" dirty="0" smtClean="0">
                <a:solidFill>
                  <a:schemeClr val="accent4">
                    <a:lumMod val="50000"/>
                  </a:schemeClr>
                </a:solidFill>
              </a:rPr>
              <a:t>Задачи: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                                     </a:t>
            </a:r>
            <a:endParaRPr lang="ru-RU" sz="4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</a:rPr>
              <a:t>Образовательные: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</a:p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Совершенствовать умение детей изображать пейзаж с деревом на  фоне земли и живописного неба.</a:t>
            </a:r>
          </a:p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Познакомить с новым способом рисования сухой кистью  (жесткая кисть «щетина»).</a:t>
            </a:r>
          </a:p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Формировать умение строить композицию рисунка.</a:t>
            </a:r>
          </a:p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Закрепить знания о сезонных изменениях в живой и неживой природе.</a:t>
            </a:r>
          </a:p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Проявлять самостоятельность в выборе композиционного и цветового решения.</a:t>
            </a:r>
          </a:p>
          <a:p>
            <a:pPr>
              <a:buNone/>
            </a:pPr>
            <a: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</a:rPr>
              <a:t>Развивающие:</a:t>
            </a: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                                                      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Развивать: </a:t>
            </a:r>
          </a:p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- познавательный интерес, мыслительную активность, наблюдательность;</a:t>
            </a:r>
          </a:p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- цветовое восприятие в целях обогащения колористической гаммы рисунка;</a:t>
            </a:r>
          </a:p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- фантазию, творчество, воображение.</a:t>
            </a:r>
          </a:p>
          <a:p>
            <a:pPr>
              <a:buNone/>
            </a:pPr>
            <a: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</a:rPr>
              <a:t>Воспитательные: </a:t>
            </a: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Воспитывать:</a:t>
            </a:r>
          </a:p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- чувство прекрасного;</a:t>
            </a:r>
          </a:p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- аккуратность, самостоятельность при оформлении альбома;</a:t>
            </a:r>
          </a:p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- эмоционально - положительное отношение к творчеству.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Интеграция образовательных областей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1000108"/>
            <a:ext cx="7858180" cy="52864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Образовательная область «Познание».</a:t>
            </a: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endParaRPr lang="ru-RU" sz="4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      Совершенствовать координацию руки и глаза; продолжать развивать мелкую моторику рук в разнообразных видах деятельности. 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     Закреплять умение выделять в процессе восприятия несколько качеств  предметов: форму, величину, строение, положение в пространстве, цвет. 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     Формировать восприятие целостной картины мира, расширять кругозор в части представления о сезонных изменениях в природе.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Образовательная область «Коммуникация».</a:t>
            </a:r>
            <a:endParaRPr lang="ru-RU" sz="4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      Учить отвечать на вопросы в краткой и распространенной форме, не торопясь, точно употребляя слова по смыслу.  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     Развивать свободное общение  взрослых и детей.  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     Продолжать работу по обогащению словаря.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Образовательная область «Социализация»</a:t>
            </a:r>
            <a:endParaRPr lang="ru-RU" sz="4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     Формировать умение договариваться, помогать друг другу. 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Образовательная область «Здоровье»</a:t>
            </a:r>
            <a:endParaRPr lang="ru-RU" sz="4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      Учить использовать специальные физические упражнения для укрепления своих органов и систем.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Оборудование и материалы</a:t>
            </a:r>
            <a:endParaRPr lang="ru-RU" sz="2800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1643050"/>
            <a:ext cx="7643866" cy="44529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 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Белый лист бумаги формата А4, акварельные краски, гуашь, 3 кисточки (тонкая №3, толстая №8 и жесткая кисть «щетина»), стакан с водой, салфетка, палитра;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    фотоиллюстрации  пейзажей  с деревьями в разное временя года, папка с файлами для альбома;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    музыкальный центр, аудиозапись со звуками природы.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57752" y="214290"/>
            <a:ext cx="3905248" cy="7858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Организационный момент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4" y="1142984"/>
            <a:ext cx="3643338" cy="550072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Воспитатель: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- Отгадайте  загадку.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«Весной веселит,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Летом холодит,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Осенью питает,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Зимой согревает».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Дерево)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Как вы догадались, что это дерево? (А потому что, оно и веселит, и питает, и согревает.)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Объясните, как дерево весной веселит? (Появляются зеленые листочки. Мы радуемся их появлению.)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Как летом холодит дерево?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Под деревом в жару прохладно, тень.)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Как осенью дерево питает?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На деревьях созревают плоды: яблоки, груши.)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Как вы понимаете, что дерево зимой согревает?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Печки топят дровами.)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(1 минута)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3" descr="K:\Занятие на аттестацию\IMG_05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560105" cy="304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K:\Занятие на аттестацию\IMG_0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4572032" cy="3048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4876" y="500042"/>
            <a:ext cx="4000528" cy="714380"/>
          </a:xfrm>
        </p:spPr>
        <p:txBody>
          <a:bodyPr/>
          <a:lstStyle/>
          <a:p>
            <a:pPr algn="ctr"/>
            <a:r>
              <a:rPr lang="ru-RU" sz="2400" b="1" dirty="0" smtClean="0"/>
              <a:t>Гимнастика для глаз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14876" y="928670"/>
            <a:ext cx="4214842" cy="550072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500" b="1" dirty="0" smtClean="0">
                <a:solidFill>
                  <a:schemeClr val="accent4">
                    <a:lumMod val="50000"/>
                  </a:schemeClr>
                </a:solidFill>
              </a:rPr>
              <a:t>Воспитатель:</a:t>
            </a:r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</a:rPr>
              <a:t> - Чтобы сохранить и укрепить свое здоровье, давайте сделаем гимнастику для глаз.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500" i="1" dirty="0" smtClean="0">
                <a:solidFill>
                  <a:schemeClr val="accent4">
                    <a:lumMod val="50000"/>
                  </a:schemeClr>
                </a:solidFill>
              </a:rPr>
              <a:t>          Раз – налево, два – направо,</a:t>
            </a:r>
            <a:endParaRPr lang="ru-RU" sz="35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500" i="1" dirty="0" smtClean="0">
                <a:solidFill>
                  <a:schemeClr val="accent4">
                    <a:lumMod val="50000"/>
                  </a:schemeClr>
                </a:solidFill>
              </a:rPr>
              <a:t>          Три – наверх, четыре — вниз.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</a:rPr>
              <a:t>(Подняли глаза вверх, опустили  вниз,     посмотрели вправо, влево, голова неподвижна.)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500" i="1" dirty="0" smtClean="0">
                <a:solidFill>
                  <a:schemeClr val="accent4">
                    <a:lumMod val="50000"/>
                  </a:schemeClr>
                </a:solidFill>
              </a:rPr>
              <a:t>           А теперь по кругу смотрим,</a:t>
            </a:r>
            <a:endParaRPr lang="ru-RU" sz="35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500" i="1" dirty="0" smtClean="0">
                <a:solidFill>
                  <a:schemeClr val="accent4">
                    <a:lumMod val="50000"/>
                  </a:schemeClr>
                </a:solidFill>
              </a:rPr>
              <a:t>          Чтобы лучше видеть мир.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</a:rPr>
              <a:t>(Круговые вращения глазами в одну и в другую стороны.)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500" i="1" dirty="0" smtClean="0">
                <a:solidFill>
                  <a:schemeClr val="accent4">
                    <a:lumMod val="50000"/>
                  </a:schemeClr>
                </a:solidFill>
              </a:rPr>
              <a:t>           Взгляд  направим ближе, дальше,</a:t>
            </a:r>
            <a:endParaRPr lang="ru-RU" sz="35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500" i="1" dirty="0" smtClean="0">
                <a:solidFill>
                  <a:schemeClr val="accent4">
                    <a:lumMod val="50000"/>
                  </a:schemeClr>
                </a:solidFill>
              </a:rPr>
              <a:t>           Тренируя  мышцы глаз.</a:t>
            </a:r>
            <a:endParaRPr lang="ru-RU" sz="35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500" i="1" dirty="0" smtClean="0">
                <a:solidFill>
                  <a:schemeClr val="accent4">
                    <a:lumMod val="50000"/>
                  </a:schemeClr>
                </a:solidFill>
              </a:rPr>
              <a:t>           Видеть скоро будем лучше,</a:t>
            </a:r>
            <a:endParaRPr lang="ru-RU" sz="35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500" i="1" dirty="0" smtClean="0">
                <a:solidFill>
                  <a:schemeClr val="accent4">
                    <a:lumMod val="50000"/>
                  </a:schemeClr>
                </a:solidFill>
              </a:rPr>
              <a:t>           Убедитесь вы сейчас!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</a:rPr>
              <a:t> (Посмотрели прямо перед собой, поставили  палец на расстояние  25-30 см  от глаз, перевели  взор на кончик пальца и посмотрели  на него, опустили  руку.)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500" i="1" dirty="0" smtClean="0">
                <a:solidFill>
                  <a:schemeClr val="accent4">
                    <a:lumMod val="50000"/>
                  </a:schemeClr>
                </a:solidFill>
              </a:rPr>
              <a:t>           А теперь зажмурим глазки</a:t>
            </a:r>
            <a:endParaRPr lang="ru-RU" sz="35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500" i="1" dirty="0" smtClean="0">
                <a:solidFill>
                  <a:schemeClr val="accent4">
                    <a:lumMod val="50000"/>
                  </a:schemeClr>
                </a:solidFill>
              </a:rPr>
              <a:t>          Открываем их вот так.</a:t>
            </a:r>
            <a:endParaRPr lang="ru-RU" sz="35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500" i="1" dirty="0" smtClean="0">
                <a:solidFill>
                  <a:schemeClr val="accent4">
                    <a:lumMod val="50000"/>
                  </a:schemeClr>
                </a:solidFill>
              </a:rPr>
              <a:t>          Сил дадим им много-много,</a:t>
            </a:r>
            <a:endParaRPr lang="ru-RU" sz="35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500" i="1" dirty="0" smtClean="0">
                <a:solidFill>
                  <a:schemeClr val="accent4">
                    <a:lumMod val="50000"/>
                  </a:schemeClr>
                </a:solidFill>
              </a:rPr>
              <a:t>          Чтоб усилить в </a:t>
            </a:r>
            <a:r>
              <a:rPr lang="ru-RU" sz="3500" i="1" dirty="0" err="1" smtClean="0">
                <a:solidFill>
                  <a:schemeClr val="accent4">
                    <a:lumMod val="50000"/>
                  </a:schemeClr>
                </a:solidFill>
              </a:rPr>
              <a:t>тыщу</a:t>
            </a:r>
            <a:r>
              <a:rPr lang="ru-RU" sz="3500" i="1" dirty="0" smtClean="0">
                <a:solidFill>
                  <a:schemeClr val="accent4">
                    <a:lumMod val="50000"/>
                  </a:schemeClr>
                </a:solidFill>
              </a:rPr>
              <a:t> раз!</a:t>
            </a:r>
            <a:endParaRPr lang="ru-RU" sz="35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</a:rPr>
              <a:t>(Зажмурили глаза, открыли (сделали 2-3 раза).                                              (1 минута)</a:t>
            </a:r>
          </a:p>
          <a:p>
            <a:endParaRPr lang="ru-RU" dirty="0"/>
          </a:p>
        </p:txBody>
      </p:sp>
      <p:pic>
        <p:nvPicPr>
          <p:cNvPr id="2050" name="Picture 2" descr="K:\Занятие на аттестацию\IMG_05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20331"/>
          <a:stretch>
            <a:fillRect/>
          </a:stretch>
        </p:blipFill>
        <p:spPr bwMode="auto">
          <a:xfrm>
            <a:off x="357158" y="3500438"/>
            <a:ext cx="416958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K:\Занятие на аттестацию\IMG_0538.JPG"/>
          <p:cNvPicPr>
            <a:picLocks noChangeAspect="1" noChangeArrowheads="1"/>
          </p:cNvPicPr>
          <p:nvPr/>
        </p:nvPicPr>
        <p:blipFill>
          <a:blip r:embed="rId3" cstate="print"/>
          <a:srcRect b="9483"/>
          <a:stretch>
            <a:fillRect/>
          </a:stretch>
        </p:blipFill>
        <p:spPr bwMode="auto">
          <a:xfrm>
            <a:off x="428596" y="785794"/>
            <a:ext cx="414340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Основная</a:t>
            </a:r>
            <a:r>
              <a:rPr lang="ru-RU" sz="3200" b="1" dirty="0" smtClean="0"/>
              <a:t>  </a:t>
            </a:r>
            <a:r>
              <a:rPr lang="ru-RU" sz="2400" b="1" dirty="0" smtClean="0"/>
              <a:t>часть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59936" cy="200026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Воспитатель: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- Еще раз зажмурили глаза, открываем. Сегодня мы с вами будем художниками, а находимся мы в художественной  мастерской.  Посмотрите, как много здесь картин, чистых холстов и много-много разных кистей. Ребята, а что это за кисть? (Это кисть «щетина».)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59936" cy="185738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Какие приемы работы этой кистью вы знаете? (Приемы «тычка», продольными линиями. 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- А сейчас мы с вами будем писать пейзаж с  деревом в разное время года. В какое время года  дерево будете рисовать вы, выберите сами.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(1 минута)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1507" name="Рисунок 6" descr="http://paintingskiathos.files.wordpress.com/2008/06/img_4738-the-studio-in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4048219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08" name="Рисунок 3" descr="http://www.look.com.ua/pic/201311/2560x1600/look.com.ua-838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143248"/>
            <a:ext cx="4071934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29058" y="97134"/>
            <a:ext cx="4833942" cy="68866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 Беседа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000496" y="785794"/>
            <a:ext cx="4714908" cy="57150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</a:rPr>
              <a:t>  Давайте мы с вами вспомним, как  выглядят деревья в разное время года. Как вы будете рисовать дерево зимой?  (Дерево голое, на ветках лежит снег, на земле тоже снег, сугробы.)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</a:rPr>
              <a:t>  Как можно изобразить дерево весной? </a:t>
            </a:r>
          </a:p>
          <a:p>
            <a:pPr>
              <a:buFont typeface="Wingdings" pitchFamily="2" charset="2"/>
              <a:buChar char="v"/>
            </a:pP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</a:rPr>
              <a:t>На деревьях начинают появляться маленькие листочки, цветы, на земле лужи от таяния снега, начинает появляться зеленая травка.)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</a:rPr>
              <a:t>  Какое дерево бывает летом?  (Все зеленое, трава тоже зеленая, растут цветы.)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</a:rPr>
              <a:t>  Чем отличается дерево осенью?  (Листья желтые, оранжевые, красные, коричневые, трава сухая, коричневого и желтого цвета, бывает листопад.)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</a:rPr>
              <a:t>  Прежде чем начать рисовать дерево, что нам нужно нарисовать ? (Фон.) 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</a:rPr>
              <a:t>Что в пейзаже является фоном? (Небо и земля, которые соединяются линией горизонта.)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</a:rPr>
              <a:t>  Какое может быть небо?  (Голубое, с белыми облаками, серое,  на закате – ярко красное, ночью – темное, живописное (с разными оттенками).</a:t>
            </a:r>
          </a:p>
          <a:p>
            <a:pPr algn="ctr"/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</a:rPr>
              <a:t>(2 минуты)</a:t>
            </a:r>
          </a:p>
          <a:p>
            <a:pPr algn="ctr"/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endParaRPr lang="ru-RU" sz="15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2533" name="Picture 5" descr="K:\Занятие на аттестацию\IMG_05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960" t="5714" b="17143"/>
          <a:stretch>
            <a:fillRect/>
          </a:stretch>
        </p:blipFill>
        <p:spPr bwMode="auto">
          <a:xfrm>
            <a:off x="214282" y="1000108"/>
            <a:ext cx="363185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K:\Занятие на аттестацию\IMG_0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404458"/>
            <a:ext cx="3643338" cy="2453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50033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</a:rPr>
              <a:t>Изображение фона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Воспитатель:  - 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Сейчас вам нужно выбрать время года, в котором будет изображено ваше дерево,  и начать рисовать фон. Какой краской будем рисовать фон? (Акварелью.) Какой кистью вы будете рисовать фон?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 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(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Толстой кистью.)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На доске у воспитателя - чистый альбомный лист. Дети и воспитатель параллельно начинают изображать небо и землю.                        (6 минут)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3554" name="Picture 2" descr="K:\Занятие на аттестацию\IMG_0528.JPG"/>
          <p:cNvPicPr>
            <a:picLocks noChangeAspect="1" noChangeArrowheads="1"/>
          </p:cNvPicPr>
          <p:nvPr/>
        </p:nvPicPr>
        <p:blipFill>
          <a:blip r:embed="rId2" cstate="print"/>
          <a:srcRect l="18072" t="10843" r="28774" b="7831"/>
          <a:stretch>
            <a:fillRect/>
          </a:stretch>
        </p:blipFill>
        <p:spPr bwMode="auto">
          <a:xfrm>
            <a:off x="4786314" y="2500306"/>
            <a:ext cx="3571901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K:\Занятие на аттестацию\IMG_0527.JPG"/>
          <p:cNvPicPr>
            <a:picLocks noChangeAspect="1" noChangeArrowheads="1"/>
          </p:cNvPicPr>
          <p:nvPr/>
        </p:nvPicPr>
        <p:blipFill>
          <a:blip r:embed="rId3" cstate="print"/>
          <a:srcRect l="19737" r="13157"/>
          <a:stretch>
            <a:fillRect/>
          </a:stretch>
        </p:blipFill>
        <p:spPr bwMode="auto">
          <a:xfrm>
            <a:off x="642910" y="2571744"/>
            <a:ext cx="3643338" cy="361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1007</TotalTime>
  <Words>1426</Words>
  <Application>Microsoft Office PowerPoint</Application>
  <PresentationFormat>Экран (4:3)</PresentationFormat>
  <Paragraphs>147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Муниципальное  бюджетное  дошкольное  образовательное  учреждение  детский  сад  присмотра  и  оздоровления   № 61  «Лель»</vt:lpstr>
      <vt:lpstr>Цель: Приобщить детей к  миру изобразительного искусства.</vt:lpstr>
      <vt:lpstr>Интеграция образовательных областей </vt:lpstr>
      <vt:lpstr>Оборудование и материалы</vt:lpstr>
      <vt:lpstr>Организационный момент</vt:lpstr>
      <vt:lpstr>Гимнастика для глаз </vt:lpstr>
      <vt:lpstr>Основная  часть</vt:lpstr>
      <vt:lpstr> Беседа</vt:lpstr>
      <vt:lpstr>Изображение фона Воспитатель:  -  Сейчас вам нужно выбрать время года, в котором будет изображено ваше дерево,  и начать рисовать фон. Какой краской будем рисовать фон? (Акварелью.) Какой кистью вы будете рисовать фон?  (Толстой кистью.) На доске у воспитателя - чистый альбомный лист. Дети и воспитатель параллельно начинают изображать небо и землю.                        (6 минут) </vt:lpstr>
      <vt:lpstr>Физминутка  Кинезиологические упражнения</vt:lpstr>
      <vt:lpstr>Презентация PowerPoint</vt:lpstr>
      <vt:lpstr>Изображение  дерева</vt:lpstr>
      <vt:lpstr>Презентация PowerPoint</vt:lpstr>
      <vt:lpstr>Презентация PowerPoint</vt:lpstr>
      <vt:lpstr>Заключительная   часть</vt:lpstr>
      <vt:lpstr>Альбом «Путешествие по временам года»</vt:lpstr>
      <vt:lpstr>  Молодцы! Какой замечательный альбом получился! Наша художественная мастерская сегодня заканчивает свою работу.  Спасибо вам, мои  художники!  (2 минуты) 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91</cp:revision>
  <dcterms:created xsi:type="dcterms:W3CDTF">2014-06-01T02:59:10Z</dcterms:created>
  <dcterms:modified xsi:type="dcterms:W3CDTF">2015-11-29T07:31:03Z</dcterms:modified>
</cp:coreProperties>
</file>