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EA00B-A2D3-4D0F-902E-719899CE491C}" type="datetimeFigureOut">
              <a:rPr lang="ru-RU" smtClean="0"/>
              <a:pPr/>
              <a:t>21.11.2015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FF4A6-7D9F-4763-9641-C343E2957D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785786" y="-857280"/>
            <a:ext cx="7901014" cy="5715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576899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sz="3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 КОЛИЧЕСТВУ ГРАММАТИЧЕСКИХ ОСНОВ ПРЕДЛОЖЕНИЕ БЫВАЕТ…</a:t>
            </a:r>
            <a:endParaRPr lang="ru-RU" sz="3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3400" b="1" dirty="0"/>
              <a:t> </a:t>
            </a:r>
            <a:endParaRPr lang="ru-RU" sz="3400" dirty="0"/>
          </a:p>
          <a:p>
            <a:r>
              <a:rPr lang="ru-RU" sz="3400" b="1" dirty="0"/>
              <a:t> </a:t>
            </a:r>
            <a:endParaRPr lang="ru-RU" sz="3400" dirty="0"/>
          </a:p>
          <a:p>
            <a:r>
              <a:rPr lang="ru-RU" b="1" dirty="0"/>
              <a:t>           Простое(1 грам. основа)               Сложное( 2и более грамм. основ)</a:t>
            </a:r>
            <a:endParaRPr lang="ru-RU" dirty="0"/>
          </a:p>
          <a:p>
            <a:r>
              <a:rPr lang="ru-RU" b="1" dirty="0"/>
              <a:t>                                                                               </a:t>
            </a:r>
            <a:endParaRPr lang="ru-RU" dirty="0"/>
          </a:p>
          <a:p>
            <a:r>
              <a:rPr lang="ru-RU" b="1" dirty="0"/>
              <a:t>                                                               По наличию –отсутствию союза…</a:t>
            </a:r>
            <a:endParaRPr lang="ru-RU" dirty="0"/>
          </a:p>
          <a:p>
            <a:r>
              <a:rPr lang="ru-RU" b="1" u="sng" dirty="0"/>
              <a:t>                                                                          </a:t>
            </a:r>
            <a:endParaRPr lang="ru-RU" dirty="0"/>
          </a:p>
          <a:p>
            <a:r>
              <a:rPr lang="ru-RU" b="1" dirty="0"/>
              <a:t>                                                                        Союзное                    Бессоюзное</a:t>
            </a:r>
            <a:endParaRPr lang="ru-RU" dirty="0"/>
          </a:p>
          <a:p>
            <a:r>
              <a:rPr lang="ru-RU" b="1" dirty="0"/>
              <a:t>                                                                           </a:t>
            </a:r>
            <a:endParaRPr lang="ru-RU" dirty="0"/>
          </a:p>
          <a:p>
            <a:r>
              <a:rPr lang="ru-RU" b="1" dirty="0"/>
              <a:t>                                                        </a:t>
            </a:r>
            <a:r>
              <a:rPr lang="ru-RU" b="1" u="sng" dirty="0"/>
              <a:t>По характеру  союза…</a:t>
            </a:r>
            <a:endParaRPr lang="ru-RU" dirty="0"/>
          </a:p>
          <a:p>
            <a:r>
              <a:rPr lang="ru-RU" b="1" dirty="0"/>
              <a:t>                                                                </a:t>
            </a:r>
            <a:endParaRPr lang="ru-RU" dirty="0"/>
          </a:p>
          <a:p>
            <a:r>
              <a:rPr lang="ru-RU" b="1" dirty="0"/>
              <a:t>                                          </a:t>
            </a:r>
            <a:r>
              <a:rPr lang="ru-RU" b="1" dirty="0" err="1"/>
              <a:t>Сложносоч-ое</a:t>
            </a:r>
            <a:r>
              <a:rPr lang="ru-RU" b="1" dirty="0"/>
              <a:t>…     </a:t>
            </a:r>
            <a:r>
              <a:rPr lang="ru-RU" b="1" dirty="0" err="1"/>
              <a:t>Сложноподч-ое</a:t>
            </a:r>
            <a:r>
              <a:rPr lang="ru-RU" b="1" dirty="0"/>
              <a:t>  предложение…</a:t>
            </a:r>
            <a:endParaRPr lang="ru-RU" dirty="0"/>
          </a:p>
          <a:p>
            <a:r>
              <a:rPr lang="ru-RU" b="1" dirty="0"/>
              <a:t>              </a:t>
            </a:r>
            <a:r>
              <a:rPr lang="ru-RU" dirty="0"/>
              <a:t>( Части равноправные по значению)      ( Есть главная часть и придаточная)</a:t>
            </a:r>
          </a:p>
          <a:p>
            <a:r>
              <a:rPr lang="ru-RU" dirty="0"/>
              <a:t>                  </a:t>
            </a:r>
            <a:r>
              <a:rPr lang="en-US" dirty="0"/>
              <a:t>[    ]</a:t>
            </a:r>
            <a:r>
              <a:rPr lang="ru-RU" dirty="0"/>
              <a:t>,и</a:t>
            </a:r>
            <a:r>
              <a:rPr lang="en-US" dirty="0"/>
              <a:t>[   ]                                                    [    </a:t>
            </a:r>
            <a:r>
              <a:rPr lang="ru-RU" dirty="0" err="1"/>
              <a:t>главн.часть</a:t>
            </a:r>
            <a:r>
              <a:rPr lang="en-US" dirty="0"/>
              <a:t>  ]</a:t>
            </a:r>
            <a:r>
              <a:rPr lang="ru-RU" dirty="0"/>
              <a:t>,</a:t>
            </a:r>
            <a:r>
              <a:rPr lang="en-US" dirty="0"/>
              <a:t>(</a:t>
            </a:r>
            <a:r>
              <a:rPr lang="ru-RU" dirty="0"/>
              <a:t> </a:t>
            </a:r>
            <a:r>
              <a:rPr lang="ru-RU" dirty="0" err="1"/>
              <a:t>придаточ</a:t>
            </a:r>
            <a:r>
              <a:rPr lang="ru-RU" dirty="0"/>
              <a:t>.</a:t>
            </a:r>
            <a:r>
              <a:rPr lang="en-US" dirty="0"/>
              <a:t>      )</a:t>
            </a:r>
            <a:endParaRPr lang="ru-RU" dirty="0"/>
          </a:p>
          <a:p>
            <a:r>
              <a:rPr lang="ru-RU" b="1" dirty="0"/>
              <a:t>                                                                             Как определить вид придаточного…</a:t>
            </a:r>
            <a:endParaRPr lang="ru-RU" dirty="0"/>
          </a:p>
          <a:p>
            <a:r>
              <a:rPr lang="ru-RU" sz="2900" b="1" dirty="0"/>
              <a:t>                           </a:t>
            </a:r>
            <a:r>
              <a:rPr lang="ru-RU" sz="2900" b="1" dirty="0" smtClean="0"/>
              <a:t> 1.Обозначить </a:t>
            </a:r>
            <a:r>
              <a:rPr lang="ru-RU" sz="2900" b="1" dirty="0"/>
              <a:t>вопрос, который ставиться </a:t>
            </a:r>
            <a:r>
              <a:rPr lang="ru-RU" sz="2900" b="1" dirty="0" smtClean="0"/>
              <a:t>от: </a:t>
            </a:r>
            <a:r>
              <a:rPr lang="ru-RU" sz="2900" b="1" dirty="0"/>
              <a:t>---</a:t>
            </a:r>
            <a:r>
              <a:rPr lang="ru-RU" sz="2900" b="1" dirty="0" smtClean="0"/>
              <a:t>слово ,-</a:t>
            </a:r>
            <a:r>
              <a:rPr lang="ru-RU" sz="2900" b="1" dirty="0" err="1"/>
              <a:t>слов-ие</a:t>
            </a:r>
            <a:r>
              <a:rPr lang="ru-RU" sz="2900" b="1" dirty="0"/>
              <a:t>, -</a:t>
            </a:r>
            <a:r>
              <a:rPr lang="ru-RU" sz="2900" b="1" dirty="0" err="1"/>
              <a:t>предл</a:t>
            </a:r>
            <a:r>
              <a:rPr lang="ru-RU" sz="2900" b="1" dirty="0"/>
              <a:t>.</a:t>
            </a:r>
            <a:endParaRPr lang="ru-RU" sz="2900" dirty="0"/>
          </a:p>
          <a:p>
            <a:r>
              <a:rPr lang="ru-RU" sz="2900" b="1" dirty="0"/>
              <a:t>                               2.Средство </a:t>
            </a:r>
            <a:r>
              <a:rPr lang="ru-RU" sz="2900" b="1" dirty="0" smtClean="0"/>
              <a:t>связи </a:t>
            </a:r>
            <a:r>
              <a:rPr lang="ru-RU" sz="2900" b="1" dirty="0"/>
              <a:t>(союз. союзн. сл., </a:t>
            </a:r>
            <a:r>
              <a:rPr lang="ru-RU" sz="2900" b="1" dirty="0" err="1"/>
              <a:t>ук.сл</a:t>
            </a:r>
            <a:r>
              <a:rPr lang="ru-RU" sz="2900" b="1" dirty="0"/>
              <a:t>.)</a:t>
            </a:r>
            <a:endParaRPr lang="ru-RU" sz="2900" dirty="0"/>
          </a:p>
          <a:p>
            <a:r>
              <a:rPr lang="ru-RU" sz="2900" b="1" dirty="0"/>
              <a:t>                               3.Какие смысловые отношения складываются</a:t>
            </a:r>
            <a:endParaRPr lang="ru-RU" sz="2900" dirty="0"/>
          </a:p>
          <a:p>
            <a:r>
              <a:rPr lang="ru-RU" sz="2900" b="1" dirty="0"/>
              <a:t>                              между главной частью и придаточной. </a:t>
            </a:r>
            <a:r>
              <a:rPr lang="ru-RU" sz="2900" b="1" dirty="0" smtClean="0"/>
              <a:t>Правильно задать вопрос.</a:t>
            </a:r>
            <a:endParaRPr lang="ru-RU" sz="29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643174" y="642918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929190" y="571480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5000628" y="1714488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429388" y="1714488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 flipV="1">
            <a:off x="3929058" y="2643182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214942" y="2643182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586790" cy="1357314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Внимание задание!</a:t>
            </a:r>
            <a:br>
              <a:rPr lang="ru-RU" sz="2000" b="1" dirty="0" smtClean="0"/>
            </a:br>
            <a:r>
              <a:rPr lang="ru-RU" sz="2000" b="1" dirty="0" smtClean="0"/>
              <a:t>Опять двойка» — картина Федора Павловича Решетникова, созданная в 1952 году. Хранится в Третьяковской галерее. Написана эта картина была в Москве .Опишите , что вы видите на переднем   плане картины, используя 5-6 предложений сложных с придаточным изъяснительным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1800" b="1" dirty="0" smtClean="0"/>
              <a:t>  </a:t>
            </a:r>
            <a:r>
              <a:rPr lang="ru-RU" sz="1800" b="1" dirty="0" smtClean="0"/>
              <a:t>                                                                         </a:t>
            </a:r>
            <a:r>
              <a:rPr lang="en-US" sz="1800" b="1" dirty="0" smtClean="0"/>
              <a:t>  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                                                               </a:t>
            </a:r>
            <a:r>
              <a:rPr lang="en-US" sz="1800" b="1" dirty="0" smtClean="0"/>
              <a:t> -</a:t>
            </a:r>
            <a:r>
              <a:rPr lang="ru-RU" sz="1800" b="1" dirty="0" smtClean="0"/>
              <a:t>ОТКУДА ПРИШЕЛ МАЛЬЧИК?</a:t>
            </a:r>
            <a:br>
              <a:rPr lang="ru-RU" sz="1800" b="1" dirty="0" smtClean="0"/>
            </a:br>
            <a:r>
              <a:rPr lang="ru-RU" sz="1800" b="1" dirty="0" smtClean="0"/>
              <a:t>                                                                     -        -ЧТО ДУМАЕТ ОН В МОМЕНТ 					              -ЧТО ПЫТАЕТСЯ СКАЗАТЬ ЕМУ  		                                         МАМА, УСПОКОИТЬ ЕГО?</a:t>
            </a:r>
            <a:br>
              <a:rPr lang="ru-RU" sz="1800" b="1" dirty="0" smtClean="0"/>
            </a:br>
            <a:r>
              <a:rPr lang="ru-RU" sz="1800" b="1" dirty="0" smtClean="0"/>
              <a:t>                                                                         -ЧТО ,ВОЗМОЖНО,ПООБЕЩАЛ ЕЙ             		СЫН?</a:t>
            </a:r>
            <a:br>
              <a:rPr lang="ru-RU" sz="1800" b="1" dirty="0" smtClean="0"/>
            </a:br>
            <a:r>
              <a:rPr lang="ru-RU" sz="1800" b="1" dirty="0" smtClean="0"/>
              <a:t>        </a:t>
            </a:r>
            <a:endParaRPr lang="ru-RU" sz="1800" dirty="0"/>
          </a:p>
        </p:txBody>
      </p:sp>
      <p:pic>
        <p:nvPicPr>
          <p:cNvPr id="4" name="Содержимое 3" descr="опять двойк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06" y="1785926"/>
            <a:ext cx="3276458" cy="47149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" y="-24325"/>
            <a:ext cx="8229600" cy="1143000"/>
          </a:xfrm>
        </p:spPr>
        <p:txBody>
          <a:bodyPr/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dirty="0" smtClean="0"/>
              <a:t>1. В сложноподчиненном предложении с придаточным изъяснительным придаточная часть зависит от: а) слова</a:t>
            </a:r>
            <a:endParaRPr lang="ru-RU" sz="1400" dirty="0" smtClean="0"/>
          </a:p>
          <a:p>
            <a:r>
              <a:rPr lang="ru-RU" sz="1400" b="1" dirty="0" smtClean="0"/>
              <a:t>                                б) от всей главной части </a:t>
            </a:r>
            <a:endParaRPr lang="ru-RU" sz="1400" dirty="0" smtClean="0"/>
          </a:p>
          <a:p>
            <a:pPr>
              <a:buNone/>
            </a:pPr>
            <a:r>
              <a:rPr lang="ru-RU" sz="1400" b="1" dirty="0" smtClean="0"/>
              <a:t>2. Чаще всего определяемым словом выступает: а) глагол</a:t>
            </a:r>
            <a:endParaRPr lang="ru-RU" sz="1400" dirty="0" smtClean="0"/>
          </a:p>
          <a:p>
            <a:r>
              <a:rPr lang="ru-RU" sz="1400" b="1" dirty="0" smtClean="0"/>
              <a:t>                                                                                  б) прилагательное</a:t>
            </a:r>
            <a:endParaRPr lang="ru-RU" sz="1400" dirty="0" smtClean="0"/>
          </a:p>
          <a:p>
            <a:r>
              <a:rPr lang="ru-RU" sz="1400" b="1" dirty="0" smtClean="0"/>
              <a:t>                                                                                  в) краткое причастие</a:t>
            </a:r>
            <a:endParaRPr lang="ru-RU" sz="1400" dirty="0" smtClean="0"/>
          </a:p>
          <a:p>
            <a:pPr>
              <a:buNone/>
            </a:pPr>
            <a:r>
              <a:rPr lang="ru-RU" sz="1400" b="1" dirty="0" smtClean="0"/>
              <a:t>3 Придаточное изъяснительное отвечает на вопрос : а)  определения (какой?), (чей?) </a:t>
            </a:r>
            <a:endParaRPr lang="ru-RU" sz="1400" dirty="0" smtClean="0"/>
          </a:p>
          <a:p>
            <a:r>
              <a:rPr lang="ru-RU" sz="1400" b="1" dirty="0" smtClean="0"/>
              <a:t>                                                                                          б ) обстоятельства (где?). (как?)</a:t>
            </a:r>
            <a:endParaRPr lang="ru-RU" sz="1400" dirty="0" smtClean="0"/>
          </a:p>
          <a:p>
            <a:r>
              <a:rPr lang="ru-RU" sz="1400" b="1" dirty="0" smtClean="0"/>
              <a:t>                                                                                           в)  падежный   (что?), (о чем?).</a:t>
            </a:r>
            <a:endParaRPr lang="ru-RU" sz="1400" dirty="0" smtClean="0"/>
          </a:p>
          <a:p>
            <a:pPr>
              <a:buNone/>
            </a:pPr>
            <a:r>
              <a:rPr lang="ru-RU" sz="1400" b="1" dirty="0" smtClean="0"/>
              <a:t>4.Средством связи главной части и придаточной выступает: а) только союзное слово</a:t>
            </a:r>
            <a:endParaRPr lang="ru-RU" sz="1400" dirty="0" smtClean="0"/>
          </a:p>
          <a:p>
            <a:r>
              <a:rPr lang="ru-RU" sz="1400" b="1" dirty="0" smtClean="0"/>
              <a:t>                                                                                                        б) только союз</a:t>
            </a:r>
            <a:endParaRPr lang="ru-RU" sz="1400" dirty="0" smtClean="0"/>
          </a:p>
          <a:p>
            <a:r>
              <a:rPr lang="ru-RU" sz="1400" b="1" dirty="0" smtClean="0"/>
              <a:t>                                                                                                         в) союзное слово и союз</a:t>
            </a:r>
            <a:endParaRPr lang="ru-RU" sz="1400" dirty="0" smtClean="0"/>
          </a:p>
          <a:p>
            <a:r>
              <a:rPr lang="ru-RU" sz="1400" b="1" dirty="0" smtClean="0"/>
              <a:t>                                                                 </a:t>
            </a:r>
            <a:endParaRPr lang="ru-RU" sz="1400" dirty="0" smtClean="0"/>
          </a:p>
          <a:p>
            <a:r>
              <a:rPr lang="ru-RU" sz="1400" b="1" dirty="0" smtClean="0"/>
              <a:t>                                                               (какой?)                      (что?)                  (какой?)</a:t>
            </a:r>
          </a:p>
          <a:p>
            <a:pPr>
              <a:buNone/>
            </a:pPr>
            <a:r>
              <a:rPr lang="ru-RU" sz="1400" b="1" dirty="0" smtClean="0"/>
              <a:t>5. Найдите четвертое лишнее: а) [ </a:t>
            </a:r>
            <a:r>
              <a:rPr lang="ru-RU" sz="1400" b="1" dirty="0" err="1" smtClean="0"/>
              <a:t>сущ</a:t>
            </a:r>
            <a:r>
              <a:rPr lang="ru-RU" sz="1400" b="1" dirty="0" smtClean="0"/>
              <a:t> ], (который);   б) [ </a:t>
            </a:r>
            <a:r>
              <a:rPr lang="ru-RU" sz="1400" b="1" dirty="0" err="1" smtClean="0"/>
              <a:t>глаг</a:t>
            </a:r>
            <a:r>
              <a:rPr lang="ru-RU" sz="1400" b="1" dirty="0" smtClean="0"/>
              <a:t> ],(  что);    в) [ </a:t>
            </a:r>
            <a:r>
              <a:rPr lang="ru-RU" sz="1400" b="1" dirty="0" err="1" smtClean="0"/>
              <a:t>сущ</a:t>
            </a:r>
            <a:r>
              <a:rPr lang="ru-RU" sz="1400" b="1" dirty="0" smtClean="0"/>
              <a:t>],(  где); </a:t>
            </a:r>
            <a:endParaRPr lang="ru-RU" sz="1400" dirty="0" smtClean="0"/>
          </a:p>
          <a:p>
            <a:r>
              <a:rPr lang="ru-RU" sz="1400" b="1" dirty="0" smtClean="0"/>
              <a:t>         ( какой?)</a:t>
            </a:r>
            <a:endParaRPr lang="ru-RU" sz="1400" dirty="0" smtClean="0"/>
          </a:p>
          <a:p>
            <a:r>
              <a:rPr lang="ru-RU" sz="1400" b="1" dirty="0" smtClean="0"/>
              <a:t>г) [ сущ.],(что)</a:t>
            </a:r>
            <a:endParaRPr lang="ru-RU" sz="1400" dirty="0" smtClean="0"/>
          </a:p>
          <a:p>
            <a:endParaRPr lang="ru-RU" sz="1400" dirty="0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3388900" y="4857760"/>
            <a:ext cx="785818" cy="714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4932040" y="4843269"/>
            <a:ext cx="642942" cy="714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6332304" y="4893479"/>
            <a:ext cx="571504" cy="714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1357290" y="5357826"/>
            <a:ext cx="500066" cy="714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Подводим итоги!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сегодняшнем уроке мы определили:</a:t>
            </a:r>
          </a:p>
          <a:p>
            <a:r>
              <a:rPr lang="ru-RU" dirty="0" smtClean="0"/>
              <a:t>1 Связь главной части и придаточной….</a:t>
            </a:r>
          </a:p>
          <a:p>
            <a:r>
              <a:rPr lang="ru-RU" dirty="0" smtClean="0"/>
              <a:t>2 Средство связи главной части и придаточной…</a:t>
            </a:r>
          </a:p>
          <a:p>
            <a:r>
              <a:rPr lang="ru-RU" dirty="0" smtClean="0"/>
              <a:t>Учились строить предложения с придаточным изъяснительным, строили схемы, расставляли знаки препинания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Домашнее задание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r>
              <a:rPr lang="ru-RU" dirty="0" smtClean="0"/>
              <a:t>Выполнить упражнение 125. Записать предложения, расставить знаки препинания, построить схемы предложений. Выполнить их анализ.</a:t>
            </a:r>
          </a:p>
          <a:p>
            <a:r>
              <a:rPr lang="ru-RU" sz="1900" b="1" dirty="0" smtClean="0"/>
              <a:t>                                                                            (что?)</a:t>
            </a:r>
          </a:p>
          <a:p>
            <a:r>
              <a:rPr lang="ru-RU" sz="1900" b="1" dirty="0" smtClean="0"/>
              <a:t>В гордых думах , быть может , грезилось ему, что в его резце нуждается  не только мрам</a:t>
            </a:r>
            <a:r>
              <a:rPr lang="ru-RU" sz="1900" b="1" u="sng" dirty="0" smtClean="0"/>
              <a:t>ор</a:t>
            </a:r>
            <a:r>
              <a:rPr lang="ru-RU" sz="1900" b="1" dirty="0" smtClean="0"/>
              <a:t>ный блок , выбра</a:t>
            </a:r>
            <a:r>
              <a:rPr lang="ru-RU" sz="1900" b="1" u="sng" dirty="0" smtClean="0"/>
              <a:t>нн</a:t>
            </a:r>
            <a:r>
              <a:rPr lang="ru-RU" sz="1900" b="1" dirty="0" smtClean="0"/>
              <a:t>ый  им для работы, но и каждая скала, гора. В главной части вопрос ставим от глагола, обращаем внимание на причастный оборот, выделяем его запятыми. Строим схему                                           </a:t>
            </a:r>
          </a:p>
          <a:p>
            <a:pPr>
              <a:buNone/>
            </a:pPr>
            <a:r>
              <a:rPr lang="ru-RU" sz="1900" b="1" dirty="0" smtClean="0"/>
              <a:t>          (что?)</a:t>
            </a:r>
          </a:p>
          <a:p>
            <a:pPr>
              <a:buNone/>
            </a:pPr>
            <a:r>
              <a:rPr lang="en-US" sz="1900" b="1" dirty="0" smtClean="0"/>
              <a:t>[ </a:t>
            </a:r>
            <a:r>
              <a:rPr lang="ru-RU" sz="1900" b="1" dirty="0" smtClean="0"/>
              <a:t>глагол</a:t>
            </a:r>
            <a:r>
              <a:rPr lang="en-US" sz="1900" b="1" dirty="0" smtClean="0"/>
              <a:t>]</a:t>
            </a:r>
            <a:r>
              <a:rPr lang="ru-RU" sz="1900" b="1" dirty="0" smtClean="0"/>
              <a:t>,(что) </a:t>
            </a:r>
            <a:endParaRPr lang="ru-RU" sz="1900" dirty="0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5357818" y="3929066"/>
            <a:ext cx="1571636" cy="1428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643438" y="4286256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643438" y="4357694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000628" y="4572008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928662" y="457200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28662" y="4643446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428992" y="4857760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286248" y="4857760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Выгнутая вверх стрелка 19"/>
          <p:cNvSpPr/>
          <p:nvPr/>
        </p:nvSpPr>
        <p:spPr>
          <a:xfrm>
            <a:off x="1071538" y="5786454"/>
            <a:ext cx="785818" cy="1428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Спасибо за внимание!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анимация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500174"/>
            <a:ext cx="8572560" cy="507209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</a:t>
            </a:r>
            <a:r>
              <a:rPr lang="ru-RU" dirty="0" smtClean="0"/>
              <a:t>(какое?)</a:t>
            </a:r>
            <a:endParaRPr lang="en-US" dirty="0" smtClean="0"/>
          </a:p>
          <a:p>
            <a:r>
              <a:rPr lang="ru-RU" dirty="0" smtClean="0"/>
              <a:t>1.</a:t>
            </a:r>
            <a:r>
              <a:rPr lang="en-US" dirty="0" smtClean="0"/>
              <a:t>[  </a:t>
            </a:r>
            <a:r>
              <a:rPr lang="ru-RU" dirty="0" smtClean="0"/>
              <a:t>Все,( чему), 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  ( какое?)</a:t>
            </a:r>
          </a:p>
          <a:p>
            <a:r>
              <a:rPr lang="ru-RU" dirty="0" smtClean="0"/>
              <a:t>2.</a:t>
            </a:r>
            <a:r>
              <a:rPr lang="en-US" dirty="0" smtClean="0"/>
              <a:t>[  </a:t>
            </a:r>
            <a:r>
              <a:rPr lang="ru-RU" dirty="0" smtClean="0"/>
              <a:t>такое</a:t>
            </a:r>
            <a:r>
              <a:rPr lang="en-US" dirty="0" smtClean="0"/>
              <a:t>] </a:t>
            </a:r>
            <a:r>
              <a:rPr lang="ru-RU" dirty="0" smtClean="0"/>
              <a:t>,( чего).</a:t>
            </a:r>
          </a:p>
          <a:p>
            <a:r>
              <a:rPr lang="ru-RU" dirty="0" smtClean="0"/>
              <a:t>           какого?</a:t>
            </a:r>
          </a:p>
          <a:p>
            <a:r>
              <a:rPr lang="ru-RU" dirty="0" smtClean="0"/>
              <a:t>3.</a:t>
            </a:r>
            <a:r>
              <a:rPr lang="en-US" dirty="0" smtClean="0"/>
              <a:t>( </a:t>
            </a:r>
            <a:r>
              <a:rPr lang="ru-RU" dirty="0" smtClean="0"/>
              <a:t>Кто ),</a:t>
            </a:r>
            <a:r>
              <a:rPr lang="en-US" dirty="0" smtClean="0"/>
              <a:t>[ </a:t>
            </a:r>
            <a:r>
              <a:rPr lang="ru-RU" dirty="0" smtClean="0"/>
              <a:t>каждого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2071670" y="2071678"/>
            <a:ext cx="1000132" cy="28575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1928794" y="3214686"/>
            <a:ext cx="1357322" cy="35719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низ стрелка 7"/>
          <p:cNvSpPr/>
          <p:nvPr/>
        </p:nvSpPr>
        <p:spPr>
          <a:xfrm flipH="1" flipV="1">
            <a:off x="1714480" y="4429132"/>
            <a:ext cx="1928826" cy="28575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Внимание!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0076" y="1243010"/>
            <a:ext cx="8229600" cy="4525963"/>
          </a:xfrm>
        </p:spPr>
        <p:txBody>
          <a:bodyPr>
            <a:normAutofit/>
          </a:bodyPr>
          <a:lstStyle/>
          <a:p>
            <a:endParaRPr lang="ru-RU" sz="4800" dirty="0" smtClean="0"/>
          </a:p>
          <a:p>
            <a:r>
              <a:rPr lang="ru-RU" sz="4800" dirty="0" smtClean="0"/>
              <a:t>                 </a:t>
            </a:r>
            <a:r>
              <a:rPr lang="ru-RU" sz="2800" dirty="0" smtClean="0"/>
              <a:t>(</a:t>
            </a:r>
            <a:r>
              <a:rPr lang="ru-RU" sz="4800" dirty="0" smtClean="0"/>
              <a:t> </a:t>
            </a:r>
            <a:r>
              <a:rPr lang="ru-RU" sz="2800" dirty="0" smtClean="0"/>
              <a:t>что?)                           (где?)</a:t>
            </a:r>
            <a:endParaRPr lang="ru-RU" sz="2800" dirty="0"/>
          </a:p>
          <a:p>
            <a:r>
              <a:rPr lang="ru-RU" sz="4800" dirty="0" smtClean="0"/>
              <a:t>Ищите </a:t>
            </a:r>
            <a:r>
              <a:rPr lang="ru-RU" sz="4800" b="1" dirty="0" smtClean="0"/>
              <a:t>большую цель в </a:t>
            </a:r>
          </a:p>
          <a:p>
            <a:pPr>
              <a:buNone/>
            </a:pPr>
            <a:r>
              <a:rPr lang="ru-RU" sz="2800" b="1" dirty="0" smtClean="0"/>
              <a:t>                                </a:t>
            </a:r>
          </a:p>
          <a:p>
            <a:pPr>
              <a:buNone/>
            </a:pPr>
            <a:r>
              <a:rPr lang="ru-RU" sz="2800" b="1" dirty="0" smtClean="0"/>
              <a:t>                                       (какую?)</a:t>
            </a:r>
          </a:p>
          <a:p>
            <a:pPr>
              <a:buNone/>
            </a:pPr>
            <a:r>
              <a:rPr lang="ru-RU" sz="4800" b="1" dirty="0" smtClean="0"/>
              <a:t>жизни</a:t>
            </a:r>
          </a:p>
          <a:p>
            <a:endParaRPr lang="ru-RU" sz="4800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1538" y="3786190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071538" y="3643314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143636" y="364331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715140" y="364331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215206" y="364331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85786" y="557214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428728" y="557214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285984" y="557214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олилиния 26"/>
          <p:cNvSpPr/>
          <p:nvPr/>
        </p:nvSpPr>
        <p:spPr>
          <a:xfrm>
            <a:off x="1253613" y="306766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2000232" y="5500702"/>
            <a:ext cx="40489" cy="57437"/>
          </a:xfrm>
          <a:custGeom>
            <a:avLst/>
            <a:gdLst>
              <a:gd name="connsiteX0" fmla="*/ 25741 w 40489"/>
              <a:gd name="connsiteY0" fmla="*/ 57437 h 57437"/>
              <a:gd name="connsiteX1" fmla="*/ 40489 w 40489"/>
              <a:gd name="connsiteY1" fmla="*/ 42688 h 57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0489" h="57437">
                <a:moveTo>
                  <a:pt x="25741" y="57437"/>
                </a:moveTo>
                <a:cubicBezTo>
                  <a:pt x="6596" y="0"/>
                  <a:pt x="0" y="2198"/>
                  <a:pt x="40489" y="4268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214414" y="5572140"/>
            <a:ext cx="0" cy="29497"/>
          </a:xfrm>
          <a:custGeom>
            <a:avLst/>
            <a:gdLst>
              <a:gd name="connsiteX0" fmla="*/ 0 w 0"/>
              <a:gd name="connsiteY0" fmla="*/ 0 h 29497"/>
              <a:gd name="connsiteX1" fmla="*/ 0 w 0"/>
              <a:gd name="connsiteY1" fmla="*/ 29497 h 29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9497">
                <a:moveTo>
                  <a:pt x="0" y="0"/>
                </a:moveTo>
                <a:lnTo>
                  <a:pt x="0" y="2949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олилиния 69"/>
          <p:cNvSpPr/>
          <p:nvPr/>
        </p:nvSpPr>
        <p:spPr>
          <a:xfrm>
            <a:off x="3071802" y="3571876"/>
            <a:ext cx="2553930" cy="152400"/>
          </a:xfrm>
          <a:custGeom>
            <a:avLst/>
            <a:gdLst>
              <a:gd name="connsiteX0" fmla="*/ 0 w 2553930"/>
              <a:gd name="connsiteY0" fmla="*/ 149942 h 152400"/>
              <a:gd name="connsiteX1" fmla="*/ 250723 w 2553930"/>
              <a:gd name="connsiteY1" fmla="*/ 17207 h 152400"/>
              <a:gd name="connsiteX2" fmla="*/ 471949 w 2553930"/>
              <a:gd name="connsiteY2" fmla="*/ 149942 h 152400"/>
              <a:gd name="connsiteX3" fmla="*/ 752168 w 2553930"/>
              <a:gd name="connsiteY3" fmla="*/ 31955 h 152400"/>
              <a:gd name="connsiteX4" fmla="*/ 929149 w 2553930"/>
              <a:gd name="connsiteY4" fmla="*/ 135194 h 152400"/>
              <a:gd name="connsiteX5" fmla="*/ 1179871 w 2553930"/>
              <a:gd name="connsiteY5" fmla="*/ 17207 h 152400"/>
              <a:gd name="connsiteX6" fmla="*/ 1327355 w 2553930"/>
              <a:gd name="connsiteY6" fmla="*/ 135194 h 152400"/>
              <a:gd name="connsiteX7" fmla="*/ 1533833 w 2553930"/>
              <a:gd name="connsiteY7" fmla="*/ 17207 h 152400"/>
              <a:gd name="connsiteX8" fmla="*/ 1696065 w 2553930"/>
              <a:gd name="connsiteY8" fmla="*/ 120445 h 152400"/>
              <a:gd name="connsiteX9" fmla="*/ 1932039 w 2553930"/>
              <a:gd name="connsiteY9" fmla="*/ 17207 h 152400"/>
              <a:gd name="connsiteX10" fmla="*/ 2109020 w 2553930"/>
              <a:gd name="connsiteY10" fmla="*/ 120445 h 152400"/>
              <a:gd name="connsiteX11" fmla="*/ 2315497 w 2553930"/>
              <a:gd name="connsiteY11" fmla="*/ 2458 h 152400"/>
              <a:gd name="connsiteX12" fmla="*/ 2521975 w 2553930"/>
              <a:gd name="connsiteY12" fmla="*/ 105697 h 152400"/>
              <a:gd name="connsiteX13" fmla="*/ 2507226 w 2553930"/>
              <a:gd name="connsiteY13" fmla="*/ 90948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53930" h="152400">
                <a:moveTo>
                  <a:pt x="0" y="149942"/>
                </a:moveTo>
                <a:cubicBezTo>
                  <a:pt x="86032" y="83574"/>
                  <a:pt x="172065" y="17207"/>
                  <a:pt x="250723" y="17207"/>
                </a:cubicBezTo>
                <a:cubicBezTo>
                  <a:pt x="329381" y="17207"/>
                  <a:pt x="388375" y="147484"/>
                  <a:pt x="471949" y="149942"/>
                </a:cubicBezTo>
                <a:cubicBezTo>
                  <a:pt x="555523" y="152400"/>
                  <a:pt x="675968" y="34413"/>
                  <a:pt x="752168" y="31955"/>
                </a:cubicBezTo>
                <a:cubicBezTo>
                  <a:pt x="828368" y="29497"/>
                  <a:pt x="857865" y="137652"/>
                  <a:pt x="929149" y="135194"/>
                </a:cubicBezTo>
                <a:cubicBezTo>
                  <a:pt x="1000433" y="132736"/>
                  <a:pt x="1113503" y="17207"/>
                  <a:pt x="1179871" y="17207"/>
                </a:cubicBezTo>
                <a:cubicBezTo>
                  <a:pt x="1246239" y="17207"/>
                  <a:pt x="1268361" y="135194"/>
                  <a:pt x="1327355" y="135194"/>
                </a:cubicBezTo>
                <a:cubicBezTo>
                  <a:pt x="1386349" y="135194"/>
                  <a:pt x="1472381" y="19665"/>
                  <a:pt x="1533833" y="17207"/>
                </a:cubicBezTo>
                <a:cubicBezTo>
                  <a:pt x="1595285" y="14749"/>
                  <a:pt x="1629697" y="120445"/>
                  <a:pt x="1696065" y="120445"/>
                </a:cubicBezTo>
                <a:cubicBezTo>
                  <a:pt x="1762433" y="120445"/>
                  <a:pt x="1863213" y="17207"/>
                  <a:pt x="1932039" y="17207"/>
                </a:cubicBezTo>
                <a:cubicBezTo>
                  <a:pt x="2000865" y="17207"/>
                  <a:pt x="2045110" y="122903"/>
                  <a:pt x="2109020" y="120445"/>
                </a:cubicBezTo>
                <a:cubicBezTo>
                  <a:pt x="2172930" y="117987"/>
                  <a:pt x="2246671" y="4916"/>
                  <a:pt x="2315497" y="2458"/>
                </a:cubicBezTo>
                <a:cubicBezTo>
                  <a:pt x="2384323" y="0"/>
                  <a:pt x="2490020" y="90949"/>
                  <a:pt x="2521975" y="105697"/>
                </a:cubicBezTo>
                <a:cubicBezTo>
                  <a:pt x="2553930" y="120445"/>
                  <a:pt x="2530578" y="105696"/>
                  <a:pt x="2507226" y="9094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7786710" y="364331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8215338" y="364331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Полилиния 80"/>
          <p:cNvSpPr/>
          <p:nvPr/>
        </p:nvSpPr>
        <p:spPr>
          <a:xfrm>
            <a:off x="8072462" y="3643314"/>
            <a:ext cx="14748" cy="104036"/>
          </a:xfrm>
          <a:custGeom>
            <a:avLst/>
            <a:gdLst>
              <a:gd name="connsiteX0" fmla="*/ 0 w 14748"/>
              <a:gd name="connsiteY0" fmla="*/ 0 h 104036"/>
              <a:gd name="connsiteX1" fmla="*/ 14748 w 14748"/>
              <a:gd name="connsiteY1" fmla="*/ 88490 h 104036"/>
              <a:gd name="connsiteX2" fmla="*/ 0 w 14748"/>
              <a:gd name="connsiteY2" fmla="*/ 0 h 104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48" h="104036">
                <a:moveTo>
                  <a:pt x="0" y="0"/>
                </a:moveTo>
                <a:cubicBezTo>
                  <a:pt x="0" y="0"/>
                  <a:pt x="14748" y="58586"/>
                  <a:pt x="14748" y="88490"/>
                </a:cubicBezTo>
                <a:cubicBezTo>
                  <a:pt x="14748" y="104036"/>
                  <a:pt x="0" y="0"/>
                  <a:pt x="0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Выгнутая вверх стрелка 90"/>
          <p:cNvSpPr/>
          <p:nvPr/>
        </p:nvSpPr>
        <p:spPr>
          <a:xfrm>
            <a:off x="2214546" y="2857496"/>
            <a:ext cx="4286280" cy="42862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2" name="Выгнутая вверх стрелка 91"/>
          <p:cNvSpPr/>
          <p:nvPr/>
        </p:nvSpPr>
        <p:spPr>
          <a:xfrm flipH="1" flipV="1">
            <a:off x="3786182" y="3643314"/>
            <a:ext cx="3071834" cy="50006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3" name="Выгнутая вверх стрелка 92"/>
          <p:cNvSpPr/>
          <p:nvPr/>
        </p:nvSpPr>
        <p:spPr>
          <a:xfrm>
            <a:off x="2214546" y="2857496"/>
            <a:ext cx="5786478" cy="50006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Придаточное</a:t>
            </a:r>
          </a:p>
          <a:p>
            <a:pPr algn="ctr"/>
            <a:endParaRPr lang="ru-RU" sz="5400" dirty="0"/>
          </a:p>
          <a:p>
            <a:pPr algn="ctr">
              <a:buNone/>
            </a:pPr>
            <a:r>
              <a:rPr lang="ru-RU" sz="2400" dirty="0" smtClean="0"/>
              <a:t>Определительное Изъяснительное Обстоятельственное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107389" y="2464587"/>
            <a:ext cx="1285884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3963983" y="3036091"/>
            <a:ext cx="135811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5357818" y="2643182"/>
            <a:ext cx="1357322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V="1">
            <a:off x="685800" y="382886"/>
            <a:ext cx="7772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8429684" cy="4424378"/>
          </a:xfrm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/>
          </a:bodyPr>
          <a:lstStyle/>
          <a:p>
            <a:endParaRPr lang="ru-RU" b="1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Сложноподчиненное предложение </a:t>
            </a:r>
          </a:p>
          <a:p>
            <a: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 </a:t>
            </a:r>
          </a:p>
          <a:p>
            <a: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придаточным изъяснительным</a:t>
            </a:r>
            <a:endParaRPr lang="ru-RU" sz="36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01156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Научиться находить в тексте сложноподчиненное предложение с придаточным изъяснительным , устанавливать связь между главной частью и придаточной, на какие вопросы отвечает придаточное изъяснительное, средство связи. Строить предложения, схемы.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Упражнение 122( устно)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8186766" cy="578647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                     </a:t>
            </a:r>
            <a:r>
              <a:rPr lang="ru-RU" sz="2400" dirty="0" smtClean="0"/>
              <a:t>(чего?)</a:t>
            </a:r>
          </a:p>
          <a:p>
            <a:r>
              <a:rPr lang="ru-RU" dirty="0" smtClean="0"/>
              <a:t>1.</a:t>
            </a:r>
            <a:r>
              <a:rPr lang="en-US" dirty="0" smtClean="0"/>
              <a:t>[     </a:t>
            </a:r>
            <a:r>
              <a:rPr lang="ru-RU" dirty="0" smtClean="0"/>
              <a:t>не знал</a:t>
            </a:r>
            <a:r>
              <a:rPr lang="en-US" dirty="0" smtClean="0"/>
              <a:t>]</a:t>
            </a:r>
            <a:r>
              <a:rPr lang="ru-RU" dirty="0" smtClean="0"/>
              <a:t>,(   какая ).</a:t>
            </a:r>
          </a:p>
          <a:p>
            <a:r>
              <a:rPr lang="ru-RU" dirty="0" smtClean="0"/>
              <a:t>                     (чему?)</a:t>
            </a:r>
            <a:endParaRPr lang="ru-RU" dirty="0"/>
          </a:p>
          <a:p>
            <a:r>
              <a:rPr lang="ru-RU" dirty="0" smtClean="0"/>
              <a:t>2.</a:t>
            </a:r>
            <a:r>
              <a:rPr lang="en-US" dirty="0" smtClean="0"/>
              <a:t>[  </a:t>
            </a:r>
            <a:r>
              <a:rPr lang="ru-RU" dirty="0" smtClean="0"/>
              <a:t>радовался </a:t>
            </a:r>
            <a:r>
              <a:rPr lang="en-US" dirty="0" smtClean="0"/>
              <a:t>]</a:t>
            </a:r>
            <a:r>
              <a:rPr lang="ru-RU" dirty="0" smtClean="0"/>
              <a:t>,( что).</a:t>
            </a:r>
          </a:p>
          <a:p>
            <a:r>
              <a:rPr lang="ru-RU" dirty="0" smtClean="0"/>
              <a:t>                    (в чем?)</a:t>
            </a:r>
            <a:endParaRPr lang="ru-RU" dirty="0"/>
          </a:p>
          <a:p>
            <a:r>
              <a:rPr lang="ru-RU" dirty="0" smtClean="0"/>
              <a:t>3.</a:t>
            </a:r>
            <a:r>
              <a:rPr lang="en-US" dirty="0" smtClean="0"/>
              <a:t>[</a:t>
            </a:r>
            <a:r>
              <a:rPr lang="ru-RU" dirty="0" smtClean="0"/>
              <a:t>стал сомневаться</a:t>
            </a:r>
            <a:r>
              <a:rPr lang="en-US" dirty="0" smtClean="0"/>
              <a:t>]</a:t>
            </a:r>
            <a:r>
              <a:rPr lang="ru-RU" dirty="0" smtClean="0"/>
              <a:t>,(ли).</a:t>
            </a:r>
          </a:p>
          <a:p>
            <a:r>
              <a:rPr lang="ru-RU" dirty="0" smtClean="0"/>
              <a:t>                    (что?)</a:t>
            </a:r>
            <a:endParaRPr lang="ru-RU" dirty="0"/>
          </a:p>
          <a:p>
            <a:r>
              <a:rPr lang="ru-RU" dirty="0" smtClean="0"/>
              <a:t>4.</a:t>
            </a:r>
            <a:r>
              <a:rPr lang="en-US" dirty="0" smtClean="0"/>
              <a:t>[ </a:t>
            </a:r>
            <a:r>
              <a:rPr lang="ru-RU" dirty="0" smtClean="0"/>
              <a:t>непонятно</a:t>
            </a:r>
            <a:r>
              <a:rPr lang="en-US" dirty="0" smtClean="0"/>
              <a:t>]</a:t>
            </a:r>
            <a:r>
              <a:rPr lang="ru-RU" dirty="0" smtClean="0"/>
              <a:t>,   ( что).</a:t>
            </a:r>
          </a:p>
          <a:p>
            <a:r>
              <a:rPr lang="ru-RU" dirty="0" smtClean="0"/>
              <a:t>                     (о чем?)</a:t>
            </a:r>
            <a:endParaRPr lang="ru-RU" dirty="0"/>
          </a:p>
          <a:p>
            <a:r>
              <a:rPr lang="ru-RU" dirty="0" smtClean="0"/>
              <a:t>5.</a:t>
            </a:r>
            <a:r>
              <a:rPr lang="en-US" dirty="0" smtClean="0"/>
              <a:t>[ </a:t>
            </a:r>
            <a:r>
              <a:rPr lang="ru-RU" dirty="0" smtClean="0"/>
              <a:t>догадался спросить</a:t>
            </a:r>
            <a:r>
              <a:rPr lang="en-US" dirty="0" smtClean="0"/>
              <a:t>]</a:t>
            </a:r>
            <a:r>
              <a:rPr lang="ru-RU" dirty="0" smtClean="0"/>
              <a:t>,( к кому).</a:t>
            </a:r>
            <a:endParaRPr lang="ru-RU" dirty="0"/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2571736" y="1142984"/>
            <a:ext cx="2143140" cy="28575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2571736" y="2214554"/>
            <a:ext cx="2000264" cy="2143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2571736" y="3286124"/>
            <a:ext cx="2643206" cy="2143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>
            <a:off x="2571736" y="4357694"/>
            <a:ext cx="2000264" cy="2143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2571736" y="5429264"/>
            <a:ext cx="3286148" cy="28575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8560" y="0"/>
            <a:ext cx="8229600" cy="1143000"/>
          </a:xfrm>
        </p:spPr>
        <p:txBody>
          <a:bodyPr/>
          <a:lstStyle/>
          <a:p>
            <a:r>
              <a:rPr lang="ru-RU" dirty="0" smtClean="0"/>
              <a:t>Работа с текстом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« Дорогие ребята! Когда вы вырастете, помните, что вы должны сделать больше нас. Ставьте перед собой задачи и обязательно добивайтесь их решения. Всем известно, что безвольный , ленивый и изнеженный человек ничего не сможет достигнуть. Можно и даже надо увлекаться многими вещами, но главное ваше дело-постижение новых знаний. И в любом своем  занятии надо стремиться дойти до сути, не плавать на поверхности. </a:t>
            </a:r>
            <a:endParaRPr lang="ru-RU" dirty="0"/>
          </a:p>
          <a:p>
            <a:r>
              <a:rPr lang="ru-RU" b="1" dirty="0"/>
              <a:t>Каждому из вас, ребята, хочу пожелать: ищите большую цель в жизни. Ищите уже сейчас, когда вы учитесь в школе. Помните, что в борьбе с трудностями закладывается и крепнет характер».</a:t>
            </a:r>
            <a:endParaRPr lang="ru-RU" dirty="0"/>
          </a:p>
          <a:p>
            <a:r>
              <a:rPr lang="ru-RU" b="1" dirty="0"/>
              <a:t>                                                                                                           </a:t>
            </a:r>
            <a:r>
              <a:rPr lang="ru-RU" b="1" dirty="0" smtClean="0"/>
              <a:t>         					А</a:t>
            </a:r>
            <a:r>
              <a:rPr lang="ru-RU" b="1" dirty="0"/>
              <a:t>. Леонов, космонавт 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Выпишите  сложноподчиненные предложения с придаточным  изъяснительным, выполните их анализ.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58204" cy="6000792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                                                    (о чем?)</a:t>
            </a:r>
          </a:p>
          <a:p>
            <a:r>
              <a:rPr lang="ru-RU" b="1" dirty="0" smtClean="0"/>
              <a:t>Когда </a:t>
            </a:r>
            <a:r>
              <a:rPr lang="ru-RU" b="1" dirty="0"/>
              <a:t>вы </a:t>
            </a:r>
            <a:r>
              <a:rPr lang="ru-RU" b="1" dirty="0" smtClean="0"/>
              <a:t>вырастете </a:t>
            </a:r>
            <a:r>
              <a:rPr lang="ru-RU" b="1" dirty="0"/>
              <a:t>, помните, что вы должны сделать больше нас.    </a:t>
            </a:r>
            <a:endParaRPr lang="ru-RU" b="1" dirty="0" smtClean="0"/>
          </a:p>
          <a:p>
            <a:r>
              <a:rPr lang="ru-RU" b="1" dirty="0" smtClean="0"/>
              <a:t>               (о чем?)</a:t>
            </a:r>
          </a:p>
          <a:p>
            <a:r>
              <a:rPr lang="ru-RU" b="1" dirty="0" smtClean="0"/>
              <a:t>…, </a:t>
            </a:r>
            <a:r>
              <a:rPr lang="ru-RU" b="1" dirty="0"/>
              <a:t>[ глаг.   ], ( что</a:t>
            </a:r>
            <a:r>
              <a:rPr lang="ru-RU" b="1" dirty="0" smtClean="0"/>
              <a:t>)</a:t>
            </a:r>
          </a:p>
          <a:p>
            <a:endParaRPr lang="ru-RU" b="1" dirty="0"/>
          </a:p>
          <a:p>
            <a:r>
              <a:rPr lang="ru-RU" dirty="0" smtClean="0"/>
              <a:t>                        (Что?)</a:t>
            </a:r>
            <a:endParaRPr lang="ru-RU" dirty="0"/>
          </a:p>
          <a:p>
            <a:r>
              <a:rPr lang="ru-RU" b="1" dirty="0"/>
              <a:t> Всем известно, что безвольный, ленивый и изнеженный </a:t>
            </a:r>
            <a:endParaRPr lang="ru-RU" b="1" dirty="0" smtClean="0"/>
          </a:p>
          <a:p>
            <a:r>
              <a:rPr lang="ru-RU" b="1" dirty="0" smtClean="0"/>
              <a:t>человек </a:t>
            </a:r>
            <a:r>
              <a:rPr lang="ru-RU" b="1" dirty="0"/>
              <a:t>ничего не сможет достигнуть. </a:t>
            </a:r>
            <a:endParaRPr lang="ru-RU" dirty="0"/>
          </a:p>
          <a:p>
            <a:r>
              <a:rPr lang="ru-RU" b="1" dirty="0"/>
              <a:t>                </a:t>
            </a:r>
            <a:endParaRPr lang="ru-RU" b="1" dirty="0" smtClean="0"/>
          </a:p>
          <a:p>
            <a:r>
              <a:rPr lang="ru-RU" b="1" dirty="0" smtClean="0"/>
              <a:t>          ( что</a:t>
            </a:r>
            <a:r>
              <a:rPr lang="ru-RU" b="1" dirty="0"/>
              <a:t>?)   </a:t>
            </a:r>
            <a:endParaRPr lang="ru-RU" dirty="0"/>
          </a:p>
          <a:p>
            <a:pPr>
              <a:buNone/>
            </a:pPr>
            <a:r>
              <a:rPr lang="ru-RU" b="1" dirty="0" smtClean="0"/>
              <a:t>[  </a:t>
            </a:r>
            <a:r>
              <a:rPr lang="ru-RU" b="1" dirty="0" err="1"/>
              <a:t>кр</a:t>
            </a:r>
            <a:r>
              <a:rPr lang="ru-RU" b="1" dirty="0"/>
              <a:t>. </a:t>
            </a:r>
            <a:r>
              <a:rPr lang="ru-RU" b="1" dirty="0" err="1"/>
              <a:t>прил</a:t>
            </a:r>
            <a:r>
              <a:rPr lang="ru-RU" b="1" dirty="0"/>
              <a:t>  ], ( что</a:t>
            </a:r>
            <a:r>
              <a:rPr lang="ru-RU" b="1" dirty="0" smtClean="0"/>
              <a:t>)</a:t>
            </a:r>
          </a:p>
          <a:p>
            <a:endParaRPr lang="ru-RU" b="1" dirty="0"/>
          </a:p>
          <a:p>
            <a:r>
              <a:rPr lang="ru-RU" b="1" dirty="0"/>
              <a:t> </a:t>
            </a:r>
            <a:r>
              <a:rPr lang="ru-RU" b="1" dirty="0" smtClean="0"/>
              <a:t>                                                                                                                               	(</a:t>
            </a:r>
            <a:r>
              <a:rPr lang="ru-RU" b="1" dirty="0"/>
              <a:t>о чем</a:t>
            </a:r>
            <a:r>
              <a:rPr lang="ru-RU" b="1" dirty="0" smtClean="0"/>
              <a:t>?)</a:t>
            </a:r>
          </a:p>
          <a:p>
            <a:r>
              <a:rPr lang="ru-RU" b="1" dirty="0" smtClean="0"/>
              <a:t>Помните</a:t>
            </a:r>
            <a:r>
              <a:rPr lang="ru-RU" b="1" dirty="0"/>
              <a:t>, что в борьбе с трудностями закладывается и крепнет характер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         (о чем?)</a:t>
            </a:r>
            <a:endParaRPr lang="ru-RU" b="1" dirty="0"/>
          </a:p>
          <a:p>
            <a:r>
              <a:rPr lang="ru-RU" b="1" dirty="0" smtClean="0"/>
              <a:t>[ </a:t>
            </a:r>
            <a:r>
              <a:rPr lang="ru-RU" b="1" dirty="0"/>
              <a:t>глаг.    ], (  что)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Круговая стрелка 3"/>
          <p:cNvSpPr/>
          <p:nvPr/>
        </p:nvSpPr>
        <p:spPr>
          <a:xfrm>
            <a:off x="4214810" y="571480"/>
            <a:ext cx="1643074" cy="357190"/>
          </a:xfrm>
          <a:prstGeom prst="circularArrow">
            <a:avLst>
              <a:gd name="adj1" fmla="val 12500"/>
              <a:gd name="adj2" fmla="val 1066636"/>
              <a:gd name="adj3" fmla="val 20457681"/>
              <a:gd name="adj4" fmla="val 10800000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1714480" y="1237920"/>
            <a:ext cx="928694" cy="1428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2423517" y="2094379"/>
            <a:ext cx="1500198" cy="1428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Круговая стрелка 7"/>
          <p:cNvSpPr/>
          <p:nvPr/>
        </p:nvSpPr>
        <p:spPr>
          <a:xfrm>
            <a:off x="1416341" y="3381670"/>
            <a:ext cx="1285884" cy="214314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Круговая стрелка 8"/>
          <p:cNvSpPr/>
          <p:nvPr/>
        </p:nvSpPr>
        <p:spPr>
          <a:xfrm>
            <a:off x="1500166" y="4450245"/>
            <a:ext cx="1285884" cy="214314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>
            <a:off x="1500166" y="5419470"/>
            <a:ext cx="1071570" cy="714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643042" y="92867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143108" y="857232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143108" y="928670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286116" y="995677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357554" y="1139808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929190" y="993741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857884" y="928670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857884" y="1000108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929454" y="92867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917745" y="992153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559217" y="2512557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876857" y="279773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1571604" y="2449168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57488" y="3000372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2857488" y="2846523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4286248" y="3000372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247653" y="2786058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892943" y="5087610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588505" y="500063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5569547" y="485299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857224" y="485458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857224" y="4856172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645</Words>
  <Application>Microsoft Office PowerPoint</Application>
  <PresentationFormat>Экран (4:3)</PresentationFormat>
  <Paragraphs>105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Презентация PowerPoint</vt:lpstr>
      <vt:lpstr>Домашнее задание</vt:lpstr>
      <vt:lpstr>Внимание! </vt:lpstr>
      <vt:lpstr>Презентация PowerPoint</vt:lpstr>
      <vt:lpstr>Презентация PowerPoint</vt:lpstr>
      <vt:lpstr>Цель:</vt:lpstr>
      <vt:lpstr>Упражнение 122( устно)</vt:lpstr>
      <vt:lpstr>Работа с текстом</vt:lpstr>
      <vt:lpstr>Презентация PowerPoint</vt:lpstr>
      <vt:lpstr>          Внимание задание! Опять двойка» — картина Федора Павловича Решетникова, созданная в 1952 году. Хранится в Третьяковской галерее. Написана эта картина была в Москве .Опишите , что вы видите на переднем   плане картины, используя 5-6 предложений сложных с придаточным изъяснительным                                                                                                                                                  -ОТКУДА ПРИШЕЛ МАЛЬЧИК?                                                                      -        -ЧТО ДУМАЕТ ОН В МОМЕНТ                    -ЧТО ПЫТАЕТСЯ СКАЗАТЬ ЕМУ                                             МАМА, УСПОКОИТЬ ЕГО?                                                                          -ЧТО ,ВОЗМОЖНО,ПООБЕЩАЛ ЕЙ               СЫН?         </vt:lpstr>
      <vt:lpstr>Тест</vt:lpstr>
      <vt:lpstr>Подводим итоги!</vt:lpstr>
      <vt:lpstr>Домашнее задание </vt:lpstr>
      <vt:lpstr>Спасибо за внимание!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HomeUser</dc:creator>
  <cp:lastModifiedBy>User</cp:lastModifiedBy>
  <cp:revision>32</cp:revision>
  <dcterms:created xsi:type="dcterms:W3CDTF">2010-11-20T20:45:28Z</dcterms:created>
  <dcterms:modified xsi:type="dcterms:W3CDTF">2015-11-21T14:07:25Z</dcterms:modified>
</cp:coreProperties>
</file>