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1482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overOverlay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900A2637-5C29-4C1A-A9DC-76FBD34875A3}" type="datetimeFigureOut">
              <a:rPr lang="ru-RU" smtClean="0"/>
              <a:pPr/>
              <a:t>30.09.2015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74DE0886-6C6B-4866-9D4C-FA3D1C20C7BA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8" name="Group 7"/>
          <p:cNvGrpSpPr/>
          <p:nvPr/>
        </p:nvGrpSpPr>
        <p:grpSpPr>
          <a:xfrm>
            <a:off x="1194101" y="2887530"/>
            <a:ext cx="6779110" cy="923330"/>
            <a:chOff x="1172584" y="1381459"/>
            <a:chExt cx="6779110" cy="923330"/>
          </a:xfrm>
          <a:effectLst>
            <a:outerShdw blurRad="38100" dist="12700" dir="16200000" rotWithShape="0">
              <a:prstClr val="black">
                <a:alpha val="30000"/>
              </a:prstClr>
            </a:outerShdw>
          </a:effectLst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ln w="3175">
                    <a:solidFill>
                      <a:schemeClr val="tx2">
                        <a:alpha val="60000"/>
                      </a:schemeClr>
                    </a:solidFill>
                  </a:ln>
                  <a:solidFill>
                    <a:schemeClr val="tx2">
                      <a:lumMod val="90000"/>
                    </a:schemeClr>
                  </a:solidFill>
                  <a:effectLst>
                    <a:outerShdw blurRad="34925" dist="12700" dir="14400000" algn="ctr" rotWithShape="0">
                      <a:srgbClr val="000000">
                        <a:alpha val="21000"/>
                      </a:srgbClr>
                    </a:outerShdw>
                  </a:effectLst>
                  <a:latin typeface="Wingdings" pitchFamily="2" charset="2"/>
                </a:rPr>
                <a:t></a:t>
              </a:r>
              <a:endParaRPr lang="en-US" sz="5400" dirty="0">
                <a:ln w="3175">
                  <a:solidFill>
                    <a:schemeClr val="tx2">
                      <a:alpha val="60000"/>
                    </a:schemeClr>
                  </a:solidFill>
                </a:ln>
                <a:solidFill>
                  <a:schemeClr val="tx2">
                    <a:lumMod val="90000"/>
                  </a:schemeClr>
                </a:solidFill>
                <a:effectLst>
                  <a:outerShdw blurRad="34925" dist="12700" dir="14400000" algn="ctr" rotWithShape="0">
                    <a:srgbClr val="000000">
                      <a:alpha val="21000"/>
                    </a:srgbClr>
                  </a:outerShdw>
                </a:effectLst>
                <a:latin typeface="Wingdings" pitchFamily="2" charset="2"/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293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83341" y="1387737"/>
            <a:ext cx="6777318" cy="1731982"/>
          </a:xfrm>
        </p:spPr>
        <p:txBody>
          <a:bodyPr anchor="b"/>
          <a:lstStyle>
            <a:lvl1pPr>
              <a:defRPr>
                <a:ln w="3175">
                  <a:solidFill>
                    <a:schemeClr val="tx1">
                      <a:alpha val="65000"/>
                    </a:schemeClr>
                  </a:solidFill>
                </a:ln>
                <a:solidFill>
                  <a:schemeClr val="tx1"/>
                </a:solidFill>
                <a:effectLst>
                  <a:outerShdw blurRad="25400" dist="12700" dir="14220000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767862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  <a:effectLst>
                  <a:outerShdw blurRad="34925" dist="12700" dir="14400000" rotWithShape="0">
                    <a:prstClr val="black">
                      <a:alpha val="21000"/>
                    </a:prstClr>
                  </a:outerShdw>
                </a:effectLst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0A2637-5C29-4C1A-A9DC-76FBD34875A3}" type="datetimeFigureOut">
              <a:rPr lang="ru-RU" smtClean="0"/>
              <a:pPr/>
              <a:t>30.09.2015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DE0886-6C6B-4866-9D4C-FA3D1C20C7BA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11" name="Group 10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5" name="TextBox 14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6" name="Straight Connector 15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66560" y="559398"/>
            <a:ext cx="1678193" cy="556676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8488" y="849854"/>
            <a:ext cx="5507917" cy="502382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0A2637-5C29-4C1A-A9DC-76FBD34875A3}" type="datetimeFigureOut">
              <a:rPr lang="ru-RU" smtClean="0"/>
              <a:pPr/>
              <a:t>30.09.2015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DE0886-6C6B-4866-9D4C-FA3D1C20C7BA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11" name="Group 10"/>
          <p:cNvGrpSpPr/>
          <p:nvPr/>
        </p:nvGrpSpPr>
        <p:grpSpPr>
          <a:xfrm rot="5400000">
            <a:off x="3909050" y="2880823"/>
            <a:ext cx="5480154" cy="923330"/>
            <a:chOff x="1815339" y="1381459"/>
            <a:chExt cx="5480154" cy="923330"/>
          </a:xfrm>
        </p:grpSpPr>
        <p:sp>
          <p:nvSpPr>
            <p:cNvPr id="12" name="TextBox 11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3" name="Straight Connector 12"/>
            <p:cNvCxnSpPr/>
            <p:nvPr/>
          </p:nvCxnSpPr>
          <p:spPr>
            <a:xfrm flipH="1" flipV="1">
              <a:off x="1815339" y="1924709"/>
              <a:ext cx="2468880" cy="2505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10800000">
              <a:off x="4826613" y="1927417"/>
              <a:ext cx="2468880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0A2637-5C29-4C1A-A9DC-76FBD34875A3}" type="datetimeFigureOut">
              <a:rPr lang="ru-RU" smtClean="0"/>
              <a:pPr/>
              <a:t>30.09.2015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DE0886-6C6B-4866-9D4C-FA3D1C20C7B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grpSp>
        <p:nvGrpSpPr>
          <p:cNvPr id="12" name="Group 11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3" name="TextBox 12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4" name="Straight Connector 13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CoverOverlay.png"/>
          <p:cNvPicPr>
            <a:picLocks noChangeAspect="1"/>
          </p:cNvPicPr>
          <p:nvPr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7" name="Group 7"/>
          <p:cNvGrpSpPr/>
          <p:nvPr/>
        </p:nvGrpSpPr>
        <p:grpSpPr>
          <a:xfrm>
            <a:off x="1172584" y="2887579"/>
            <a:ext cx="6779110" cy="923330"/>
            <a:chOff x="1172584" y="1381459"/>
            <a:chExt cx="6779110" cy="923330"/>
          </a:xfrm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7412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40" y="1204857"/>
            <a:ext cx="7754713" cy="1910716"/>
          </a:xfrm>
        </p:spPr>
        <p:txBody>
          <a:bodyPr anchor="b"/>
          <a:lstStyle>
            <a:lvl1pPr algn="ctr">
              <a:defRPr sz="5400" b="0" cap="none" baseline="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248" y="3767316"/>
            <a:ext cx="7734747" cy="15001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0A2637-5C29-4C1A-A9DC-76FBD34875A3}" type="datetimeFigureOut">
              <a:rPr lang="ru-RU" smtClean="0"/>
              <a:pPr/>
              <a:t>30.09.2015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DE0886-6C6B-4866-9D4C-FA3D1C20C7B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0A2637-5C29-4C1A-A9DC-76FBD34875A3}" type="datetimeFigureOut">
              <a:rPr lang="ru-RU" smtClean="0"/>
              <a:pPr/>
              <a:t>30.09.2015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DE0886-6C6B-4866-9D4C-FA3D1C20C7B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grpSp>
        <p:nvGrpSpPr>
          <p:cNvPr id="13" name="Group 12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85800" y="2240280"/>
            <a:ext cx="3803904" cy="387705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4"/>
          </p:nvPr>
        </p:nvSpPr>
        <p:spPr>
          <a:xfrm>
            <a:off x="4645151" y="2240280"/>
            <a:ext cx="3803904" cy="387705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51560" y="2240280"/>
            <a:ext cx="3442446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8488" y="2947595"/>
            <a:ext cx="3803904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02306" y="2240280"/>
            <a:ext cx="3447288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944368"/>
            <a:ext cx="3799728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0A2637-5C29-4C1A-A9DC-76FBD34875A3}" type="datetimeFigureOut">
              <a:rPr lang="ru-RU" smtClean="0"/>
              <a:pPr/>
              <a:t>30.09.2015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DE0886-6C6B-4866-9D4C-FA3D1C20C7BA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14" name="Group 13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6" name="TextBox 15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7" name="Straight Connector 16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0A2637-5C29-4C1A-A9DC-76FBD34875A3}" type="datetimeFigureOut">
              <a:rPr lang="ru-RU" smtClean="0"/>
              <a:pPr/>
              <a:t>30.09.2015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DE0886-6C6B-4866-9D4C-FA3D1C20C7BA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10" name="Group 9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0A2637-5C29-4C1A-A9DC-76FBD34875A3}" type="datetimeFigureOut">
              <a:rPr lang="ru-RU" smtClean="0"/>
              <a:pPr/>
              <a:t>30.09.2015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DE0886-6C6B-4866-9D4C-FA3D1C20C7B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4579" y="1678195"/>
            <a:ext cx="3422483" cy="1886921"/>
          </a:xfrm>
        </p:spPr>
        <p:txBody>
          <a:bodyPr anchor="b"/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2001" y="559398"/>
            <a:ext cx="4116667" cy="5566765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34579" y="3603812"/>
            <a:ext cx="3411725" cy="2517289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0A2637-5C29-4C1A-A9DC-76FBD34875A3}" type="datetimeFigureOut">
              <a:rPr lang="ru-RU" smtClean="0"/>
              <a:pPr/>
              <a:t>30.09.2015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DE0886-6C6B-4866-9D4C-FA3D1C20C7B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731" y="4668818"/>
            <a:ext cx="7767021" cy="644729"/>
          </a:xfrm>
        </p:spPr>
        <p:txBody>
          <a:bodyPr anchor="b"/>
          <a:lstStyle>
            <a:lvl1pPr algn="ctr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240000">
            <a:off x="2183792" y="666965"/>
            <a:ext cx="4772156" cy="3598016"/>
          </a:xfr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24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8489" y="5324306"/>
            <a:ext cx="7756264" cy="804862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0A2637-5C29-4C1A-A9DC-76FBD34875A3}" type="datetimeFigureOut">
              <a:rPr lang="ru-RU" smtClean="0"/>
              <a:pPr/>
              <a:t>30.09.2015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DE0886-6C6B-4866-9D4C-FA3D1C20C7B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83000">
                <a:schemeClr val="bg1">
                  <a:alpha val="11000"/>
                </a:schemeClr>
              </a:gs>
              <a:gs pos="100000">
                <a:schemeClr val="bg2">
                  <a:lumMod val="75000"/>
                  <a:alpha val="23000"/>
                </a:schemeClr>
              </a:gs>
            </a:gsLst>
            <a:path path="rect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8490" y="570156"/>
            <a:ext cx="7756263" cy="1054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247" y="2248347"/>
            <a:ext cx="7745505" cy="38778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60378" y="616144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900A2637-5C29-4C1A-A9DC-76FBD34875A3}" type="datetimeFigureOut">
              <a:rPr lang="ru-RU" smtClean="0"/>
              <a:pPr/>
              <a:t>30.09.2015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16144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639264" y="616144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74DE0886-6C6B-4866-9D4C-FA3D1C20C7BA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540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6576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77724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"/>
        <a:defRPr sz="22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114300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0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1508760" indent="-32004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828800" indent="-32004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214884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46888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78892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67544" y="332656"/>
            <a:ext cx="8471912" cy="1267584"/>
          </a:xfrm>
        </p:spPr>
        <p:txBody>
          <a:bodyPr>
            <a:noAutofit/>
          </a:bodyPr>
          <a:lstStyle/>
          <a:p>
            <a:pPr algn="ctr"/>
            <a:r>
              <a:rPr lang="ru-RU" sz="8000" b="1" dirty="0" smtClean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Дружба</a:t>
            </a:r>
            <a:endParaRPr lang="ru-RU" sz="8000" b="1" dirty="0">
              <a:solidFill>
                <a:schemeClr val="accent5">
                  <a:lumMod val="75000"/>
                </a:schemeClr>
              </a:solidFill>
              <a:latin typeface="Comic Sans MS" panose="030F0702030302020204" pitchFamily="66" charset="0"/>
            </a:endParaRPr>
          </a:p>
        </p:txBody>
      </p:sp>
      <p:pic>
        <p:nvPicPr>
          <p:cNvPr id="16" name="Объект 1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475656" y="2276872"/>
            <a:ext cx="6120680" cy="4083641"/>
          </a:xfrm>
        </p:spPr>
      </p:pic>
    </p:spTree>
    <p:extLst>
      <p:ext uri="{BB962C8B-B14F-4D97-AF65-F5344CB8AC3E}">
        <p14:creationId xmlns:p14="http://schemas.microsoft.com/office/powerpoint/2010/main" xmlns="" val="28391390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79512" y="2564904"/>
            <a:ext cx="3366669" cy="2232248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539552" y="570156"/>
            <a:ext cx="8208912" cy="1054250"/>
          </a:xfrm>
        </p:spPr>
        <p:txBody>
          <a:bodyPr/>
          <a:lstStyle/>
          <a:p>
            <a:r>
              <a:rPr lang="ru-RU" sz="6000" b="1" dirty="0" smtClean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Что такое дружба?</a:t>
            </a:r>
            <a:endParaRPr lang="ru-RU" sz="6000" b="1" dirty="0">
              <a:solidFill>
                <a:schemeClr val="accent5">
                  <a:lumMod val="75000"/>
                </a:schemeClr>
              </a:solidFill>
              <a:latin typeface="Comic Sans MS" panose="030F0702030302020204" pitchFamily="66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707904" y="2204864"/>
            <a:ext cx="5760640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altLang="ru-RU" sz="4400" b="1" dirty="0" smtClean="0">
                <a:latin typeface="Times New Roman" pitchFamily="18" charset="0"/>
              </a:rPr>
              <a:t>  Это  отношения, </a:t>
            </a:r>
          </a:p>
          <a:p>
            <a:r>
              <a:rPr lang="ru-RU" altLang="ru-RU" sz="4400" b="1" dirty="0" smtClean="0">
                <a:latin typeface="Times New Roman" pitchFamily="18" charset="0"/>
              </a:rPr>
              <a:t>основанные на взаимной  привязан-</a:t>
            </a:r>
            <a:r>
              <a:rPr lang="ru-RU" altLang="ru-RU" sz="4400" b="1" dirty="0" err="1" smtClean="0">
                <a:latin typeface="Times New Roman" pitchFamily="18" charset="0"/>
              </a:rPr>
              <a:t>ности</a:t>
            </a:r>
            <a:r>
              <a:rPr lang="ru-RU" altLang="ru-RU" sz="4400" b="1" dirty="0" smtClean="0">
                <a:latin typeface="Times New Roman" pitchFamily="18" charset="0"/>
              </a:rPr>
              <a:t>  и  личных  интересах.</a:t>
            </a:r>
            <a:endParaRPr lang="ru-RU" altLang="ru-RU" sz="4400" b="1" dirty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8144941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533128" y="260648"/>
            <a:ext cx="8352928" cy="1054250"/>
          </a:xfrm>
        </p:spPr>
        <p:txBody>
          <a:bodyPr/>
          <a:lstStyle/>
          <a:p>
            <a:r>
              <a:rPr lang="ru-RU" sz="4000" b="1" dirty="0" smtClean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Отличительные черты дружбы</a:t>
            </a:r>
            <a:endParaRPr lang="ru-RU" sz="4000" b="1" dirty="0">
              <a:solidFill>
                <a:schemeClr val="accent5">
                  <a:lumMod val="75000"/>
                </a:schemeClr>
              </a:solidFill>
              <a:latin typeface="Comic Sans MS" panose="030F0702030302020204" pitchFamily="66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2747004" y="1556792"/>
            <a:ext cx="3384376" cy="1440160"/>
          </a:xfrm>
          <a:prstGeom prst="round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89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b="1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ДРУЖБА</a:t>
            </a:r>
            <a:endParaRPr lang="ru-RU" sz="5400" b="1" dirty="0">
              <a:solidFill>
                <a:srgbClr val="C00000"/>
              </a:solidFill>
              <a:latin typeface="Comic Sans MS" panose="030F0702030302020204" pitchFamily="66" charset="0"/>
            </a:endParaRPr>
          </a:p>
        </p:txBody>
      </p:sp>
      <p:cxnSp>
        <p:nvCxnSpPr>
          <p:cNvPr id="10" name="Прямая со стрелкой 9"/>
          <p:cNvCxnSpPr/>
          <p:nvPr/>
        </p:nvCxnSpPr>
        <p:spPr>
          <a:xfrm flipH="1">
            <a:off x="2747004" y="3041020"/>
            <a:ext cx="901080" cy="43204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2" name="Прямая со стрелкой 11"/>
          <p:cNvCxnSpPr/>
          <p:nvPr/>
        </p:nvCxnSpPr>
        <p:spPr>
          <a:xfrm flipH="1">
            <a:off x="4192099" y="3039689"/>
            <a:ext cx="288569" cy="1757462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4" name="Прямая со стрелкой 13"/>
          <p:cNvCxnSpPr/>
          <p:nvPr/>
        </p:nvCxnSpPr>
        <p:spPr>
          <a:xfrm>
            <a:off x="5518154" y="3039689"/>
            <a:ext cx="1070070" cy="548104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5" name="Овал 14"/>
          <p:cNvSpPr/>
          <p:nvPr/>
        </p:nvSpPr>
        <p:spPr>
          <a:xfrm>
            <a:off x="173208" y="3356993"/>
            <a:ext cx="3024336" cy="1745488"/>
          </a:xfrm>
          <a:prstGeom prst="ellipse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89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3200" b="1" dirty="0" err="1" smtClean="0">
                <a:solidFill>
                  <a:schemeClr val="tx1"/>
                </a:solidFill>
              </a:rPr>
              <a:t>Избира-тельность</a:t>
            </a:r>
            <a:endParaRPr lang="ru-RU" sz="3200" b="1" dirty="0">
              <a:solidFill>
                <a:schemeClr val="tx1"/>
              </a:solidFill>
            </a:endParaRPr>
          </a:p>
        </p:txBody>
      </p:sp>
      <p:sp>
        <p:nvSpPr>
          <p:cNvPr id="16" name="Овал 15"/>
          <p:cNvSpPr/>
          <p:nvPr/>
        </p:nvSpPr>
        <p:spPr>
          <a:xfrm>
            <a:off x="2491973" y="4941168"/>
            <a:ext cx="3400253" cy="1745489"/>
          </a:xfrm>
          <a:prstGeom prst="ellipse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89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3200" b="1" dirty="0" err="1" smtClean="0">
                <a:solidFill>
                  <a:schemeClr val="tx1"/>
                </a:solidFill>
              </a:rPr>
              <a:t>Бескорыст</a:t>
            </a:r>
            <a:r>
              <a:rPr lang="ru-RU" sz="3200" b="1" dirty="0" smtClean="0">
                <a:solidFill>
                  <a:schemeClr val="tx1"/>
                </a:solidFill>
              </a:rPr>
              <a:t>-</a:t>
            </a:r>
          </a:p>
          <a:p>
            <a:r>
              <a:rPr lang="ru-RU" sz="3200" b="1" dirty="0" err="1" smtClean="0">
                <a:solidFill>
                  <a:schemeClr val="tx1"/>
                </a:solidFill>
              </a:rPr>
              <a:t>ность</a:t>
            </a:r>
            <a:r>
              <a:rPr lang="ru-RU" sz="3200" b="1" dirty="0" smtClean="0">
                <a:solidFill>
                  <a:schemeClr val="tx1"/>
                </a:solidFill>
              </a:rPr>
              <a:t> </a:t>
            </a:r>
            <a:endParaRPr lang="ru-RU" sz="3200" b="1" dirty="0">
              <a:solidFill>
                <a:schemeClr val="tx1"/>
              </a:solidFill>
            </a:endParaRPr>
          </a:p>
        </p:txBody>
      </p:sp>
      <p:sp>
        <p:nvSpPr>
          <p:cNvPr id="17" name="Овал 16"/>
          <p:cNvSpPr/>
          <p:nvPr/>
        </p:nvSpPr>
        <p:spPr>
          <a:xfrm>
            <a:off x="5220072" y="3682358"/>
            <a:ext cx="3695359" cy="1713415"/>
          </a:xfrm>
          <a:prstGeom prst="ellipse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89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400" b="1" dirty="0" smtClean="0">
                <a:solidFill>
                  <a:schemeClr val="tx1"/>
                </a:solidFill>
              </a:rPr>
              <a:t>Взаимная </a:t>
            </a:r>
            <a:r>
              <a:rPr lang="ru-RU" sz="2400" b="1" dirty="0" err="1" smtClean="0">
                <a:solidFill>
                  <a:schemeClr val="tx1"/>
                </a:solidFill>
              </a:rPr>
              <a:t>симпа-тия</a:t>
            </a:r>
            <a:r>
              <a:rPr lang="ru-RU" sz="2400" b="1" dirty="0" smtClean="0">
                <a:solidFill>
                  <a:schemeClr val="tx1"/>
                </a:solidFill>
              </a:rPr>
              <a:t>  и  общность  интересов</a:t>
            </a:r>
            <a:endParaRPr lang="ru-RU" sz="24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377092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8" grpId="0" animBg="1"/>
      <p:bldP spid="15" grpId="0" animBg="1"/>
      <p:bldP spid="16" grpId="0" animBg="1"/>
      <p:bldP spid="1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58625" y="2060848"/>
            <a:ext cx="9036496" cy="4320480"/>
          </a:xfrm>
        </p:spPr>
        <p:txBody>
          <a:bodyPr>
            <a:normAutofit fontScale="92500" lnSpcReduction="10000"/>
          </a:bodyPr>
          <a:lstStyle/>
          <a:p>
            <a:pPr algn="r"/>
            <a:r>
              <a:rPr lang="ru-RU" sz="3200" b="1" dirty="0"/>
              <a:t>«Дружба — понятие круглосуточное».</a:t>
            </a:r>
            <a:r>
              <a:rPr lang="ru-RU" sz="3200" dirty="0"/>
              <a:t> </a:t>
            </a:r>
            <a:r>
              <a:rPr lang="ru-RU" sz="3200" dirty="0" smtClean="0"/>
              <a:t>                                   </a:t>
            </a:r>
            <a:r>
              <a:rPr lang="ru-RU" sz="3000" dirty="0" smtClean="0"/>
              <a:t>(</a:t>
            </a:r>
            <a:r>
              <a:rPr lang="ru-RU" sz="3000" dirty="0"/>
              <a:t>Михаил Светлов)</a:t>
            </a:r>
          </a:p>
          <a:p>
            <a:pPr algn="r"/>
            <a:r>
              <a:rPr lang="ru-RU" sz="3200" b="1" dirty="0"/>
              <a:t>«Дружба - самое необходимое для жизни…» </a:t>
            </a:r>
            <a:r>
              <a:rPr lang="ru-RU" sz="3200" b="1" dirty="0" smtClean="0"/>
              <a:t> </a:t>
            </a:r>
            <a:r>
              <a:rPr lang="ru-RU" sz="3000" b="1" dirty="0" smtClean="0"/>
              <a:t>(</a:t>
            </a:r>
            <a:r>
              <a:rPr lang="ru-RU" sz="3000" dirty="0"/>
              <a:t>Аристотель)</a:t>
            </a:r>
          </a:p>
          <a:p>
            <a:pPr algn="r"/>
            <a:r>
              <a:rPr lang="ru-RU" sz="3200" b="1" dirty="0"/>
              <a:t>«Никакая дружба невозможна без </a:t>
            </a:r>
            <a:r>
              <a:rPr lang="ru-RU" sz="3200" b="1" dirty="0" smtClean="0"/>
              <a:t>взаимного </a:t>
            </a:r>
            <a:r>
              <a:rPr lang="ru-RU" sz="3200" b="1" dirty="0"/>
              <a:t>уважения</a:t>
            </a:r>
            <a:r>
              <a:rPr lang="ru-RU" sz="3200" b="1" dirty="0" smtClean="0"/>
              <a:t>».</a:t>
            </a:r>
          </a:p>
          <a:p>
            <a:pPr marL="0" indent="0" algn="r">
              <a:buNone/>
            </a:pPr>
            <a:r>
              <a:rPr lang="ru-RU" sz="3200" b="1" dirty="0" smtClean="0"/>
              <a:t> </a:t>
            </a:r>
            <a:r>
              <a:rPr lang="ru-RU" sz="3000" b="1" dirty="0"/>
              <a:t>(</a:t>
            </a:r>
            <a:r>
              <a:rPr lang="ru-RU" sz="3000" dirty="0"/>
              <a:t>А. Макаренко)</a:t>
            </a:r>
          </a:p>
          <a:p>
            <a:pPr algn="r"/>
            <a:r>
              <a:rPr lang="ru-RU" sz="3200" b="1" dirty="0"/>
              <a:t>«Дружба есть равенство».</a:t>
            </a:r>
            <a:r>
              <a:rPr lang="ru-RU" b="1" dirty="0"/>
              <a:t> </a:t>
            </a:r>
            <a:endParaRPr lang="ru-RU" b="1" dirty="0" smtClean="0"/>
          </a:p>
          <a:p>
            <a:pPr marL="0" indent="0" algn="r">
              <a:buNone/>
            </a:pPr>
            <a:r>
              <a:rPr lang="ru-RU" sz="3000" dirty="0" smtClean="0"/>
              <a:t>(</a:t>
            </a:r>
            <a:r>
              <a:rPr lang="ru-RU" sz="3000" dirty="0"/>
              <a:t>Пифагор).</a:t>
            </a: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683568" y="260648"/>
            <a:ext cx="7756263" cy="1054250"/>
          </a:xfrm>
        </p:spPr>
        <p:txBody>
          <a:bodyPr/>
          <a:lstStyle/>
          <a:p>
            <a:r>
              <a:rPr lang="ru-RU" sz="6000" b="1" dirty="0" smtClean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ОБЪЯСНИ</a:t>
            </a:r>
            <a:endParaRPr lang="ru-RU" sz="6000" b="1" dirty="0">
              <a:solidFill>
                <a:schemeClr val="accent5">
                  <a:lumMod val="75000"/>
                </a:schemeClr>
              </a:solidFill>
              <a:latin typeface="Comic Sans MS" panose="030F0702030302020204" pitchFamily="66" charset="0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4365104"/>
            <a:ext cx="2016224" cy="2264876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t="100000" r="100000"/>
            </a:path>
            <a:tileRect l="-100000" b="-100000"/>
          </a:gradFill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40957586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920193" y="188640"/>
            <a:ext cx="7756263" cy="1054250"/>
          </a:xfrm>
        </p:spPr>
        <p:txBody>
          <a:bodyPr/>
          <a:lstStyle/>
          <a:p>
            <a:r>
              <a:rPr lang="ru-RU" sz="6600" b="1" dirty="0" smtClean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Твои друзья</a:t>
            </a:r>
            <a:endParaRPr lang="ru-RU" sz="6600" b="1" dirty="0">
              <a:solidFill>
                <a:schemeClr val="accent5">
                  <a:lumMod val="75000"/>
                </a:schemeClr>
              </a:solidFill>
              <a:latin typeface="Comic Sans MS" panose="030F0702030302020204" pitchFamily="66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4953" y="1556792"/>
            <a:ext cx="3600400" cy="2396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220072" y="1556792"/>
            <a:ext cx="3797231" cy="23935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843808" y="2972948"/>
            <a:ext cx="3510136" cy="23400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8341" y="4310742"/>
            <a:ext cx="3477555" cy="230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084168" y="4105977"/>
            <a:ext cx="2592288" cy="26292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6144170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2" dur="20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395536" y="1988840"/>
            <a:ext cx="7745505" cy="3877815"/>
          </a:xfrm>
        </p:spPr>
        <p:txBody>
          <a:bodyPr/>
          <a:lstStyle/>
          <a:p>
            <a:r>
              <a:rPr lang="ru-RU" sz="3600" b="1" dirty="0" smtClean="0"/>
              <a:t> 1существительное</a:t>
            </a:r>
          </a:p>
          <a:p>
            <a:r>
              <a:rPr lang="ru-RU" sz="3600" b="1" dirty="0" smtClean="0"/>
              <a:t> 2 прилагательных </a:t>
            </a:r>
          </a:p>
          <a:p>
            <a:r>
              <a:rPr lang="ru-RU" sz="3600" b="1" dirty="0" smtClean="0"/>
              <a:t> 3 глагола</a:t>
            </a:r>
          </a:p>
          <a:p>
            <a:r>
              <a:rPr lang="ru-RU" sz="3600" b="1" dirty="0" smtClean="0"/>
              <a:t> Предложение</a:t>
            </a:r>
          </a:p>
          <a:p>
            <a:r>
              <a:rPr lang="ru-RU" sz="3600" b="1" dirty="0" smtClean="0"/>
              <a:t> Вывод, итог</a:t>
            </a:r>
          </a:p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6000" b="1" dirty="0" err="1" smtClean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Синквейн</a:t>
            </a:r>
            <a:r>
              <a:rPr lang="ru-RU" sz="6000" b="1" dirty="0" smtClean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endParaRPr lang="ru-RU" sz="6000" b="1" dirty="0">
              <a:solidFill>
                <a:schemeClr val="accent5">
                  <a:lumMod val="75000"/>
                </a:schemeClr>
              </a:solidFill>
              <a:latin typeface="Comic Sans MS" panose="030F0702030302020204" pitchFamily="66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067944" y="3551700"/>
            <a:ext cx="4650085" cy="29045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5699307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000" b="1" dirty="0" smtClean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Портрет друга</a:t>
            </a:r>
            <a:endParaRPr lang="ru-RU" sz="6000" b="1" dirty="0">
              <a:solidFill>
                <a:schemeClr val="accent5">
                  <a:lumMod val="75000"/>
                </a:schemeClr>
              </a:solidFill>
              <a:latin typeface="Comic Sans MS" panose="030F0702030302020204" pitchFamily="66" charset="0"/>
            </a:endParaRPr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3528" y="1988840"/>
            <a:ext cx="2761727" cy="24873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560008" y="2204864"/>
            <a:ext cx="179889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rgbClr val="C00000"/>
                </a:solidFill>
              </a:rPr>
              <a:t>ДОБРЫЙ</a:t>
            </a:r>
            <a:endParaRPr lang="ru-RU" sz="2800" b="1" dirty="0">
              <a:solidFill>
                <a:srgbClr val="C0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703219" y="4810107"/>
            <a:ext cx="287745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rgbClr val="C00000"/>
                </a:solidFill>
              </a:rPr>
              <a:t>ОТЗЫВЧИВЫЙ</a:t>
            </a:r>
            <a:endParaRPr lang="ru-RU" sz="2800" b="1" dirty="0">
              <a:solidFill>
                <a:srgbClr val="C0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699414" y="5807473"/>
            <a:ext cx="358463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rgbClr val="C00000"/>
                </a:solidFill>
              </a:rPr>
              <a:t>ОТВЕТСТВЕННЫЙ</a:t>
            </a:r>
            <a:endParaRPr lang="ru-RU" sz="2800" b="1" dirty="0">
              <a:solidFill>
                <a:srgbClr val="C0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190069" y="3805443"/>
            <a:ext cx="247375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rgbClr val="C00000"/>
                </a:solidFill>
              </a:rPr>
              <a:t>НАДЁЖНЫЙ</a:t>
            </a:r>
            <a:endParaRPr lang="ru-RU" sz="2800" b="1" dirty="0">
              <a:solidFill>
                <a:srgbClr val="C0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190069" y="2173699"/>
            <a:ext cx="209544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rgbClr val="C00000"/>
                </a:solidFill>
              </a:rPr>
              <a:t>ЧЕСТНЫЙ</a:t>
            </a:r>
            <a:endParaRPr lang="ru-RU" sz="2800" b="1" dirty="0">
              <a:solidFill>
                <a:srgbClr val="C0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164643" y="2964104"/>
            <a:ext cx="343145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rgbClr val="C00000"/>
                </a:solidFill>
              </a:rPr>
              <a:t>БЕСКОРЫСТНЫЙ</a:t>
            </a:r>
            <a:endParaRPr lang="ru-RU" sz="2800" b="1" dirty="0">
              <a:solidFill>
                <a:srgbClr val="C0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713011" y="3748390"/>
            <a:ext cx="191590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rgbClr val="C00000"/>
                </a:solidFill>
              </a:rPr>
              <a:t>ЩЕДРЫЙ</a:t>
            </a:r>
            <a:endParaRPr lang="ru-RU" sz="2800" b="1" dirty="0">
              <a:solidFill>
                <a:srgbClr val="C0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67544" y="4849501"/>
            <a:ext cx="343613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rgbClr val="C00000"/>
                </a:solidFill>
              </a:rPr>
              <a:t>ВНИМАТЕЛЬНЫЙ</a:t>
            </a:r>
            <a:endParaRPr lang="ru-RU" sz="2800" b="1" dirty="0">
              <a:solidFill>
                <a:srgbClr val="C0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190069" y="5828303"/>
            <a:ext cx="281205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rgbClr val="C00000"/>
                </a:solidFill>
              </a:rPr>
              <a:t>ТЕРПЕЛИВЫЙ</a:t>
            </a:r>
            <a:endParaRPr lang="ru-RU" sz="28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083670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37498" y="404664"/>
            <a:ext cx="8784976" cy="1054250"/>
          </a:xfrm>
        </p:spPr>
        <p:txBody>
          <a:bodyPr/>
          <a:lstStyle/>
          <a:p>
            <a:r>
              <a:rPr lang="ru-RU" sz="4400" b="1" dirty="0" smtClean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«Человек </a:t>
            </a:r>
            <a:r>
              <a:rPr lang="ru-RU" sz="4400" b="1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без друзей, что дерево без </a:t>
            </a:r>
            <a:r>
              <a:rPr lang="ru-RU" sz="4400" b="1" dirty="0" smtClean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корней»</a:t>
            </a:r>
            <a:r>
              <a:rPr lang="ru-RU" sz="4400" b="1" dirty="0" smtClean="0">
                <a:latin typeface="Comic Sans MS" panose="030F0702030302020204" pitchFamily="66" charset="0"/>
              </a:rPr>
              <a:t>.</a:t>
            </a:r>
            <a:endParaRPr lang="ru-RU" sz="4400" dirty="0">
              <a:latin typeface="Comic Sans MS" panose="030F0702030302020204" pitchFamily="66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67744" y="2264118"/>
            <a:ext cx="4778941" cy="39016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3218701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вердый переплет">
  <a:themeElements>
    <a:clrScheme name="Перспектива">
      <a:dk1>
        <a:sysClr val="windowText" lastClr="000000"/>
      </a:dk1>
      <a:lt1>
        <a:sysClr val="window" lastClr="FFFFFF"/>
      </a:lt1>
      <a:dk2>
        <a:srgbClr val="283138"/>
      </a:dk2>
      <a:lt2>
        <a:srgbClr val="FF8600"/>
      </a:lt2>
      <a:accent1>
        <a:srgbClr val="838D9B"/>
      </a:accent1>
      <a:accent2>
        <a:srgbClr val="D2610C"/>
      </a:accent2>
      <a:accent3>
        <a:srgbClr val="80716A"/>
      </a:accent3>
      <a:accent4>
        <a:srgbClr val="94147C"/>
      </a:accent4>
      <a:accent5>
        <a:srgbClr val="5D5AD2"/>
      </a:accent5>
      <a:accent6>
        <a:srgbClr val="6F6C7D"/>
      </a:accent6>
      <a:hlink>
        <a:srgbClr val="6187E3"/>
      </a:hlink>
      <a:folHlink>
        <a:srgbClr val="7B8EB8"/>
      </a:folHlink>
    </a:clrScheme>
    <a:fontScheme name="Твердый переплет">
      <a:maj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궁서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Твердый переплет">
      <a:fillStyleLst>
        <a:solidFill>
          <a:schemeClr val="phClr"/>
        </a:solidFill>
        <a:solidFill>
          <a:schemeClr val="phClr">
            <a:tint val="68000"/>
            <a:shade val="94000"/>
            <a:satMod val="300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80000"/>
                <a:lumMod val="98000"/>
              </a:schemeClr>
            </a:gs>
            <a:gs pos="100000">
              <a:schemeClr val="phClr">
                <a:satMod val="130000"/>
              </a:schemeClr>
            </a:gs>
          </a:gsLst>
          <a:lin ang="5160000" scaled="0"/>
        </a:gradFill>
      </a:fillStyleLst>
      <a:lnStyleLst>
        <a:ln w="12700" cap="flat" cmpd="sng" algn="ctr">
          <a:solidFill>
            <a:schemeClr val="phClr">
              <a:shade val="90000"/>
              <a:lumMod val="90000"/>
            </a:schemeClr>
          </a:solidFill>
          <a:prstDash val="solid"/>
        </a:ln>
        <a:ln w="19050" cap="flat" cmpd="sng" algn="ctr">
          <a:solidFill>
            <a:schemeClr val="phClr">
              <a:shade val="75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12700" dir="5400000" rotWithShape="0">
              <a:srgbClr val="000000">
                <a:alpha val="1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6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400000"/>
            </a:lightRig>
          </a:scene3d>
          <a:sp3d>
            <a:bevelT w="25400" h="25400"/>
          </a:sp3d>
        </a:effectStyle>
      </a:effectStyleLst>
      <a:bgFillStyleLst>
        <a:solidFill>
          <a:schemeClr val="phClr">
            <a:tint val="96000"/>
            <a:lumMod val="11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3000"/>
                <a:shade val="20000"/>
              </a:schemeClr>
              <a:schemeClr val="phClr">
                <a:tint val="90000"/>
                <a:shade val="85000"/>
                <a:satMod val="115000"/>
              </a:schemeClr>
            </a:duotone>
          </a:blip>
          <a:tile tx="0" ty="0" sx="60000" sy="6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shade val="50000"/>
                <a:satMod val="340000"/>
                <a:lumMod val="40000"/>
              </a:schemeClr>
              <a:schemeClr val="phClr">
                <a:tint val="92000"/>
                <a:shade val="94000"/>
                <a:hueMod val="110000"/>
                <a:satMod val="236000"/>
                <a:lum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Hardcover</Template>
  <TotalTime>178</TotalTime>
  <Words>111</Words>
  <Application>Microsoft Office PowerPoint</Application>
  <PresentationFormat>Экран (4:3)</PresentationFormat>
  <Paragraphs>36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Твердый переплет</vt:lpstr>
      <vt:lpstr>Дружба</vt:lpstr>
      <vt:lpstr>Что такое дружба?</vt:lpstr>
      <vt:lpstr>Отличительные черты дружбы</vt:lpstr>
      <vt:lpstr>ОБЪЯСНИ</vt:lpstr>
      <vt:lpstr>Твои друзья</vt:lpstr>
      <vt:lpstr>Синквейн </vt:lpstr>
      <vt:lpstr>Портрет друга</vt:lpstr>
      <vt:lpstr>«Человек без друзей, что дерево без корней».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дружба</dc:title>
  <dc:creator>Цветко</dc:creator>
  <cp:lastModifiedBy>Надежда</cp:lastModifiedBy>
  <cp:revision>17</cp:revision>
  <dcterms:created xsi:type="dcterms:W3CDTF">2013-11-09T23:47:40Z</dcterms:created>
  <dcterms:modified xsi:type="dcterms:W3CDTF">2015-09-30T18:47:21Z</dcterms:modified>
</cp:coreProperties>
</file>