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56" r:id="rId2"/>
    <p:sldId id="270" r:id="rId3"/>
    <p:sldId id="277" r:id="rId4"/>
    <p:sldId id="279" r:id="rId5"/>
    <p:sldId id="278" r:id="rId6"/>
    <p:sldId id="280" r:id="rId7"/>
    <p:sldId id="281" r:id="rId8"/>
    <p:sldId id="282" r:id="rId9"/>
    <p:sldId id="283" r:id="rId10"/>
    <p:sldId id="284" r:id="rId11"/>
    <p:sldId id="286" r:id="rId12"/>
    <p:sldId id="285" r:id="rId13"/>
    <p:sldId id="287" r:id="rId14"/>
    <p:sldId id="291" r:id="rId15"/>
    <p:sldId id="288" r:id="rId16"/>
    <p:sldId id="290" r:id="rId17"/>
    <p:sldId id="289" r:id="rId18"/>
    <p:sldId id="292" r:id="rId19"/>
    <p:sldId id="293" r:id="rId20"/>
    <p:sldId id="294" r:id="rId21"/>
    <p:sldId id="295" r:id="rId22"/>
    <p:sldId id="296" r:id="rId23"/>
    <p:sldId id="300" r:id="rId2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CC"/>
    <a:srgbClr val="FF5050"/>
    <a:srgbClr val="FFFFCC"/>
    <a:srgbClr val="000099"/>
    <a:srgbClr val="FFFF66"/>
    <a:srgbClr val="FFCCCC"/>
    <a:srgbClr val="FFFF99"/>
    <a:srgbClr val="CCECFF"/>
    <a:srgbClr val="CCFF99"/>
    <a:srgbClr val="FFFF0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667" autoAdjust="0"/>
    <p:restoredTop sz="94660"/>
  </p:normalViewPr>
  <p:slideViewPr>
    <p:cSldViewPr>
      <p:cViewPr>
        <p:scale>
          <a:sx n="70" d="100"/>
          <a:sy n="70" d="100"/>
        </p:scale>
        <p:origin x="-1338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68AC67-568E-42E7-9235-0B342BD944BF}" type="datetimeFigureOut">
              <a:rPr lang="ru-RU" smtClean="0"/>
              <a:pPr/>
              <a:t>04.11.2015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2743E1-F6AA-4BA5-906B-6258AD949CA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68AC67-568E-42E7-9235-0B342BD944BF}" type="datetimeFigureOut">
              <a:rPr lang="ru-RU" smtClean="0"/>
              <a:pPr/>
              <a:t>04.11.2015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2743E1-F6AA-4BA5-906B-6258AD949CA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68AC67-568E-42E7-9235-0B342BD944BF}" type="datetimeFigureOut">
              <a:rPr lang="ru-RU" smtClean="0"/>
              <a:pPr/>
              <a:t>04.11.2015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2743E1-F6AA-4BA5-906B-6258AD949CA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68AC67-568E-42E7-9235-0B342BD944BF}" type="datetimeFigureOut">
              <a:rPr lang="ru-RU" smtClean="0"/>
              <a:pPr/>
              <a:t>04.11.2015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2743E1-F6AA-4BA5-906B-6258AD949CA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68AC67-568E-42E7-9235-0B342BD944BF}" type="datetimeFigureOut">
              <a:rPr lang="ru-RU" smtClean="0"/>
              <a:pPr/>
              <a:t>04.11.2015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2743E1-F6AA-4BA5-906B-6258AD949CA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68AC67-568E-42E7-9235-0B342BD944BF}" type="datetimeFigureOut">
              <a:rPr lang="ru-RU" smtClean="0"/>
              <a:pPr/>
              <a:t>04.11.2015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2743E1-F6AA-4BA5-906B-6258AD949CA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68AC67-568E-42E7-9235-0B342BD944BF}" type="datetimeFigureOut">
              <a:rPr lang="ru-RU" smtClean="0"/>
              <a:pPr/>
              <a:t>04.11.2015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2743E1-F6AA-4BA5-906B-6258AD949CA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68AC67-568E-42E7-9235-0B342BD944BF}" type="datetimeFigureOut">
              <a:rPr lang="ru-RU" smtClean="0"/>
              <a:pPr/>
              <a:t>04.11.2015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2743E1-F6AA-4BA5-906B-6258AD949CA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68AC67-568E-42E7-9235-0B342BD944BF}" type="datetimeFigureOut">
              <a:rPr lang="ru-RU" smtClean="0"/>
              <a:pPr/>
              <a:t>04.11.2015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2743E1-F6AA-4BA5-906B-6258AD949CA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68AC67-568E-42E7-9235-0B342BD944BF}" type="datetimeFigureOut">
              <a:rPr lang="ru-RU" smtClean="0"/>
              <a:pPr/>
              <a:t>04.11.2015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2743E1-F6AA-4BA5-906B-6258AD949CA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68AC67-568E-42E7-9235-0B342BD944BF}" type="datetimeFigureOut">
              <a:rPr lang="ru-RU" smtClean="0"/>
              <a:pPr/>
              <a:t>04.11.2015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AE2743E1-F6AA-4BA5-906B-6258AD949CA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F068AC67-568E-42E7-9235-0B342BD944BF}" type="datetimeFigureOut">
              <a:rPr lang="ru-RU" smtClean="0"/>
              <a:pPr/>
              <a:t>04.11.2015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AE2743E1-F6AA-4BA5-906B-6258AD949CAE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" Target="slide6.xml"/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" Target="slide6.xml"/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" Target="slide6.xml"/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" Target="slide6.xml"/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" Target="slide6.xml"/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" Target="slide6.xml"/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" Target="slide6.xml"/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" Target="slide6.xml"/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" Target="slide6.xml"/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" Target="slide6.xml"/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slide" Target="slide9.xml"/><Relationship Id="rId13" Type="http://schemas.openxmlformats.org/officeDocument/2006/relationships/slide" Target="slide14.xml"/><Relationship Id="rId18" Type="http://schemas.openxmlformats.org/officeDocument/2006/relationships/slide" Target="slide19.xml"/><Relationship Id="rId3" Type="http://schemas.openxmlformats.org/officeDocument/2006/relationships/slide" Target="slide4.xml"/><Relationship Id="rId21" Type="http://schemas.openxmlformats.org/officeDocument/2006/relationships/slide" Target="slide22.xml"/><Relationship Id="rId7" Type="http://schemas.openxmlformats.org/officeDocument/2006/relationships/slide" Target="slide8.xml"/><Relationship Id="rId12" Type="http://schemas.openxmlformats.org/officeDocument/2006/relationships/slide" Target="slide13.xml"/><Relationship Id="rId17" Type="http://schemas.openxmlformats.org/officeDocument/2006/relationships/slide" Target="slide18.xml"/><Relationship Id="rId2" Type="http://schemas.openxmlformats.org/officeDocument/2006/relationships/slide" Target="slide3.xml"/><Relationship Id="rId16" Type="http://schemas.openxmlformats.org/officeDocument/2006/relationships/slide" Target="slide17.xml"/><Relationship Id="rId20" Type="http://schemas.openxmlformats.org/officeDocument/2006/relationships/slide" Target="slide21.xml"/><Relationship Id="rId1" Type="http://schemas.openxmlformats.org/officeDocument/2006/relationships/slideLayout" Target="../slideLayouts/slideLayout7.xml"/><Relationship Id="rId6" Type="http://schemas.openxmlformats.org/officeDocument/2006/relationships/slide" Target="slide7.xml"/><Relationship Id="rId11" Type="http://schemas.openxmlformats.org/officeDocument/2006/relationships/slide" Target="slide12.xml"/><Relationship Id="rId5" Type="http://schemas.openxmlformats.org/officeDocument/2006/relationships/slide" Target="slide6.xml"/><Relationship Id="rId15" Type="http://schemas.openxmlformats.org/officeDocument/2006/relationships/slide" Target="slide16.xml"/><Relationship Id="rId10" Type="http://schemas.openxmlformats.org/officeDocument/2006/relationships/slide" Target="slide11.xml"/><Relationship Id="rId19" Type="http://schemas.openxmlformats.org/officeDocument/2006/relationships/slide" Target="slide20.xml"/><Relationship Id="rId4" Type="http://schemas.openxmlformats.org/officeDocument/2006/relationships/slide" Target="slide5.xml"/><Relationship Id="rId9" Type="http://schemas.openxmlformats.org/officeDocument/2006/relationships/slide" Target="slide10.xml"/><Relationship Id="rId14" Type="http://schemas.openxmlformats.org/officeDocument/2006/relationships/slide" Target="slide15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" Target="slide6.xml"/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" Target="slide6.xml"/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pe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" Target="slide6.xml"/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jpeg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6.xml"/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6.xml"/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6.xml"/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6.xml"/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6.xml"/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6.xml"/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" Target="slide6.xml"/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4294967295"/>
          </p:nvPr>
        </p:nvSpPr>
        <p:spPr>
          <a:xfrm>
            <a:off x="3059832" y="4581128"/>
            <a:ext cx="5786437" cy="1785937"/>
          </a:xfrm>
        </p:spPr>
        <p:txBody>
          <a:bodyPr>
            <a:normAutofit fontScale="92500" lnSpcReduction="20000"/>
          </a:bodyPr>
          <a:lstStyle/>
          <a:p>
            <a:pPr algn="r">
              <a:lnSpc>
                <a:spcPct val="150000"/>
              </a:lnSpc>
              <a:spcBef>
                <a:spcPts val="0"/>
              </a:spcBef>
              <a:buNone/>
            </a:pPr>
            <a:r>
              <a:rPr lang="ru-RU" sz="1500" dirty="0" smtClean="0">
                <a:solidFill>
                  <a:srgbClr val="002060"/>
                </a:solidFill>
                <a:effectLst>
                  <a:glow rad="1016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 </a:t>
            </a:r>
          </a:p>
          <a:p>
            <a:pPr algn="r">
              <a:lnSpc>
                <a:spcPct val="150000"/>
              </a:lnSpc>
              <a:spcBef>
                <a:spcPts val="0"/>
              </a:spcBef>
              <a:buNone/>
            </a:pPr>
            <a:r>
              <a:rPr lang="ru-RU" sz="1500" dirty="0" smtClean="0">
                <a:solidFill>
                  <a:srgbClr val="002060"/>
                </a:solidFill>
                <a:effectLst>
                  <a:glow rad="1016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Васильева Наталья Владимировна</a:t>
            </a:r>
          </a:p>
          <a:p>
            <a:pPr algn="r">
              <a:lnSpc>
                <a:spcPct val="150000"/>
              </a:lnSpc>
              <a:spcBef>
                <a:spcPts val="0"/>
              </a:spcBef>
              <a:buNone/>
            </a:pPr>
            <a:r>
              <a:rPr lang="ru-RU" sz="1500" dirty="0" smtClean="0">
                <a:solidFill>
                  <a:srgbClr val="002060"/>
                </a:solidFill>
                <a:effectLst>
                  <a:glow rad="1016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учитель начальных классов,</a:t>
            </a:r>
            <a:endParaRPr lang="en-US" sz="1500" dirty="0" smtClean="0">
              <a:solidFill>
                <a:srgbClr val="002060"/>
              </a:solidFill>
              <a:effectLst>
                <a:glow rad="101600">
                  <a:schemeClr val="accent1">
                    <a:satMod val="175000"/>
                    <a:alpha val="40000"/>
                  </a:schemeClr>
                </a:glow>
              </a:effectLst>
            </a:endParaRPr>
          </a:p>
          <a:p>
            <a:pPr algn="r">
              <a:lnSpc>
                <a:spcPct val="150000"/>
              </a:lnSpc>
              <a:spcBef>
                <a:spcPts val="0"/>
              </a:spcBef>
              <a:buNone/>
            </a:pPr>
            <a:r>
              <a:rPr lang="ru-RU" sz="1500" dirty="0" smtClean="0">
                <a:solidFill>
                  <a:srgbClr val="002060"/>
                </a:solidFill>
                <a:effectLst>
                  <a:glow rad="1016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МБОУ «</a:t>
            </a:r>
            <a:r>
              <a:rPr lang="ru-RU" sz="1500" dirty="0" err="1" smtClean="0">
                <a:solidFill>
                  <a:srgbClr val="002060"/>
                </a:solidFill>
                <a:effectLst>
                  <a:glow rad="1016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Сунтарская</a:t>
            </a:r>
            <a:r>
              <a:rPr lang="ru-RU" sz="1500" dirty="0" smtClean="0">
                <a:solidFill>
                  <a:srgbClr val="002060"/>
                </a:solidFill>
                <a:effectLst>
                  <a:glow rad="1016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 начальная общеобразовательная школа </a:t>
            </a:r>
            <a:r>
              <a:rPr lang="ru-RU" sz="1500" dirty="0" err="1" smtClean="0">
                <a:solidFill>
                  <a:srgbClr val="002060"/>
                </a:solidFill>
                <a:effectLst>
                  <a:glow rad="1016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им.В.Г.Павлова</a:t>
            </a:r>
            <a:r>
              <a:rPr lang="ru-RU" sz="1500" dirty="0" smtClean="0">
                <a:solidFill>
                  <a:srgbClr val="002060"/>
                </a:solidFill>
                <a:effectLst>
                  <a:glow rad="1016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»,</a:t>
            </a:r>
          </a:p>
          <a:p>
            <a:pPr algn="r">
              <a:lnSpc>
                <a:spcPct val="150000"/>
              </a:lnSpc>
              <a:spcBef>
                <a:spcPts val="0"/>
              </a:spcBef>
              <a:buNone/>
            </a:pPr>
            <a:r>
              <a:rPr lang="ru-RU" sz="1500" smtClean="0">
                <a:solidFill>
                  <a:srgbClr val="002060"/>
                </a:solidFill>
                <a:effectLst>
                  <a:glow rad="1016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Республика Саха/</a:t>
            </a:r>
            <a:r>
              <a:rPr lang="ru-RU" sz="1500" dirty="0" err="1" smtClean="0">
                <a:solidFill>
                  <a:srgbClr val="002060"/>
                </a:solidFill>
                <a:effectLst>
                  <a:glow rad="1016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Я</a:t>
            </a:r>
            <a:r>
              <a:rPr lang="ru-RU" sz="1500" smtClean="0">
                <a:solidFill>
                  <a:srgbClr val="002060"/>
                </a:solidFill>
                <a:effectLst>
                  <a:glow rad="1016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кутия</a:t>
            </a:r>
            <a:r>
              <a:rPr lang="ru-RU" sz="1500" dirty="0" smtClean="0">
                <a:solidFill>
                  <a:srgbClr val="002060"/>
                </a:solidFill>
                <a:effectLst>
                  <a:glow rad="1016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/</a:t>
            </a:r>
          </a:p>
          <a:p>
            <a:pPr algn="r">
              <a:lnSpc>
                <a:spcPct val="150000"/>
              </a:lnSpc>
              <a:spcBef>
                <a:spcPts val="0"/>
              </a:spcBef>
            </a:pPr>
            <a:endParaRPr lang="ru-RU" sz="1300" dirty="0" smtClean="0">
              <a:solidFill>
                <a:srgbClr val="002060"/>
              </a:solidFill>
              <a:effectLst>
                <a:glow rad="101600">
                  <a:schemeClr val="accent1">
                    <a:satMod val="175000"/>
                    <a:alpha val="40000"/>
                  </a:schemeClr>
                </a:glow>
              </a:effectLst>
            </a:endParaRPr>
          </a:p>
          <a:p>
            <a:pPr algn="r">
              <a:lnSpc>
                <a:spcPct val="150000"/>
              </a:lnSpc>
              <a:spcBef>
                <a:spcPts val="0"/>
              </a:spcBef>
            </a:pPr>
            <a:endParaRPr lang="ru-RU" sz="1400" i="1" dirty="0" smtClean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>
              <a:solidFill>
                <a:srgbClr val="993300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115616" y="2420888"/>
            <a:ext cx="7210627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ru-RU" sz="4000" b="1" cap="all" dirty="0" smtClean="0">
                <a:ln/>
                <a:solidFill>
                  <a:srgbClr val="C00000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Веселая математика</a:t>
            </a:r>
            <a:endParaRPr lang="ru-RU" sz="4000" b="1" cap="all" spc="0" dirty="0">
              <a:ln/>
              <a:solidFill>
                <a:srgbClr val="C00000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/>
          <p:cNvSpPr txBox="1"/>
          <p:nvPr/>
        </p:nvSpPr>
        <p:spPr>
          <a:xfrm>
            <a:off x="1000100" y="2285992"/>
            <a:ext cx="75724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dirty="0" smtClean="0"/>
              <a:t>Какая фигура лишняя?</a:t>
            </a:r>
            <a:endParaRPr lang="ru-RU" sz="3600" i="1" dirty="0">
              <a:solidFill>
                <a:srgbClr val="000099"/>
              </a:solidFill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500034" y="1214422"/>
            <a:ext cx="271464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i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Геометрия </a:t>
            </a:r>
            <a:endParaRPr lang="ru-RU" sz="2800" b="1" i="1" dirty="0">
              <a:solidFill>
                <a:srgbClr val="000099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Управляющая кнопка: домой 16">
            <a:hlinkClick r:id="rId2" action="ppaction://hlinksldjump" highlightClick="1"/>
          </p:cNvPr>
          <p:cNvSpPr/>
          <p:nvPr/>
        </p:nvSpPr>
        <p:spPr>
          <a:xfrm>
            <a:off x="8715404" y="6429396"/>
            <a:ext cx="428596" cy="428604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Скругленный прямоугольник 9">
            <a:hlinkClick r:id="rId3" action="ppaction://hlinksldjump"/>
          </p:cNvPr>
          <p:cNvSpPr/>
          <p:nvPr/>
        </p:nvSpPr>
        <p:spPr>
          <a:xfrm>
            <a:off x="2571736" y="285728"/>
            <a:ext cx="4357718" cy="571504"/>
          </a:xfrm>
          <a:prstGeom prst="roundRect">
            <a:avLst>
              <a:gd name="adj" fmla="val 50000"/>
            </a:avLst>
          </a:prstGeom>
          <a:solidFill>
            <a:srgbClr val="FFFF66">
              <a:alpha val="80000"/>
            </a:srgbClr>
          </a:solidFill>
          <a:ln>
            <a:solidFill>
              <a:srgbClr val="FFCC00"/>
            </a:solidFill>
          </a:ln>
          <a:effectLst>
            <a:glow rad="228600">
              <a:schemeClr val="accent3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Arial" pitchFamily="34" charset="0"/>
                <a:ea typeface="Gungsuh" pitchFamily="18" charset="-127"/>
                <a:cs typeface="Arial" pitchFamily="34" charset="0"/>
              </a:rPr>
              <a:t>Веселая математика</a:t>
            </a:r>
          </a:p>
        </p:txBody>
      </p:sp>
      <p:sp>
        <p:nvSpPr>
          <p:cNvPr id="11" name="Oval 4"/>
          <p:cNvSpPr>
            <a:spLocks noChangeArrowheads="1"/>
          </p:cNvSpPr>
          <p:nvPr/>
        </p:nvSpPr>
        <p:spPr bwMode="auto">
          <a:xfrm>
            <a:off x="4143372" y="1142984"/>
            <a:ext cx="1143008" cy="785818"/>
          </a:xfrm>
          <a:prstGeom prst="ellipse">
            <a:avLst/>
          </a:prstGeom>
          <a:solidFill>
            <a:srgbClr val="FFFF66"/>
          </a:solidFill>
          <a:ln w="9525">
            <a:solidFill>
              <a:srgbClr val="FFFF00"/>
            </a:solidFill>
            <a:round/>
            <a:headEnd/>
            <a:tailEnd/>
          </a:ln>
          <a:effectLst>
            <a:glow rad="101600">
              <a:schemeClr val="accent3">
                <a:satMod val="175000"/>
                <a:alpha val="40000"/>
              </a:schemeClr>
            </a:glow>
          </a:effectLst>
        </p:spPr>
        <p:txBody>
          <a:bodyPr wrap="none" anchor="ctr"/>
          <a:lstStyle/>
          <a:p>
            <a:pPr algn="ctr"/>
            <a:r>
              <a:rPr kumimoji="0" lang="en-US" sz="4000" b="1" dirty="0" smtClean="0">
                <a:solidFill>
                  <a:srgbClr val="FF0000"/>
                </a:solidFill>
                <a:latin typeface="Times New Roman" pitchFamily="18" charset="0"/>
              </a:rPr>
              <a:t>3</a:t>
            </a:r>
            <a:endParaRPr kumimoji="0" lang="ru-RU" sz="4000" b="1" dirty="0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26" name="Овал 25"/>
          <p:cNvSpPr/>
          <p:nvPr/>
        </p:nvSpPr>
        <p:spPr>
          <a:xfrm>
            <a:off x="2483768" y="3573016"/>
            <a:ext cx="1308684" cy="1210456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Овал 26"/>
          <p:cNvSpPr/>
          <p:nvPr/>
        </p:nvSpPr>
        <p:spPr>
          <a:xfrm>
            <a:off x="5580112" y="3573016"/>
            <a:ext cx="1308684" cy="1210456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Овал 27"/>
          <p:cNvSpPr/>
          <p:nvPr/>
        </p:nvSpPr>
        <p:spPr>
          <a:xfrm>
            <a:off x="3995936" y="3573016"/>
            <a:ext cx="1308684" cy="1210456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Овал 28"/>
          <p:cNvSpPr/>
          <p:nvPr/>
        </p:nvSpPr>
        <p:spPr>
          <a:xfrm>
            <a:off x="971600" y="3573016"/>
            <a:ext cx="1308684" cy="1210456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" name="Овал 29"/>
          <p:cNvSpPr/>
          <p:nvPr/>
        </p:nvSpPr>
        <p:spPr>
          <a:xfrm>
            <a:off x="7020272" y="3573016"/>
            <a:ext cx="1308684" cy="1210456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Овал 30"/>
          <p:cNvSpPr/>
          <p:nvPr/>
        </p:nvSpPr>
        <p:spPr>
          <a:xfrm flipH="1">
            <a:off x="7812360" y="4221088"/>
            <a:ext cx="392606" cy="363137"/>
          </a:xfrm>
          <a:prstGeom prst="ellipse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2" name="Овал 31"/>
          <p:cNvSpPr/>
          <p:nvPr/>
        </p:nvSpPr>
        <p:spPr>
          <a:xfrm>
            <a:off x="6372200" y="3717032"/>
            <a:ext cx="392606" cy="363137"/>
          </a:xfrm>
          <a:prstGeom prst="ellipse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3" name="Овал 32"/>
          <p:cNvSpPr/>
          <p:nvPr/>
        </p:nvSpPr>
        <p:spPr>
          <a:xfrm>
            <a:off x="4427984" y="3933056"/>
            <a:ext cx="392606" cy="363137"/>
          </a:xfrm>
          <a:prstGeom prst="ellipse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4" name="Овал 33"/>
          <p:cNvSpPr/>
          <p:nvPr/>
        </p:nvSpPr>
        <p:spPr>
          <a:xfrm>
            <a:off x="2699792" y="3645024"/>
            <a:ext cx="392606" cy="363137"/>
          </a:xfrm>
          <a:prstGeom prst="ellipse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5" name="Овал 34"/>
          <p:cNvSpPr/>
          <p:nvPr/>
        </p:nvSpPr>
        <p:spPr>
          <a:xfrm>
            <a:off x="1259632" y="4365104"/>
            <a:ext cx="392606" cy="363137"/>
          </a:xfrm>
          <a:prstGeom prst="ellipse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7" name="TextBox 36"/>
          <p:cNvSpPr txBox="1"/>
          <p:nvPr/>
        </p:nvSpPr>
        <p:spPr>
          <a:xfrm>
            <a:off x="1187624" y="4941168"/>
            <a:ext cx="72728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   </a:t>
            </a:r>
            <a:r>
              <a:rPr lang="ru-RU" sz="2400" dirty="0" smtClean="0"/>
              <a:t>1                     2                   3                   4                  5</a:t>
            </a:r>
            <a:endParaRPr lang="ru-RU" sz="2400" dirty="0"/>
          </a:p>
        </p:txBody>
      </p:sp>
      <p:sp>
        <p:nvSpPr>
          <p:cNvPr id="38" name="TextBox 37"/>
          <p:cNvSpPr txBox="1"/>
          <p:nvPr/>
        </p:nvSpPr>
        <p:spPr>
          <a:xfrm>
            <a:off x="4000496" y="5929330"/>
            <a:ext cx="464347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2800" dirty="0" smtClean="0">
                <a:solidFill>
                  <a:srgbClr val="FF0000"/>
                </a:solidFill>
              </a:rPr>
              <a:t>3</a:t>
            </a:r>
            <a:endParaRPr lang="ru-RU" sz="28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 animBg="1"/>
      <p:bldP spid="27" grpId="0" animBg="1"/>
      <p:bldP spid="28" grpId="0" animBg="1"/>
      <p:bldP spid="29" grpId="0" animBg="1"/>
      <p:bldP spid="30" grpId="0" animBg="1"/>
      <p:bldP spid="31" grpId="0" animBg="1"/>
      <p:bldP spid="32" grpId="0" animBg="1"/>
      <p:bldP spid="33" grpId="0" animBg="1"/>
      <p:bldP spid="34" grpId="0" animBg="1"/>
      <p:bldP spid="35" grpId="0" animBg="1"/>
      <p:bldP spid="38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-1000164" y="3995678"/>
            <a:ext cx="792961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3600" i="1" dirty="0" smtClean="0">
                <a:solidFill>
                  <a:srgbClr val="000099"/>
                </a:solidFill>
              </a:rPr>
              <a:t> </a:t>
            </a:r>
            <a:endParaRPr lang="ru-RU" sz="3600" i="1" dirty="0">
              <a:solidFill>
                <a:srgbClr val="000099"/>
              </a:solidFill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500034" y="1214422"/>
            <a:ext cx="278608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i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Геометрия </a:t>
            </a:r>
            <a:endParaRPr lang="ru-RU" sz="2800" b="1" i="1" dirty="0">
              <a:solidFill>
                <a:srgbClr val="000099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Управляющая кнопка: домой 16">
            <a:hlinkClick r:id="rId2" action="ppaction://hlinksldjump" highlightClick="1"/>
          </p:cNvPr>
          <p:cNvSpPr/>
          <p:nvPr/>
        </p:nvSpPr>
        <p:spPr>
          <a:xfrm>
            <a:off x="8715404" y="6429396"/>
            <a:ext cx="428596" cy="428604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Скругленный прямоугольник 8">
            <a:hlinkClick r:id="rId3" action="ppaction://hlinksldjump"/>
          </p:cNvPr>
          <p:cNvSpPr/>
          <p:nvPr/>
        </p:nvSpPr>
        <p:spPr>
          <a:xfrm>
            <a:off x="2571736" y="285728"/>
            <a:ext cx="4357718" cy="571504"/>
          </a:xfrm>
          <a:prstGeom prst="roundRect">
            <a:avLst>
              <a:gd name="adj" fmla="val 50000"/>
            </a:avLst>
          </a:prstGeom>
          <a:solidFill>
            <a:srgbClr val="FFFF66">
              <a:alpha val="80000"/>
            </a:srgbClr>
          </a:solidFill>
          <a:ln>
            <a:solidFill>
              <a:srgbClr val="FFCC00"/>
            </a:solidFill>
          </a:ln>
          <a:effectLst>
            <a:glow rad="228600">
              <a:schemeClr val="accent3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Arial" pitchFamily="34" charset="0"/>
                <a:ea typeface="Gungsuh" pitchFamily="18" charset="-127"/>
                <a:cs typeface="Arial" pitchFamily="34" charset="0"/>
              </a:rPr>
              <a:t>Веселая математика</a:t>
            </a:r>
          </a:p>
        </p:txBody>
      </p:sp>
      <p:sp>
        <p:nvSpPr>
          <p:cNvPr id="10" name="Oval 4"/>
          <p:cNvSpPr>
            <a:spLocks noChangeArrowheads="1"/>
          </p:cNvSpPr>
          <p:nvPr/>
        </p:nvSpPr>
        <p:spPr bwMode="auto">
          <a:xfrm>
            <a:off x="4143372" y="1142984"/>
            <a:ext cx="1143008" cy="785818"/>
          </a:xfrm>
          <a:prstGeom prst="ellipse">
            <a:avLst/>
          </a:prstGeom>
          <a:solidFill>
            <a:srgbClr val="FFFF66"/>
          </a:solidFill>
          <a:ln w="9525">
            <a:solidFill>
              <a:srgbClr val="FFFF00"/>
            </a:solidFill>
            <a:round/>
            <a:headEnd/>
            <a:tailEnd/>
          </a:ln>
          <a:effectLst>
            <a:glow rad="101600">
              <a:schemeClr val="accent3">
                <a:satMod val="175000"/>
                <a:alpha val="40000"/>
              </a:schemeClr>
            </a:glow>
          </a:effectLst>
        </p:spPr>
        <p:txBody>
          <a:bodyPr wrap="none" anchor="ctr"/>
          <a:lstStyle/>
          <a:p>
            <a:pPr algn="ctr"/>
            <a:r>
              <a:rPr lang="ru-RU" sz="4000" b="1" dirty="0" smtClean="0">
                <a:solidFill>
                  <a:srgbClr val="FF0000"/>
                </a:solidFill>
                <a:latin typeface="Times New Roman" pitchFamily="18" charset="0"/>
              </a:rPr>
              <a:t>4</a:t>
            </a:r>
            <a:endParaRPr kumimoji="0" lang="ru-RU" sz="4000" b="1" dirty="0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000100" y="2285992"/>
            <a:ext cx="757242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3600" dirty="0" smtClean="0"/>
              <a:t> 	Разрежь квадрат на две неравные части так, чтобы из них можно было составить треугольник.</a:t>
            </a:r>
            <a:endParaRPr lang="ru-RU" sz="3600" i="1" dirty="0">
              <a:solidFill>
                <a:srgbClr val="000099"/>
              </a:solidFill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2195736" y="4797152"/>
            <a:ext cx="1440160" cy="1368152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26" name="Прямая соединительная линия 25"/>
          <p:cNvCxnSpPr/>
          <p:nvPr/>
        </p:nvCxnSpPr>
        <p:spPr>
          <a:xfrm flipV="1">
            <a:off x="1835696" y="5229200"/>
            <a:ext cx="2232248" cy="108012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Выгнутая вниз стрелка 30"/>
          <p:cNvSpPr/>
          <p:nvPr/>
        </p:nvSpPr>
        <p:spPr>
          <a:xfrm rot="16200000">
            <a:off x="3851920" y="5517232"/>
            <a:ext cx="576064" cy="288032"/>
          </a:xfrm>
          <a:prstGeom prst="curvedUp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9" name="Прямоугольный треугольник 38"/>
          <p:cNvSpPr/>
          <p:nvPr/>
        </p:nvSpPr>
        <p:spPr>
          <a:xfrm rot="5400000">
            <a:off x="5472100" y="4257092"/>
            <a:ext cx="1368152" cy="2448272"/>
          </a:xfrm>
          <a:prstGeom prst="rtTriangl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41" name="Прямая соединительная линия 40"/>
          <p:cNvCxnSpPr>
            <a:stCxn id="39" idx="1"/>
            <a:endCxn id="39" idx="5"/>
          </p:cNvCxnSpPr>
          <p:nvPr/>
        </p:nvCxnSpPr>
        <p:spPr>
          <a:xfrm>
            <a:off x="6156176" y="4797152"/>
            <a:ext cx="0" cy="68407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 animBg="1"/>
      <p:bldP spid="39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>
          <a:xfrm>
            <a:off x="3275856" y="3789040"/>
            <a:ext cx="2376264" cy="1512168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TextBox 17"/>
          <p:cNvSpPr txBox="1"/>
          <p:nvPr/>
        </p:nvSpPr>
        <p:spPr>
          <a:xfrm>
            <a:off x="1000100" y="2285992"/>
            <a:ext cx="757242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/>
            <a:r>
              <a:rPr lang="ru-RU" sz="3600" dirty="0" smtClean="0"/>
              <a:t>	Найди площадь закрашенной фигуры:</a:t>
            </a:r>
          </a:p>
        </p:txBody>
      </p:sp>
      <p:sp>
        <p:nvSpPr>
          <p:cNvPr id="15" name="Прямоугольник 14"/>
          <p:cNvSpPr/>
          <p:nvPr/>
        </p:nvSpPr>
        <p:spPr>
          <a:xfrm>
            <a:off x="500034" y="1214422"/>
            <a:ext cx="278608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i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Геометрия </a:t>
            </a:r>
            <a:endParaRPr lang="ru-RU" sz="2800" b="1" i="1" dirty="0">
              <a:solidFill>
                <a:srgbClr val="000099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Управляющая кнопка: домой 16">
            <a:hlinkClick r:id="rId2" action="ppaction://hlinksldjump" highlightClick="1"/>
          </p:cNvPr>
          <p:cNvSpPr/>
          <p:nvPr/>
        </p:nvSpPr>
        <p:spPr>
          <a:xfrm>
            <a:off x="8715404" y="6429396"/>
            <a:ext cx="428596" cy="428604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Скругленный прямоугольник 10">
            <a:hlinkClick r:id="rId3" action="ppaction://hlinksldjump"/>
          </p:cNvPr>
          <p:cNvSpPr/>
          <p:nvPr/>
        </p:nvSpPr>
        <p:spPr>
          <a:xfrm>
            <a:off x="2571736" y="285728"/>
            <a:ext cx="4357718" cy="571504"/>
          </a:xfrm>
          <a:prstGeom prst="roundRect">
            <a:avLst>
              <a:gd name="adj" fmla="val 50000"/>
            </a:avLst>
          </a:prstGeom>
          <a:solidFill>
            <a:srgbClr val="FFFF66">
              <a:alpha val="80000"/>
            </a:srgbClr>
          </a:solidFill>
          <a:ln>
            <a:solidFill>
              <a:srgbClr val="FFCC00"/>
            </a:solidFill>
          </a:ln>
          <a:effectLst>
            <a:glow rad="228600">
              <a:schemeClr val="accent3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Arial" pitchFamily="34" charset="0"/>
                <a:ea typeface="Gungsuh" pitchFamily="18" charset="-127"/>
                <a:cs typeface="Arial" pitchFamily="34" charset="0"/>
              </a:rPr>
              <a:t>Веселая математика</a:t>
            </a:r>
          </a:p>
        </p:txBody>
      </p:sp>
      <p:sp>
        <p:nvSpPr>
          <p:cNvPr id="12" name="Oval 4"/>
          <p:cNvSpPr>
            <a:spLocks noChangeArrowheads="1"/>
          </p:cNvSpPr>
          <p:nvPr/>
        </p:nvSpPr>
        <p:spPr bwMode="auto">
          <a:xfrm>
            <a:off x="4143372" y="1142984"/>
            <a:ext cx="1143008" cy="785818"/>
          </a:xfrm>
          <a:prstGeom prst="ellipse">
            <a:avLst/>
          </a:prstGeom>
          <a:solidFill>
            <a:srgbClr val="FFFF66"/>
          </a:solidFill>
          <a:ln w="9525">
            <a:solidFill>
              <a:srgbClr val="FFFF00"/>
            </a:solidFill>
            <a:round/>
            <a:headEnd/>
            <a:tailEnd/>
          </a:ln>
          <a:effectLst>
            <a:glow rad="101600">
              <a:schemeClr val="accent3">
                <a:satMod val="175000"/>
                <a:alpha val="40000"/>
              </a:schemeClr>
            </a:glow>
          </a:effectLst>
        </p:spPr>
        <p:txBody>
          <a:bodyPr wrap="none" anchor="ctr"/>
          <a:lstStyle/>
          <a:p>
            <a:pPr algn="ctr"/>
            <a:r>
              <a:rPr lang="ru-RU" sz="4000" b="1" dirty="0" smtClean="0">
                <a:solidFill>
                  <a:srgbClr val="FF0000"/>
                </a:solidFill>
                <a:latin typeface="Times New Roman" pitchFamily="18" charset="0"/>
              </a:rPr>
              <a:t>5</a:t>
            </a:r>
            <a:endParaRPr kumimoji="0" lang="ru-RU" sz="4000" b="1" dirty="0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14339" name="Rectangle 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9" name="Прямоугольник 28"/>
          <p:cNvSpPr/>
          <p:nvPr/>
        </p:nvSpPr>
        <p:spPr>
          <a:xfrm>
            <a:off x="4860032" y="5877272"/>
            <a:ext cx="648072" cy="21602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рямоугольник 12"/>
          <p:cNvSpPr/>
          <p:nvPr/>
        </p:nvSpPr>
        <p:spPr>
          <a:xfrm>
            <a:off x="3923928" y="4221088"/>
            <a:ext cx="1152128" cy="57606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4211960" y="3429000"/>
            <a:ext cx="7200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6 см</a:t>
            </a:r>
            <a:endParaRPr lang="ru-RU" dirty="0"/>
          </a:p>
        </p:txBody>
      </p:sp>
      <p:sp>
        <p:nvSpPr>
          <p:cNvPr id="16" name="TextBox 15"/>
          <p:cNvSpPr txBox="1"/>
          <p:nvPr/>
        </p:nvSpPr>
        <p:spPr>
          <a:xfrm>
            <a:off x="4211960" y="3861048"/>
            <a:ext cx="7200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2 см</a:t>
            </a:r>
            <a:endParaRPr lang="ru-RU" dirty="0"/>
          </a:p>
        </p:txBody>
      </p:sp>
      <p:sp>
        <p:nvSpPr>
          <p:cNvPr id="19" name="TextBox 18"/>
          <p:cNvSpPr txBox="1"/>
          <p:nvPr/>
        </p:nvSpPr>
        <p:spPr>
          <a:xfrm>
            <a:off x="3275856" y="4365104"/>
            <a:ext cx="7200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1 см</a:t>
            </a:r>
            <a:endParaRPr lang="ru-RU" dirty="0"/>
          </a:p>
        </p:txBody>
      </p:sp>
      <p:sp>
        <p:nvSpPr>
          <p:cNvPr id="20" name="TextBox 19"/>
          <p:cNvSpPr txBox="1"/>
          <p:nvPr/>
        </p:nvSpPr>
        <p:spPr>
          <a:xfrm>
            <a:off x="5652120" y="4365104"/>
            <a:ext cx="7200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3 см</a:t>
            </a:r>
            <a:endParaRPr lang="ru-RU" dirty="0"/>
          </a:p>
        </p:txBody>
      </p:sp>
      <p:sp>
        <p:nvSpPr>
          <p:cNvPr id="21" name="TextBox 20"/>
          <p:cNvSpPr txBox="1"/>
          <p:nvPr/>
        </p:nvSpPr>
        <p:spPr>
          <a:xfrm>
            <a:off x="5004048" y="4941168"/>
            <a:ext cx="3639918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6 ∙ 3 = 18 см²</a:t>
            </a:r>
          </a:p>
          <a:p>
            <a:pPr algn="r"/>
            <a:r>
              <a:rPr lang="ru-RU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 ∙ 1 = 2 см²</a:t>
            </a:r>
          </a:p>
          <a:p>
            <a:pPr algn="r"/>
            <a:r>
              <a:rPr lang="ru-RU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18 – 2 = 16 см² </a:t>
            </a:r>
            <a:endParaRPr lang="ru-RU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Прямоугольник 14"/>
          <p:cNvSpPr/>
          <p:nvPr/>
        </p:nvSpPr>
        <p:spPr>
          <a:xfrm>
            <a:off x="500034" y="1214422"/>
            <a:ext cx="271464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i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Грамматика</a:t>
            </a:r>
            <a:endParaRPr lang="ru-RU" sz="2800" b="1" i="1" dirty="0">
              <a:solidFill>
                <a:srgbClr val="000099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Управляющая кнопка: домой 16">
            <a:hlinkClick r:id="rId2" action="ppaction://hlinksldjump" highlightClick="1"/>
          </p:cNvPr>
          <p:cNvSpPr/>
          <p:nvPr/>
        </p:nvSpPr>
        <p:spPr>
          <a:xfrm>
            <a:off x="8715404" y="6429396"/>
            <a:ext cx="428596" cy="428604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Скругленный прямоугольник 11">
            <a:hlinkClick r:id="rId3" action="ppaction://hlinksldjump"/>
          </p:cNvPr>
          <p:cNvSpPr/>
          <p:nvPr/>
        </p:nvSpPr>
        <p:spPr>
          <a:xfrm>
            <a:off x="2571736" y="285728"/>
            <a:ext cx="4357718" cy="571504"/>
          </a:xfrm>
          <a:prstGeom prst="roundRect">
            <a:avLst>
              <a:gd name="adj" fmla="val 50000"/>
            </a:avLst>
          </a:prstGeom>
          <a:solidFill>
            <a:srgbClr val="FFFF66">
              <a:alpha val="80000"/>
            </a:srgbClr>
          </a:solidFill>
          <a:ln>
            <a:solidFill>
              <a:srgbClr val="FFCC00"/>
            </a:solidFill>
          </a:ln>
          <a:effectLst>
            <a:glow rad="228600">
              <a:schemeClr val="accent3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Arial" pitchFamily="34" charset="0"/>
                <a:ea typeface="Gungsuh" pitchFamily="18" charset="-127"/>
                <a:cs typeface="Arial" pitchFamily="34" charset="0"/>
              </a:rPr>
              <a:t>Веселая математика</a:t>
            </a:r>
          </a:p>
        </p:txBody>
      </p:sp>
      <p:sp>
        <p:nvSpPr>
          <p:cNvPr id="18" name="Oval 4"/>
          <p:cNvSpPr>
            <a:spLocks noChangeArrowheads="1"/>
          </p:cNvSpPr>
          <p:nvPr/>
        </p:nvSpPr>
        <p:spPr bwMode="auto">
          <a:xfrm>
            <a:off x="4143372" y="1142984"/>
            <a:ext cx="1143008" cy="785818"/>
          </a:xfrm>
          <a:prstGeom prst="ellipse">
            <a:avLst/>
          </a:prstGeom>
          <a:solidFill>
            <a:srgbClr val="FFFF66"/>
          </a:solidFill>
          <a:ln w="9525">
            <a:solidFill>
              <a:srgbClr val="FFFF00"/>
            </a:solidFill>
            <a:round/>
            <a:headEnd/>
            <a:tailEnd/>
          </a:ln>
          <a:effectLst>
            <a:glow rad="101600">
              <a:schemeClr val="accent3">
                <a:satMod val="175000"/>
                <a:alpha val="40000"/>
              </a:schemeClr>
            </a:glow>
          </a:effectLst>
        </p:spPr>
        <p:txBody>
          <a:bodyPr wrap="none" anchor="ctr"/>
          <a:lstStyle/>
          <a:p>
            <a:pPr algn="ctr"/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</a:rPr>
              <a:t>1</a:t>
            </a:r>
            <a:endParaRPr kumimoji="0" lang="ru-RU" sz="4000" b="1" dirty="0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971600" y="2276872"/>
            <a:ext cx="757242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3600" dirty="0" smtClean="0"/>
              <a:t>	Переложите одну спичку так, чтобы равенство стало верным.</a:t>
            </a:r>
          </a:p>
          <a:p>
            <a:pPr algn="just"/>
            <a:endParaRPr lang="ru-RU" sz="3600" i="1" dirty="0">
              <a:solidFill>
                <a:srgbClr val="000099"/>
              </a:solidFill>
            </a:endParaRPr>
          </a:p>
        </p:txBody>
      </p:sp>
      <p:cxnSp>
        <p:nvCxnSpPr>
          <p:cNvPr id="19" name="Прямая соединительная линия 18"/>
          <p:cNvCxnSpPr/>
          <p:nvPr/>
        </p:nvCxnSpPr>
        <p:spPr>
          <a:xfrm>
            <a:off x="2267744" y="4077072"/>
            <a:ext cx="576064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/>
          <p:nvPr/>
        </p:nvCxnSpPr>
        <p:spPr>
          <a:xfrm>
            <a:off x="2843808" y="4149080"/>
            <a:ext cx="0" cy="504056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/>
          <p:nvPr/>
        </p:nvCxnSpPr>
        <p:spPr>
          <a:xfrm>
            <a:off x="2267744" y="5373216"/>
            <a:ext cx="576064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/>
          <p:cNvCxnSpPr/>
          <p:nvPr/>
        </p:nvCxnSpPr>
        <p:spPr>
          <a:xfrm>
            <a:off x="2267744" y="4725144"/>
            <a:ext cx="576064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/>
          <p:cNvCxnSpPr/>
          <p:nvPr/>
        </p:nvCxnSpPr>
        <p:spPr>
          <a:xfrm>
            <a:off x="2843808" y="4797152"/>
            <a:ext cx="0" cy="504056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единительная линия 23"/>
          <p:cNvCxnSpPr/>
          <p:nvPr/>
        </p:nvCxnSpPr>
        <p:spPr>
          <a:xfrm>
            <a:off x="3347864" y="4725144"/>
            <a:ext cx="576064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единительная линия 24"/>
          <p:cNvCxnSpPr/>
          <p:nvPr/>
        </p:nvCxnSpPr>
        <p:spPr>
          <a:xfrm>
            <a:off x="4355976" y="4077072"/>
            <a:ext cx="576064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единительная линия 25"/>
          <p:cNvCxnSpPr/>
          <p:nvPr/>
        </p:nvCxnSpPr>
        <p:spPr>
          <a:xfrm>
            <a:off x="5004048" y="4797152"/>
            <a:ext cx="0" cy="504056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единительная линия 26"/>
          <p:cNvCxnSpPr/>
          <p:nvPr/>
        </p:nvCxnSpPr>
        <p:spPr>
          <a:xfrm>
            <a:off x="5004048" y="4149080"/>
            <a:ext cx="0" cy="504056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единительная линия 27"/>
          <p:cNvCxnSpPr/>
          <p:nvPr/>
        </p:nvCxnSpPr>
        <p:spPr>
          <a:xfrm>
            <a:off x="5508104" y="4653136"/>
            <a:ext cx="576064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единительная линия 28"/>
          <p:cNvCxnSpPr/>
          <p:nvPr/>
        </p:nvCxnSpPr>
        <p:spPr>
          <a:xfrm>
            <a:off x="5508104" y="4869160"/>
            <a:ext cx="576064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единительная линия 29"/>
          <p:cNvCxnSpPr/>
          <p:nvPr/>
        </p:nvCxnSpPr>
        <p:spPr>
          <a:xfrm>
            <a:off x="6660232" y="4077072"/>
            <a:ext cx="0" cy="504056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единительная линия 30"/>
          <p:cNvCxnSpPr/>
          <p:nvPr/>
        </p:nvCxnSpPr>
        <p:spPr>
          <a:xfrm>
            <a:off x="7236296" y="4077072"/>
            <a:ext cx="0" cy="504056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Прямая соединительная линия 31"/>
          <p:cNvCxnSpPr/>
          <p:nvPr/>
        </p:nvCxnSpPr>
        <p:spPr>
          <a:xfrm>
            <a:off x="7236296" y="4725144"/>
            <a:ext cx="0" cy="504056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Прямая соединительная линия 32"/>
          <p:cNvCxnSpPr/>
          <p:nvPr/>
        </p:nvCxnSpPr>
        <p:spPr>
          <a:xfrm>
            <a:off x="6660232" y="4653136"/>
            <a:ext cx="576064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Прямая соединительная линия 33"/>
          <p:cNvCxnSpPr/>
          <p:nvPr/>
        </p:nvCxnSpPr>
        <p:spPr>
          <a:xfrm>
            <a:off x="3635896" y="4437112"/>
            <a:ext cx="0" cy="576064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Прямоугольник 14"/>
          <p:cNvSpPr/>
          <p:nvPr/>
        </p:nvSpPr>
        <p:spPr>
          <a:xfrm>
            <a:off x="500034" y="1214422"/>
            <a:ext cx="285752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i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Грамматика</a:t>
            </a:r>
            <a:endParaRPr lang="ru-RU" sz="2800" b="1" i="1" dirty="0">
              <a:solidFill>
                <a:srgbClr val="000099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Управляющая кнопка: домой 16">
            <a:hlinkClick r:id="rId2" action="ppaction://hlinksldjump" highlightClick="1"/>
          </p:cNvPr>
          <p:cNvSpPr/>
          <p:nvPr/>
        </p:nvSpPr>
        <p:spPr>
          <a:xfrm>
            <a:off x="8715404" y="6429396"/>
            <a:ext cx="428596" cy="428604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Скругленный прямоугольник 8">
            <a:hlinkClick r:id="rId3" action="ppaction://hlinksldjump"/>
          </p:cNvPr>
          <p:cNvSpPr/>
          <p:nvPr/>
        </p:nvSpPr>
        <p:spPr>
          <a:xfrm>
            <a:off x="2571736" y="285728"/>
            <a:ext cx="4357718" cy="571504"/>
          </a:xfrm>
          <a:prstGeom prst="roundRect">
            <a:avLst>
              <a:gd name="adj" fmla="val 50000"/>
            </a:avLst>
          </a:prstGeom>
          <a:solidFill>
            <a:srgbClr val="FFFF66">
              <a:alpha val="80000"/>
            </a:srgbClr>
          </a:solidFill>
          <a:ln>
            <a:solidFill>
              <a:srgbClr val="FFCC00"/>
            </a:solidFill>
          </a:ln>
          <a:effectLst>
            <a:glow rad="228600">
              <a:schemeClr val="accent3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Arial" pitchFamily="34" charset="0"/>
                <a:ea typeface="Gungsuh" pitchFamily="18" charset="-127"/>
                <a:cs typeface="Arial" pitchFamily="34" charset="0"/>
              </a:rPr>
              <a:t>Веселая математика</a:t>
            </a:r>
          </a:p>
        </p:txBody>
      </p:sp>
      <p:sp>
        <p:nvSpPr>
          <p:cNvPr id="10" name="Oval 4"/>
          <p:cNvSpPr>
            <a:spLocks noChangeArrowheads="1"/>
          </p:cNvSpPr>
          <p:nvPr/>
        </p:nvSpPr>
        <p:spPr bwMode="auto">
          <a:xfrm>
            <a:off x="4143372" y="1142984"/>
            <a:ext cx="1143008" cy="785818"/>
          </a:xfrm>
          <a:prstGeom prst="ellipse">
            <a:avLst/>
          </a:prstGeom>
          <a:solidFill>
            <a:srgbClr val="FFFF66"/>
          </a:solidFill>
          <a:ln w="9525">
            <a:solidFill>
              <a:srgbClr val="FFFF00"/>
            </a:solidFill>
            <a:round/>
            <a:headEnd/>
            <a:tailEnd/>
          </a:ln>
          <a:effectLst>
            <a:glow rad="101600">
              <a:schemeClr val="accent3">
                <a:satMod val="175000"/>
                <a:alpha val="40000"/>
              </a:schemeClr>
            </a:glow>
          </a:effectLst>
        </p:spPr>
        <p:txBody>
          <a:bodyPr wrap="none" anchor="ctr"/>
          <a:lstStyle/>
          <a:p>
            <a:pPr algn="ctr"/>
            <a:r>
              <a:rPr lang="ru-RU" sz="4000" b="1" dirty="0" smtClean="0">
                <a:solidFill>
                  <a:srgbClr val="FF0000"/>
                </a:solidFill>
                <a:latin typeface="Times New Roman" pitchFamily="18" charset="0"/>
              </a:rPr>
              <a:t>2</a:t>
            </a:r>
            <a:endParaRPr kumimoji="0" lang="ru-RU" sz="4000" b="1" dirty="0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971600" y="2276872"/>
            <a:ext cx="757242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3600" dirty="0" smtClean="0"/>
              <a:t>	Переставьте одну спичку, чтобы получилось имя девочки.</a:t>
            </a:r>
          </a:p>
          <a:p>
            <a:pPr algn="just"/>
            <a:endParaRPr lang="ru-RU" sz="3600" i="1" dirty="0">
              <a:solidFill>
                <a:srgbClr val="000099"/>
              </a:solidFill>
            </a:endParaRPr>
          </a:p>
        </p:txBody>
      </p:sp>
      <p:cxnSp>
        <p:nvCxnSpPr>
          <p:cNvPr id="13" name="Прямая соединительная линия 12"/>
          <p:cNvCxnSpPr/>
          <p:nvPr/>
        </p:nvCxnSpPr>
        <p:spPr>
          <a:xfrm>
            <a:off x="1907704" y="4293096"/>
            <a:ext cx="576064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>
            <a:off x="2195736" y="4365104"/>
            <a:ext cx="0" cy="504056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/>
        </p:nvCxnSpPr>
        <p:spPr>
          <a:xfrm>
            <a:off x="2987824" y="4293096"/>
            <a:ext cx="576064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/>
          <p:nvPr/>
        </p:nvCxnSpPr>
        <p:spPr>
          <a:xfrm>
            <a:off x="2195736" y="4941168"/>
            <a:ext cx="0" cy="504056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/>
          <p:cNvCxnSpPr/>
          <p:nvPr/>
        </p:nvCxnSpPr>
        <p:spPr>
          <a:xfrm>
            <a:off x="3635896" y="4941168"/>
            <a:ext cx="0" cy="504056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/>
          <p:cNvCxnSpPr/>
          <p:nvPr/>
        </p:nvCxnSpPr>
        <p:spPr>
          <a:xfrm>
            <a:off x="3635896" y="4365104"/>
            <a:ext cx="0" cy="504056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единительная линия 23"/>
          <p:cNvCxnSpPr/>
          <p:nvPr/>
        </p:nvCxnSpPr>
        <p:spPr>
          <a:xfrm>
            <a:off x="2915816" y="4941168"/>
            <a:ext cx="0" cy="504056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единительная линия 24"/>
          <p:cNvCxnSpPr/>
          <p:nvPr/>
        </p:nvCxnSpPr>
        <p:spPr>
          <a:xfrm>
            <a:off x="2915816" y="4365104"/>
            <a:ext cx="0" cy="504056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единительная линия 25"/>
          <p:cNvCxnSpPr/>
          <p:nvPr/>
        </p:nvCxnSpPr>
        <p:spPr>
          <a:xfrm>
            <a:off x="2987824" y="5517232"/>
            <a:ext cx="576064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единительная линия 26"/>
          <p:cNvCxnSpPr/>
          <p:nvPr/>
        </p:nvCxnSpPr>
        <p:spPr>
          <a:xfrm>
            <a:off x="4427984" y="4293096"/>
            <a:ext cx="216024" cy="432048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единительная линия 28"/>
          <p:cNvCxnSpPr/>
          <p:nvPr/>
        </p:nvCxnSpPr>
        <p:spPr>
          <a:xfrm flipH="1">
            <a:off x="4139952" y="4293096"/>
            <a:ext cx="190872" cy="45720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Прямая соединительная линия 37"/>
          <p:cNvCxnSpPr/>
          <p:nvPr/>
        </p:nvCxnSpPr>
        <p:spPr>
          <a:xfrm>
            <a:off x="4644008" y="4869160"/>
            <a:ext cx="216024" cy="432048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Прямая соединительная линия 38"/>
          <p:cNvCxnSpPr/>
          <p:nvPr/>
        </p:nvCxnSpPr>
        <p:spPr>
          <a:xfrm flipH="1">
            <a:off x="3923928" y="4869160"/>
            <a:ext cx="190872" cy="45720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Прямая соединительная линия 41"/>
          <p:cNvCxnSpPr/>
          <p:nvPr/>
        </p:nvCxnSpPr>
        <p:spPr>
          <a:xfrm>
            <a:off x="5364088" y="4293096"/>
            <a:ext cx="576064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Прямая соединительная линия 42"/>
          <p:cNvCxnSpPr/>
          <p:nvPr/>
        </p:nvCxnSpPr>
        <p:spPr>
          <a:xfrm>
            <a:off x="5364088" y="4869160"/>
            <a:ext cx="576064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Прямая соединительная линия 43"/>
          <p:cNvCxnSpPr/>
          <p:nvPr/>
        </p:nvCxnSpPr>
        <p:spPr>
          <a:xfrm>
            <a:off x="6012160" y="4941168"/>
            <a:ext cx="0" cy="504056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Прямая соединительная линия 44"/>
          <p:cNvCxnSpPr/>
          <p:nvPr/>
        </p:nvCxnSpPr>
        <p:spPr>
          <a:xfrm>
            <a:off x="6012160" y="4293096"/>
            <a:ext cx="0" cy="504056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Прямая соединительная линия 45"/>
          <p:cNvCxnSpPr/>
          <p:nvPr/>
        </p:nvCxnSpPr>
        <p:spPr>
          <a:xfrm>
            <a:off x="5292080" y="4293096"/>
            <a:ext cx="0" cy="504056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Прямая соединительная линия 46"/>
          <p:cNvCxnSpPr/>
          <p:nvPr/>
        </p:nvCxnSpPr>
        <p:spPr>
          <a:xfrm flipH="1">
            <a:off x="5436096" y="4941168"/>
            <a:ext cx="406896" cy="504056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Прямая соединительная линия 48"/>
          <p:cNvCxnSpPr/>
          <p:nvPr/>
        </p:nvCxnSpPr>
        <p:spPr>
          <a:xfrm>
            <a:off x="2267744" y="4869160"/>
            <a:ext cx="576064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Прямоугольник 14"/>
          <p:cNvSpPr/>
          <p:nvPr/>
        </p:nvSpPr>
        <p:spPr>
          <a:xfrm>
            <a:off x="500034" y="1214422"/>
            <a:ext cx="278608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i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Грамматика</a:t>
            </a:r>
            <a:endParaRPr lang="ru-RU" sz="2800" b="1" i="1" dirty="0">
              <a:solidFill>
                <a:srgbClr val="000099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Управляющая кнопка: домой 16">
            <a:hlinkClick r:id="rId2" action="ppaction://hlinksldjump" highlightClick="1"/>
          </p:cNvPr>
          <p:cNvSpPr/>
          <p:nvPr/>
        </p:nvSpPr>
        <p:spPr>
          <a:xfrm>
            <a:off x="8715404" y="6429396"/>
            <a:ext cx="428596" cy="428604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Скругленный прямоугольник 8">
            <a:hlinkClick r:id="rId3" action="ppaction://hlinksldjump"/>
          </p:cNvPr>
          <p:cNvSpPr/>
          <p:nvPr/>
        </p:nvSpPr>
        <p:spPr>
          <a:xfrm>
            <a:off x="2571736" y="285728"/>
            <a:ext cx="4357718" cy="571504"/>
          </a:xfrm>
          <a:prstGeom prst="roundRect">
            <a:avLst>
              <a:gd name="adj" fmla="val 50000"/>
            </a:avLst>
          </a:prstGeom>
          <a:solidFill>
            <a:srgbClr val="FFFF66">
              <a:alpha val="80000"/>
            </a:srgbClr>
          </a:solidFill>
          <a:ln>
            <a:solidFill>
              <a:srgbClr val="FFCC00"/>
            </a:solidFill>
          </a:ln>
          <a:effectLst>
            <a:glow rad="228600">
              <a:schemeClr val="accent3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Arial" pitchFamily="34" charset="0"/>
                <a:ea typeface="Gungsuh" pitchFamily="18" charset="-127"/>
                <a:cs typeface="Arial" pitchFamily="34" charset="0"/>
              </a:rPr>
              <a:t>Веселая математика</a:t>
            </a:r>
          </a:p>
        </p:txBody>
      </p:sp>
      <p:sp>
        <p:nvSpPr>
          <p:cNvPr id="10" name="Oval 4"/>
          <p:cNvSpPr>
            <a:spLocks noChangeArrowheads="1"/>
          </p:cNvSpPr>
          <p:nvPr/>
        </p:nvSpPr>
        <p:spPr bwMode="auto">
          <a:xfrm>
            <a:off x="4143372" y="1142984"/>
            <a:ext cx="1143008" cy="785818"/>
          </a:xfrm>
          <a:prstGeom prst="ellipse">
            <a:avLst/>
          </a:prstGeom>
          <a:solidFill>
            <a:srgbClr val="FFFF66"/>
          </a:solidFill>
          <a:ln w="9525">
            <a:solidFill>
              <a:srgbClr val="FFFF00"/>
            </a:solidFill>
            <a:round/>
            <a:headEnd/>
            <a:tailEnd/>
          </a:ln>
          <a:effectLst>
            <a:glow rad="101600">
              <a:schemeClr val="accent3">
                <a:satMod val="175000"/>
                <a:alpha val="40000"/>
              </a:schemeClr>
            </a:glow>
          </a:effectLst>
        </p:spPr>
        <p:txBody>
          <a:bodyPr wrap="none" anchor="ctr"/>
          <a:lstStyle/>
          <a:p>
            <a:pPr algn="ctr"/>
            <a:r>
              <a:rPr lang="ru-RU" sz="4000" b="1" dirty="0" smtClean="0">
                <a:solidFill>
                  <a:srgbClr val="FF0000"/>
                </a:solidFill>
                <a:latin typeface="Times New Roman" pitchFamily="18" charset="0"/>
              </a:rPr>
              <a:t>3</a:t>
            </a:r>
            <a:endParaRPr kumimoji="0" lang="ru-RU" sz="4000" b="1" dirty="0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971600" y="2276872"/>
            <a:ext cx="757242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3600" dirty="0" smtClean="0"/>
              <a:t>	Переложите одну спичку так, чтобы равенство стало верным.</a:t>
            </a:r>
          </a:p>
          <a:p>
            <a:pPr algn="just"/>
            <a:endParaRPr lang="ru-RU" sz="3600" i="1" dirty="0">
              <a:solidFill>
                <a:srgbClr val="000099"/>
              </a:solidFill>
            </a:endParaRPr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2411760" y="4077072"/>
            <a:ext cx="576064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2411760" y="4149080"/>
            <a:ext cx="0" cy="504056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/>
        </p:nvCxnSpPr>
        <p:spPr>
          <a:xfrm>
            <a:off x="2411760" y="5373216"/>
            <a:ext cx="576064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/>
          <p:nvPr/>
        </p:nvCxnSpPr>
        <p:spPr>
          <a:xfrm>
            <a:off x="2411760" y="4725144"/>
            <a:ext cx="576064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>
            <a:off x="2987824" y="4797152"/>
            <a:ext cx="0" cy="504056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/>
          <p:nvPr/>
        </p:nvCxnSpPr>
        <p:spPr>
          <a:xfrm>
            <a:off x="3635896" y="4725144"/>
            <a:ext cx="576064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/>
          <p:cNvCxnSpPr/>
          <p:nvPr/>
        </p:nvCxnSpPr>
        <p:spPr>
          <a:xfrm>
            <a:off x="5004048" y="4797152"/>
            <a:ext cx="0" cy="504056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/>
          <p:cNvCxnSpPr/>
          <p:nvPr/>
        </p:nvCxnSpPr>
        <p:spPr>
          <a:xfrm>
            <a:off x="5004048" y="4149080"/>
            <a:ext cx="0" cy="504056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единительная линия 23"/>
          <p:cNvCxnSpPr/>
          <p:nvPr/>
        </p:nvCxnSpPr>
        <p:spPr>
          <a:xfrm>
            <a:off x="5508104" y="4653136"/>
            <a:ext cx="576064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единительная линия 24"/>
          <p:cNvCxnSpPr/>
          <p:nvPr/>
        </p:nvCxnSpPr>
        <p:spPr>
          <a:xfrm>
            <a:off x="5508104" y="4869160"/>
            <a:ext cx="576064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единительная линия 25"/>
          <p:cNvCxnSpPr/>
          <p:nvPr/>
        </p:nvCxnSpPr>
        <p:spPr>
          <a:xfrm>
            <a:off x="6660232" y="4077072"/>
            <a:ext cx="0" cy="504056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единительная линия 26"/>
          <p:cNvCxnSpPr/>
          <p:nvPr/>
        </p:nvCxnSpPr>
        <p:spPr>
          <a:xfrm>
            <a:off x="7236296" y="4077072"/>
            <a:ext cx="0" cy="504056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единительная линия 27"/>
          <p:cNvCxnSpPr/>
          <p:nvPr/>
        </p:nvCxnSpPr>
        <p:spPr>
          <a:xfrm>
            <a:off x="7236296" y="4725144"/>
            <a:ext cx="0" cy="504056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единительная линия 28"/>
          <p:cNvCxnSpPr/>
          <p:nvPr/>
        </p:nvCxnSpPr>
        <p:spPr>
          <a:xfrm>
            <a:off x="6660232" y="4653136"/>
            <a:ext cx="576064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единительная линия 30"/>
          <p:cNvCxnSpPr/>
          <p:nvPr/>
        </p:nvCxnSpPr>
        <p:spPr>
          <a:xfrm>
            <a:off x="6660232" y="4725144"/>
            <a:ext cx="0" cy="504056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Прямая соединительная линия 31"/>
          <p:cNvCxnSpPr/>
          <p:nvPr/>
        </p:nvCxnSpPr>
        <p:spPr>
          <a:xfrm>
            <a:off x="6660232" y="4005064"/>
            <a:ext cx="576064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Прямая соединительная линия 32"/>
          <p:cNvCxnSpPr/>
          <p:nvPr/>
        </p:nvCxnSpPr>
        <p:spPr>
          <a:xfrm>
            <a:off x="6660232" y="5301208"/>
            <a:ext cx="576064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Прямая соединительная линия 33"/>
          <p:cNvCxnSpPr/>
          <p:nvPr/>
        </p:nvCxnSpPr>
        <p:spPr>
          <a:xfrm>
            <a:off x="3923928" y="4437112"/>
            <a:ext cx="0" cy="576064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Прямая соединительная линия 35"/>
          <p:cNvCxnSpPr/>
          <p:nvPr/>
        </p:nvCxnSpPr>
        <p:spPr>
          <a:xfrm>
            <a:off x="2987824" y="4149080"/>
            <a:ext cx="0" cy="504056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Прямоугольник 14"/>
          <p:cNvSpPr/>
          <p:nvPr/>
        </p:nvSpPr>
        <p:spPr>
          <a:xfrm>
            <a:off x="500034" y="1214422"/>
            <a:ext cx="250033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i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Грамматика</a:t>
            </a:r>
            <a:endParaRPr lang="ru-RU" sz="2800" b="1" i="1" dirty="0">
              <a:solidFill>
                <a:srgbClr val="000099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Управляющая кнопка: домой 16">
            <a:hlinkClick r:id="rId2" action="ppaction://hlinksldjump" highlightClick="1"/>
          </p:cNvPr>
          <p:cNvSpPr/>
          <p:nvPr/>
        </p:nvSpPr>
        <p:spPr>
          <a:xfrm>
            <a:off x="8715404" y="6429396"/>
            <a:ext cx="428596" cy="428604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Скругленный прямоугольник 8">
            <a:hlinkClick r:id="rId3" action="ppaction://hlinksldjump"/>
          </p:cNvPr>
          <p:cNvSpPr/>
          <p:nvPr/>
        </p:nvSpPr>
        <p:spPr>
          <a:xfrm>
            <a:off x="2571736" y="285728"/>
            <a:ext cx="4357718" cy="571504"/>
          </a:xfrm>
          <a:prstGeom prst="roundRect">
            <a:avLst>
              <a:gd name="adj" fmla="val 50000"/>
            </a:avLst>
          </a:prstGeom>
          <a:solidFill>
            <a:srgbClr val="FFFF66">
              <a:alpha val="80000"/>
            </a:srgbClr>
          </a:solidFill>
          <a:ln>
            <a:solidFill>
              <a:srgbClr val="FFCC00"/>
            </a:solidFill>
          </a:ln>
          <a:effectLst>
            <a:glow rad="228600">
              <a:schemeClr val="accent3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Arial" pitchFamily="34" charset="0"/>
                <a:ea typeface="Gungsuh" pitchFamily="18" charset="-127"/>
                <a:cs typeface="Arial" pitchFamily="34" charset="0"/>
              </a:rPr>
              <a:t>Веселая математика</a:t>
            </a:r>
          </a:p>
        </p:txBody>
      </p:sp>
      <p:sp>
        <p:nvSpPr>
          <p:cNvPr id="10" name="Oval 4"/>
          <p:cNvSpPr>
            <a:spLocks noChangeArrowheads="1"/>
          </p:cNvSpPr>
          <p:nvPr/>
        </p:nvSpPr>
        <p:spPr bwMode="auto">
          <a:xfrm>
            <a:off x="4143372" y="1142984"/>
            <a:ext cx="1143008" cy="785818"/>
          </a:xfrm>
          <a:prstGeom prst="ellipse">
            <a:avLst/>
          </a:prstGeom>
          <a:solidFill>
            <a:srgbClr val="FFFF66"/>
          </a:solidFill>
          <a:ln w="9525">
            <a:solidFill>
              <a:srgbClr val="FFFF00"/>
            </a:solidFill>
            <a:round/>
            <a:headEnd/>
            <a:tailEnd/>
          </a:ln>
          <a:effectLst>
            <a:glow rad="101600">
              <a:schemeClr val="accent3">
                <a:satMod val="175000"/>
                <a:alpha val="40000"/>
              </a:schemeClr>
            </a:glow>
          </a:effectLst>
        </p:spPr>
        <p:txBody>
          <a:bodyPr wrap="none" anchor="ctr"/>
          <a:lstStyle/>
          <a:p>
            <a:pPr algn="ctr"/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</a:rPr>
              <a:t>4</a:t>
            </a:r>
            <a:endParaRPr kumimoji="0" lang="ru-RU" sz="4000" b="1" dirty="0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043608" y="2276872"/>
            <a:ext cx="757242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3600" dirty="0" smtClean="0"/>
              <a:t>	Переложите две спички так, чтобы получилось пять одинаковых квадрата.</a:t>
            </a:r>
            <a:endParaRPr lang="ru-RU" sz="3600" i="1" dirty="0">
              <a:solidFill>
                <a:srgbClr val="000099"/>
              </a:solidFill>
            </a:endParaRPr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3275856" y="4365104"/>
            <a:ext cx="576064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4067944" y="5013176"/>
            <a:ext cx="576064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>
            <a:off x="3275856" y="5013176"/>
            <a:ext cx="576064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/>
        </p:nvCxnSpPr>
        <p:spPr>
          <a:xfrm>
            <a:off x="3203848" y="4437112"/>
            <a:ext cx="0" cy="504056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/>
          <p:nvPr/>
        </p:nvCxnSpPr>
        <p:spPr>
          <a:xfrm>
            <a:off x="3275856" y="5661248"/>
            <a:ext cx="576064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единительная линия 25"/>
          <p:cNvCxnSpPr/>
          <p:nvPr/>
        </p:nvCxnSpPr>
        <p:spPr>
          <a:xfrm>
            <a:off x="3923928" y="4437112"/>
            <a:ext cx="0" cy="504056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единительная линия 26"/>
          <p:cNvCxnSpPr/>
          <p:nvPr/>
        </p:nvCxnSpPr>
        <p:spPr>
          <a:xfrm>
            <a:off x="3203848" y="5085184"/>
            <a:ext cx="0" cy="504056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единительная линия 27"/>
          <p:cNvCxnSpPr/>
          <p:nvPr/>
        </p:nvCxnSpPr>
        <p:spPr>
          <a:xfrm>
            <a:off x="3923928" y="5085184"/>
            <a:ext cx="0" cy="504056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единительная линия 28"/>
          <p:cNvCxnSpPr/>
          <p:nvPr/>
        </p:nvCxnSpPr>
        <p:spPr>
          <a:xfrm>
            <a:off x="4788024" y="4365104"/>
            <a:ext cx="576064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единительная линия 29"/>
          <p:cNvCxnSpPr/>
          <p:nvPr/>
        </p:nvCxnSpPr>
        <p:spPr>
          <a:xfrm>
            <a:off x="4788024" y="5013176"/>
            <a:ext cx="576064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единительная линия 30"/>
          <p:cNvCxnSpPr/>
          <p:nvPr/>
        </p:nvCxnSpPr>
        <p:spPr>
          <a:xfrm>
            <a:off x="4788024" y="5661248"/>
            <a:ext cx="576064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Прямая соединительная линия 31"/>
          <p:cNvCxnSpPr/>
          <p:nvPr/>
        </p:nvCxnSpPr>
        <p:spPr>
          <a:xfrm>
            <a:off x="5436096" y="4437112"/>
            <a:ext cx="0" cy="504056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Прямая соединительная линия 32"/>
          <p:cNvCxnSpPr/>
          <p:nvPr/>
        </p:nvCxnSpPr>
        <p:spPr>
          <a:xfrm>
            <a:off x="4716016" y="4437112"/>
            <a:ext cx="0" cy="504056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Прямая соединительная линия 33"/>
          <p:cNvCxnSpPr/>
          <p:nvPr/>
        </p:nvCxnSpPr>
        <p:spPr>
          <a:xfrm>
            <a:off x="5436096" y="5085184"/>
            <a:ext cx="0" cy="504056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Прямая соединительная линия 34"/>
          <p:cNvCxnSpPr/>
          <p:nvPr/>
        </p:nvCxnSpPr>
        <p:spPr>
          <a:xfrm>
            <a:off x="4716016" y="5085184"/>
            <a:ext cx="0" cy="504056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Прямая соединительная линия 35"/>
          <p:cNvCxnSpPr/>
          <p:nvPr/>
        </p:nvCxnSpPr>
        <p:spPr>
          <a:xfrm>
            <a:off x="4067944" y="4365104"/>
            <a:ext cx="576064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Прямая соединительная линия 36"/>
          <p:cNvCxnSpPr/>
          <p:nvPr/>
        </p:nvCxnSpPr>
        <p:spPr>
          <a:xfrm>
            <a:off x="4067944" y="5661248"/>
            <a:ext cx="576064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0" y="4071942"/>
            <a:ext cx="80010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3600" i="1" dirty="0" smtClean="0">
                <a:solidFill>
                  <a:srgbClr val="000099"/>
                </a:solidFill>
              </a:rPr>
              <a:t> </a:t>
            </a:r>
            <a:endParaRPr lang="ru-RU" sz="3600" i="1" dirty="0">
              <a:solidFill>
                <a:srgbClr val="000099"/>
              </a:solidFill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500034" y="1214422"/>
            <a:ext cx="292895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i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Грамматика</a:t>
            </a:r>
            <a:endParaRPr lang="ru-RU" sz="2800" b="1" i="1" dirty="0">
              <a:solidFill>
                <a:srgbClr val="000099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Управляющая кнопка: домой 16">
            <a:hlinkClick r:id="rId2" action="ppaction://hlinksldjump" highlightClick="1"/>
          </p:cNvPr>
          <p:cNvSpPr/>
          <p:nvPr/>
        </p:nvSpPr>
        <p:spPr>
          <a:xfrm>
            <a:off x="8715404" y="6429396"/>
            <a:ext cx="428596" cy="428604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Скругленный прямоугольник 8">
            <a:hlinkClick r:id="rId3" action="ppaction://hlinksldjump"/>
          </p:cNvPr>
          <p:cNvSpPr/>
          <p:nvPr/>
        </p:nvSpPr>
        <p:spPr>
          <a:xfrm>
            <a:off x="2571736" y="285728"/>
            <a:ext cx="4357718" cy="571504"/>
          </a:xfrm>
          <a:prstGeom prst="roundRect">
            <a:avLst>
              <a:gd name="adj" fmla="val 50000"/>
            </a:avLst>
          </a:prstGeom>
          <a:solidFill>
            <a:srgbClr val="FFFF66">
              <a:alpha val="80000"/>
            </a:srgbClr>
          </a:solidFill>
          <a:ln>
            <a:solidFill>
              <a:srgbClr val="FFCC00"/>
            </a:solidFill>
          </a:ln>
          <a:effectLst>
            <a:glow rad="228600">
              <a:schemeClr val="accent3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Arial" pitchFamily="34" charset="0"/>
                <a:ea typeface="Gungsuh" pitchFamily="18" charset="-127"/>
                <a:cs typeface="Arial" pitchFamily="34" charset="0"/>
              </a:rPr>
              <a:t>Веселая математика</a:t>
            </a:r>
          </a:p>
        </p:txBody>
      </p:sp>
      <p:sp>
        <p:nvSpPr>
          <p:cNvPr id="10" name="Oval 4"/>
          <p:cNvSpPr>
            <a:spLocks noChangeArrowheads="1"/>
          </p:cNvSpPr>
          <p:nvPr/>
        </p:nvSpPr>
        <p:spPr bwMode="auto">
          <a:xfrm>
            <a:off x="4143372" y="1142984"/>
            <a:ext cx="1143008" cy="785818"/>
          </a:xfrm>
          <a:prstGeom prst="ellipse">
            <a:avLst/>
          </a:prstGeom>
          <a:solidFill>
            <a:srgbClr val="FFFF66"/>
          </a:solidFill>
          <a:ln w="9525">
            <a:solidFill>
              <a:srgbClr val="FFFF00"/>
            </a:solidFill>
            <a:round/>
            <a:headEnd/>
            <a:tailEnd/>
          </a:ln>
          <a:effectLst>
            <a:glow rad="101600">
              <a:schemeClr val="accent3">
                <a:satMod val="175000"/>
                <a:alpha val="40000"/>
              </a:schemeClr>
            </a:glow>
          </a:effectLst>
        </p:spPr>
        <p:txBody>
          <a:bodyPr wrap="none" anchor="ctr"/>
          <a:lstStyle/>
          <a:p>
            <a:pPr algn="ctr"/>
            <a:r>
              <a:rPr lang="ru-RU" sz="4000" b="1" dirty="0" smtClean="0">
                <a:solidFill>
                  <a:srgbClr val="FF0000"/>
                </a:solidFill>
                <a:latin typeface="Times New Roman" pitchFamily="18" charset="0"/>
              </a:rPr>
              <a:t>5</a:t>
            </a:r>
            <a:endParaRPr kumimoji="0" lang="ru-RU" sz="4000" b="1" dirty="0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043608" y="2276872"/>
            <a:ext cx="757242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3600" dirty="0" smtClean="0"/>
              <a:t>	Добавьте три спички так, чтобы получилось пять квадратов.</a:t>
            </a:r>
            <a:endParaRPr lang="ru-RU" sz="3600" i="1" dirty="0">
              <a:solidFill>
                <a:srgbClr val="000099"/>
              </a:solidFill>
            </a:endParaRPr>
          </a:p>
        </p:txBody>
      </p:sp>
      <p:cxnSp>
        <p:nvCxnSpPr>
          <p:cNvPr id="16" name="Прямая соединительная линия 15"/>
          <p:cNvCxnSpPr/>
          <p:nvPr/>
        </p:nvCxnSpPr>
        <p:spPr>
          <a:xfrm>
            <a:off x="3275856" y="4365104"/>
            <a:ext cx="576064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/>
          <p:nvPr/>
        </p:nvCxnSpPr>
        <p:spPr>
          <a:xfrm>
            <a:off x="4067944" y="5013176"/>
            <a:ext cx="576064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>
            <a:off x="3275856" y="5013176"/>
            <a:ext cx="576064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/>
          <p:nvPr/>
        </p:nvCxnSpPr>
        <p:spPr>
          <a:xfrm>
            <a:off x="3203848" y="4437112"/>
            <a:ext cx="0" cy="504056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/>
          <p:cNvCxnSpPr/>
          <p:nvPr/>
        </p:nvCxnSpPr>
        <p:spPr>
          <a:xfrm>
            <a:off x="3923928" y="4437112"/>
            <a:ext cx="0" cy="504056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единительная линия 23"/>
          <p:cNvCxnSpPr/>
          <p:nvPr/>
        </p:nvCxnSpPr>
        <p:spPr>
          <a:xfrm>
            <a:off x="3923928" y="5085184"/>
            <a:ext cx="0" cy="504056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единительная линия 25"/>
          <p:cNvCxnSpPr/>
          <p:nvPr/>
        </p:nvCxnSpPr>
        <p:spPr>
          <a:xfrm>
            <a:off x="4788024" y="5013176"/>
            <a:ext cx="576064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единительная линия 26"/>
          <p:cNvCxnSpPr/>
          <p:nvPr/>
        </p:nvCxnSpPr>
        <p:spPr>
          <a:xfrm>
            <a:off x="4788024" y="5661248"/>
            <a:ext cx="576064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единительная линия 28"/>
          <p:cNvCxnSpPr/>
          <p:nvPr/>
        </p:nvCxnSpPr>
        <p:spPr>
          <a:xfrm>
            <a:off x="4716016" y="4437112"/>
            <a:ext cx="0" cy="504056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единительная линия 29"/>
          <p:cNvCxnSpPr/>
          <p:nvPr/>
        </p:nvCxnSpPr>
        <p:spPr>
          <a:xfrm>
            <a:off x="5436096" y="5085184"/>
            <a:ext cx="0" cy="504056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единительная линия 30"/>
          <p:cNvCxnSpPr/>
          <p:nvPr/>
        </p:nvCxnSpPr>
        <p:spPr>
          <a:xfrm>
            <a:off x="4716016" y="5085184"/>
            <a:ext cx="0" cy="504056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Прямая соединительная линия 31"/>
          <p:cNvCxnSpPr/>
          <p:nvPr/>
        </p:nvCxnSpPr>
        <p:spPr>
          <a:xfrm>
            <a:off x="4067944" y="4365104"/>
            <a:ext cx="576064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Прямая соединительная линия 32"/>
          <p:cNvCxnSpPr/>
          <p:nvPr/>
        </p:nvCxnSpPr>
        <p:spPr>
          <a:xfrm>
            <a:off x="4067944" y="5661248"/>
            <a:ext cx="576064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Прямая соединительная линия 34"/>
          <p:cNvCxnSpPr/>
          <p:nvPr/>
        </p:nvCxnSpPr>
        <p:spPr>
          <a:xfrm>
            <a:off x="6156176" y="5085184"/>
            <a:ext cx="0" cy="504056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Прямая соединительная линия 35"/>
          <p:cNvCxnSpPr/>
          <p:nvPr/>
        </p:nvCxnSpPr>
        <p:spPr>
          <a:xfrm>
            <a:off x="5508104" y="5013176"/>
            <a:ext cx="576064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Прямая соединительная линия 36"/>
          <p:cNvCxnSpPr/>
          <p:nvPr/>
        </p:nvCxnSpPr>
        <p:spPr>
          <a:xfrm>
            <a:off x="5508104" y="5661248"/>
            <a:ext cx="576064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/>
          <p:cNvSpPr txBox="1"/>
          <p:nvPr/>
        </p:nvSpPr>
        <p:spPr>
          <a:xfrm>
            <a:off x="4000496" y="5929330"/>
            <a:ext cx="464347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2800" dirty="0" smtClean="0">
                <a:solidFill>
                  <a:srgbClr val="FF0000"/>
                </a:solidFill>
              </a:rPr>
              <a:t>подвал</a:t>
            </a:r>
            <a:endParaRPr lang="ru-RU" sz="2800" dirty="0">
              <a:solidFill>
                <a:srgbClr val="FF0000"/>
              </a:solidFill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500034" y="1214422"/>
            <a:ext cx="214314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i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Ребусы</a:t>
            </a:r>
            <a:endParaRPr lang="ru-RU" sz="2800" b="1" i="1" dirty="0">
              <a:solidFill>
                <a:srgbClr val="000099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2886446" y="3000372"/>
            <a:ext cx="110959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по</a:t>
            </a:r>
            <a:endParaRPr lang="ru-RU" sz="5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4283968" y="2564904"/>
            <a:ext cx="891591" cy="144655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88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2</a:t>
            </a:r>
            <a:endParaRPr lang="ru-RU" sz="8800" b="1" cap="none" spc="0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5653676" y="3000372"/>
            <a:ext cx="63992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7030A0"/>
                </a:solidFill>
              </a:rPr>
              <a:t>л</a:t>
            </a:r>
            <a:endParaRPr lang="ru-RU" sz="5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7030A0"/>
              </a:solidFill>
              <a:effectLst/>
            </a:endParaRPr>
          </a:p>
        </p:txBody>
      </p:sp>
      <p:sp>
        <p:nvSpPr>
          <p:cNvPr id="19" name="Управляющая кнопка: домой 18">
            <a:hlinkClick r:id="rId2" action="ppaction://hlinksldjump" highlightClick="1"/>
          </p:cNvPr>
          <p:cNvSpPr/>
          <p:nvPr/>
        </p:nvSpPr>
        <p:spPr>
          <a:xfrm>
            <a:off x="8715404" y="6429396"/>
            <a:ext cx="428596" cy="428604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Скругленный прямоугольник 10">
            <a:hlinkClick r:id="rId3" action="ppaction://hlinksldjump"/>
          </p:cNvPr>
          <p:cNvSpPr/>
          <p:nvPr/>
        </p:nvSpPr>
        <p:spPr>
          <a:xfrm>
            <a:off x="2571736" y="285728"/>
            <a:ext cx="4357718" cy="571504"/>
          </a:xfrm>
          <a:prstGeom prst="roundRect">
            <a:avLst>
              <a:gd name="adj" fmla="val 50000"/>
            </a:avLst>
          </a:prstGeom>
          <a:solidFill>
            <a:srgbClr val="FFFF66">
              <a:alpha val="80000"/>
            </a:srgbClr>
          </a:solidFill>
          <a:ln>
            <a:solidFill>
              <a:srgbClr val="FFCC00"/>
            </a:solidFill>
          </a:ln>
          <a:effectLst>
            <a:glow rad="228600">
              <a:schemeClr val="accent3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Arial" pitchFamily="34" charset="0"/>
                <a:ea typeface="Gungsuh" pitchFamily="18" charset="-127"/>
                <a:cs typeface="Arial" pitchFamily="34" charset="0"/>
              </a:rPr>
              <a:t>Веселая математика</a:t>
            </a:r>
          </a:p>
        </p:txBody>
      </p:sp>
      <p:sp>
        <p:nvSpPr>
          <p:cNvPr id="14" name="Oval 4"/>
          <p:cNvSpPr>
            <a:spLocks noChangeArrowheads="1"/>
          </p:cNvSpPr>
          <p:nvPr/>
        </p:nvSpPr>
        <p:spPr bwMode="auto">
          <a:xfrm>
            <a:off x="4143372" y="1142984"/>
            <a:ext cx="1143008" cy="785818"/>
          </a:xfrm>
          <a:prstGeom prst="ellipse">
            <a:avLst/>
          </a:prstGeom>
          <a:solidFill>
            <a:srgbClr val="FFFF66"/>
          </a:solidFill>
          <a:ln w="9525">
            <a:solidFill>
              <a:srgbClr val="FFFF00"/>
            </a:solidFill>
            <a:round/>
            <a:headEnd/>
            <a:tailEnd/>
          </a:ln>
          <a:effectLst>
            <a:glow rad="101600">
              <a:schemeClr val="accent3">
                <a:satMod val="175000"/>
                <a:alpha val="40000"/>
              </a:schemeClr>
            </a:glow>
          </a:effectLst>
        </p:spPr>
        <p:txBody>
          <a:bodyPr wrap="none" anchor="ctr"/>
          <a:lstStyle/>
          <a:p>
            <a:pPr algn="ctr"/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</a:rPr>
              <a:t>1</a:t>
            </a:r>
            <a:endParaRPr kumimoji="0" lang="ru-RU" sz="4000" b="1" dirty="0">
              <a:solidFill>
                <a:srgbClr val="FF0000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/>
          <p:cNvSpPr txBox="1"/>
          <p:nvPr/>
        </p:nvSpPr>
        <p:spPr>
          <a:xfrm>
            <a:off x="4000496" y="5929330"/>
            <a:ext cx="464347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2800" dirty="0" smtClean="0">
                <a:solidFill>
                  <a:srgbClr val="FF0000"/>
                </a:solidFill>
              </a:rPr>
              <a:t>пятница</a:t>
            </a:r>
            <a:endParaRPr lang="ru-RU" sz="2800" dirty="0">
              <a:solidFill>
                <a:srgbClr val="FF0000"/>
              </a:solidFill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500034" y="1214422"/>
            <a:ext cx="214314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i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Ребусы</a:t>
            </a:r>
            <a:endParaRPr lang="ru-RU" sz="2800" b="1" i="1" dirty="0">
              <a:solidFill>
                <a:srgbClr val="000099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Управляющая кнопка: домой 17">
            <a:hlinkClick r:id="rId2" action="ppaction://hlinksldjump" highlightClick="1"/>
          </p:cNvPr>
          <p:cNvSpPr/>
          <p:nvPr/>
        </p:nvSpPr>
        <p:spPr>
          <a:xfrm>
            <a:off x="8715404" y="6429396"/>
            <a:ext cx="428596" cy="428604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Скругленный прямоугольник 9">
            <a:hlinkClick r:id="rId3" action="ppaction://hlinksldjump"/>
          </p:cNvPr>
          <p:cNvSpPr/>
          <p:nvPr/>
        </p:nvSpPr>
        <p:spPr>
          <a:xfrm>
            <a:off x="2571736" y="285728"/>
            <a:ext cx="4357718" cy="571504"/>
          </a:xfrm>
          <a:prstGeom prst="roundRect">
            <a:avLst>
              <a:gd name="adj" fmla="val 50000"/>
            </a:avLst>
          </a:prstGeom>
          <a:solidFill>
            <a:srgbClr val="FFFF66">
              <a:alpha val="80000"/>
            </a:srgbClr>
          </a:solidFill>
          <a:ln>
            <a:solidFill>
              <a:srgbClr val="FFCC00"/>
            </a:solidFill>
          </a:ln>
          <a:effectLst>
            <a:glow rad="228600">
              <a:schemeClr val="accent3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Arial" pitchFamily="34" charset="0"/>
                <a:ea typeface="Gungsuh" pitchFamily="18" charset="-127"/>
                <a:cs typeface="Arial" pitchFamily="34" charset="0"/>
              </a:rPr>
              <a:t>Веселая математика</a:t>
            </a:r>
          </a:p>
        </p:txBody>
      </p:sp>
      <p:sp>
        <p:nvSpPr>
          <p:cNvPr id="11" name="Oval 4"/>
          <p:cNvSpPr>
            <a:spLocks noChangeArrowheads="1"/>
          </p:cNvSpPr>
          <p:nvPr/>
        </p:nvSpPr>
        <p:spPr bwMode="auto">
          <a:xfrm>
            <a:off x="4143372" y="1142984"/>
            <a:ext cx="1143008" cy="785818"/>
          </a:xfrm>
          <a:prstGeom prst="ellipse">
            <a:avLst/>
          </a:prstGeom>
          <a:solidFill>
            <a:srgbClr val="FFFF66"/>
          </a:solidFill>
          <a:ln w="9525">
            <a:solidFill>
              <a:srgbClr val="FFFF00"/>
            </a:solidFill>
            <a:round/>
            <a:headEnd/>
            <a:tailEnd/>
          </a:ln>
          <a:effectLst>
            <a:glow rad="101600">
              <a:schemeClr val="accent3">
                <a:satMod val="175000"/>
                <a:alpha val="40000"/>
              </a:schemeClr>
            </a:glow>
          </a:effectLst>
        </p:spPr>
        <p:txBody>
          <a:bodyPr wrap="none" anchor="ctr"/>
          <a:lstStyle/>
          <a:p>
            <a:pPr algn="ctr"/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</a:rPr>
              <a:t>2</a:t>
            </a:r>
            <a:endParaRPr kumimoji="0" lang="ru-RU" sz="4000" b="1" dirty="0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2843808" y="2708920"/>
            <a:ext cx="861133" cy="144655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8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</a:rPr>
              <a:t>5</a:t>
            </a:r>
            <a:endParaRPr lang="ru-RU" sz="88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FF000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779912" y="2492896"/>
            <a:ext cx="43204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6000" dirty="0" smtClean="0"/>
              <a:t>,</a:t>
            </a:r>
            <a:endParaRPr lang="ru-RU" sz="6000" dirty="0"/>
          </a:p>
        </p:txBody>
      </p:sp>
      <p:sp>
        <p:nvSpPr>
          <p:cNvPr id="17" name="Прямоугольник 16"/>
          <p:cNvSpPr/>
          <p:nvPr/>
        </p:nvSpPr>
        <p:spPr>
          <a:xfrm>
            <a:off x="4427984" y="3212976"/>
            <a:ext cx="207140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54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ница</a:t>
            </a:r>
            <a:endParaRPr lang="ru-RU" sz="54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Таблица 7"/>
          <p:cNvGraphicFramePr>
            <a:graphicFrameLocks noGrp="1"/>
          </p:cNvGraphicFramePr>
          <p:nvPr/>
        </p:nvGraphicFramePr>
        <p:xfrm>
          <a:off x="285720" y="1285860"/>
          <a:ext cx="8501122" cy="234316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535864"/>
                <a:gridCol w="978006"/>
                <a:gridCol w="1053236"/>
                <a:gridCol w="978006"/>
                <a:gridCol w="978006"/>
                <a:gridCol w="978004"/>
              </a:tblGrid>
              <a:tr h="585791">
                <a:tc>
                  <a:txBody>
                    <a:bodyPr/>
                    <a:lstStyle/>
                    <a:p>
                      <a:r>
                        <a:rPr lang="ru-RU" sz="2400" b="1" i="1" dirty="0" smtClean="0">
                          <a:solidFill>
                            <a:srgbClr val="000099"/>
                          </a:solidFill>
                          <a:latin typeface="Arial" pitchFamily="34" charset="0"/>
                          <a:cs typeface="Arial" pitchFamily="34" charset="0"/>
                        </a:rPr>
                        <a:t>Задачи-шутки</a:t>
                      </a:r>
                      <a:endParaRPr lang="ru-RU" sz="2400" b="1" i="1" dirty="0">
                        <a:solidFill>
                          <a:srgbClr val="000099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i="1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  <a:hlinkClick r:id="rId2" action="ppaction://hlinksldjump"/>
                        </a:rPr>
                        <a:t>1</a:t>
                      </a:r>
                      <a:endParaRPr lang="ru-RU" sz="2800" b="1" i="1" dirty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i="1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  <a:hlinkClick r:id="rId3" action="ppaction://hlinksldjump"/>
                        </a:rPr>
                        <a:t>2</a:t>
                      </a:r>
                      <a:endParaRPr lang="ru-RU" sz="2800" b="1" i="1" dirty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i="1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  <a:hlinkClick r:id="rId4" action="ppaction://hlinksldjump"/>
                        </a:rPr>
                        <a:t>3</a:t>
                      </a:r>
                      <a:endParaRPr lang="ru-RU" sz="2800" b="1" i="1" dirty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i="1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  <a:hlinkClick r:id="rId5" action="ppaction://hlinksldjump"/>
                        </a:rPr>
                        <a:t>4</a:t>
                      </a:r>
                      <a:endParaRPr lang="ru-RU" sz="2800" b="1" i="1" dirty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i="1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  <a:hlinkClick r:id="rId6" action="ppaction://hlinksldjump"/>
                        </a:rPr>
                        <a:t>5</a:t>
                      </a:r>
                      <a:endParaRPr lang="ru-RU" sz="2800" b="1" i="1" dirty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585791">
                <a:tc>
                  <a:txBody>
                    <a:bodyPr/>
                    <a:lstStyle/>
                    <a:p>
                      <a:r>
                        <a:rPr lang="ru-RU" sz="2400" b="1" i="1" dirty="0" smtClean="0">
                          <a:solidFill>
                            <a:srgbClr val="000099"/>
                          </a:solidFill>
                          <a:latin typeface="Arial" pitchFamily="34" charset="0"/>
                          <a:cs typeface="Arial" pitchFamily="34" charset="0"/>
                        </a:rPr>
                        <a:t>Геометрия</a:t>
                      </a:r>
                      <a:endParaRPr lang="ru-RU" sz="2400" b="1" i="1" dirty="0">
                        <a:solidFill>
                          <a:srgbClr val="000099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i="1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  <a:hlinkClick r:id="rId7" action="ppaction://hlinksldjump"/>
                        </a:rPr>
                        <a:t>1</a:t>
                      </a:r>
                      <a:endParaRPr lang="ru-RU" sz="2800" b="1" i="1" dirty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i="1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  <a:hlinkClick r:id="rId8" action="ppaction://hlinksldjump"/>
                        </a:rPr>
                        <a:t>2</a:t>
                      </a:r>
                      <a:endParaRPr lang="ru-RU" sz="2800" b="1" i="1" dirty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i="1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  <a:hlinkClick r:id="rId9" action="ppaction://hlinksldjump"/>
                        </a:rPr>
                        <a:t>3</a:t>
                      </a:r>
                      <a:endParaRPr lang="ru-RU" sz="2800" b="1" i="1" dirty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i="1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  <a:hlinkClick r:id="rId10" action="ppaction://hlinksldjump"/>
                        </a:rPr>
                        <a:t>4</a:t>
                      </a:r>
                      <a:endParaRPr lang="ru-RU" sz="2800" b="1" i="1" dirty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i="1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  <a:hlinkClick r:id="rId11" action="ppaction://hlinksldjump"/>
                        </a:rPr>
                        <a:t>5</a:t>
                      </a:r>
                      <a:endParaRPr lang="ru-RU" sz="2800" b="1" i="1" dirty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585791">
                <a:tc>
                  <a:txBody>
                    <a:bodyPr/>
                    <a:lstStyle/>
                    <a:p>
                      <a:r>
                        <a:rPr lang="ru-RU" sz="2400" b="1" i="1" dirty="0" smtClean="0">
                          <a:solidFill>
                            <a:srgbClr val="000099"/>
                          </a:solidFill>
                          <a:latin typeface="Arial" pitchFamily="34" charset="0"/>
                          <a:cs typeface="Arial" pitchFamily="34" charset="0"/>
                        </a:rPr>
                        <a:t>Игры</a:t>
                      </a:r>
                      <a:r>
                        <a:rPr lang="ru-RU" sz="2400" b="1" i="1" baseline="0" dirty="0" smtClean="0">
                          <a:solidFill>
                            <a:srgbClr val="000099"/>
                          </a:solidFill>
                          <a:latin typeface="Arial" pitchFamily="34" charset="0"/>
                          <a:cs typeface="Arial" pitchFamily="34" charset="0"/>
                        </a:rPr>
                        <a:t> со спичками</a:t>
                      </a:r>
                      <a:endParaRPr lang="ru-RU" sz="2400" b="1" i="1" dirty="0">
                        <a:solidFill>
                          <a:srgbClr val="000099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i="1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  <a:hlinkClick r:id="rId12" action="ppaction://hlinksldjump"/>
                        </a:rPr>
                        <a:t>1</a:t>
                      </a:r>
                      <a:endParaRPr lang="ru-RU" sz="2800" b="1" i="1" dirty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i="1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  <a:hlinkClick r:id="rId13" action="ppaction://hlinksldjump"/>
                        </a:rPr>
                        <a:t>2</a:t>
                      </a:r>
                      <a:endParaRPr lang="ru-RU" sz="2800" b="1" i="1" dirty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i="1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  <a:hlinkClick r:id="rId14" action="ppaction://hlinksldjump"/>
                        </a:rPr>
                        <a:t>3</a:t>
                      </a:r>
                      <a:endParaRPr lang="ru-RU" sz="2800" b="1" i="1" dirty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i="1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  <a:hlinkClick r:id="rId15" action="ppaction://hlinksldjump"/>
                        </a:rPr>
                        <a:t>4</a:t>
                      </a:r>
                      <a:endParaRPr lang="ru-RU" sz="2800" b="1" i="1" dirty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i="1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  <a:hlinkClick r:id="rId16" action="ppaction://hlinksldjump"/>
                        </a:rPr>
                        <a:t>5</a:t>
                      </a:r>
                      <a:endParaRPr lang="ru-RU" sz="2800" b="1" i="1" dirty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585791">
                <a:tc>
                  <a:txBody>
                    <a:bodyPr/>
                    <a:lstStyle/>
                    <a:p>
                      <a:r>
                        <a:rPr lang="ru-RU" sz="2400" b="1" i="1" dirty="0" smtClean="0">
                          <a:solidFill>
                            <a:srgbClr val="000099"/>
                          </a:solidFill>
                          <a:latin typeface="Arial" pitchFamily="34" charset="0"/>
                          <a:cs typeface="Arial" pitchFamily="34" charset="0"/>
                        </a:rPr>
                        <a:t>Ребусы</a:t>
                      </a:r>
                      <a:endParaRPr lang="ru-RU" sz="2400" b="1" i="1" dirty="0">
                        <a:solidFill>
                          <a:srgbClr val="000099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i="1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  <a:hlinkClick r:id="rId17" action="ppaction://hlinksldjump"/>
                        </a:rPr>
                        <a:t>1</a:t>
                      </a:r>
                      <a:endParaRPr lang="ru-RU" sz="2800" b="1" i="1" dirty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i="1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  <a:hlinkClick r:id="rId18" action="ppaction://hlinksldjump"/>
                        </a:rPr>
                        <a:t>2</a:t>
                      </a:r>
                      <a:endParaRPr lang="ru-RU" sz="2800" b="1" i="1" dirty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i="1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  <a:hlinkClick r:id="rId19" action="ppaction://hlinksldjump"/>
                        </a:rPr>
                        <a:t>3</a:t>
                      </a:r>
                      <a:endParaRPr lang="ru-RU" sz="2800" b="1" i="1" dirty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i="1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  <a:hlinkClick r:id="rId20" action="ppaction://hlinksldjump"/>
                        </a:rPr>
                        <a:t>4</a:t>
                      </a:r>
                      <a:endParaRPr lang="ru-RU" sz="2800" b="1" i="1" dirty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i="1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  <a:hlinkClick r:id="rId21" action="ppaction://hlinksldjump"/>
                        </a:rPr>
                        <a:t>5</a:t>
                      </a:r>
                      <a:endParaRPr lang="ru-RU" sz="2800" b="1" i="1" dirty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Скругленный прямоугольник 4">
            <a:hlinkClick r:id="rId5" action="ppaction://hlinksldjump"/>
          </p:cNvPr>
          <p:cNvSpPr/>
          <p:nvPr/>
        </p:nvSpPr>
        <p:spPr>
          <a:xfrm>
            <a:off x="2571736" y="285728"/>
            <a:ext cx="4357718" cy="571504"/>
          </a:xfrm>
          <a:prstGeom prst="roundRect">
            <a:avLst>
              <a:gd name="adj" fmla="val 50000"/>
            </a:avLst>
          </a:prstGeom>
          <a:solidFill>
            <a:srgbClr val="FFFF66">
              <a:alpha val="80000"/>
            </a:srgbClr>
          </a:solidFill>
          <a:ln>
            <a:solidFill>
              <a:srgbClr val="FFCC00"/>
            </a:solidFill>
          </a:ln>
          <a:effectLst>
            <a:glow rad="228600">
              <a:schemeClr val="accent3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Arial" pitchFamily="34" charset="0"/>
                <a:ea typeface="Gungsuh" pitchFamily="18" charset="-127"/>
                <a:cs typeface="Arial" pitchFamily="34" charset="0"/>
              </a:rPr>
              <a:t>Веселая математика</a:t>
            </a:r>
          </a:p>
        </p:txBody>
      </p:sp>
      <p:sp>
        <p:nvSpPr>
          <p:cNvPr id="4" name="Rectangle 8"/>
          <p:cNvSpPr>
            <a:spLocks noChangeArrowheads="1"/>
          </p:cNvSpPr>
          <p:nvPr/>
        </p:nvSpPr>
        <p:spPr bwMode="auto">
          <a:xfrm>
            <a:off x="285720" y="3929066"/>
            <a:ext cx="8501090" cy="22775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kumimoji="0" lang="ru-RU" sz="2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Правила </a:t>
            </a:r>
            <a:r>
              <a:rPr lang="ru-RU" sz="2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игры:</a:t>
            </a:r>
            <a:endParaRPr kumimoji="0" lang="ru-RU" sz="2000" b="1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 algn="just">
              <a:buFontTx/>
              <a:buChar char="•"/>
            </a:pPr>
            <a:r>
              <a:rPr kumimoji="0" lang="ru-RU" sz="2000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игроки </a:t>
            </a:r>
            <a:r>
              <a:rPr kumimoji="0" lang="ru-RU" sz="2000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делятся на </a:t>
            </a:r>
            <a:r>
              <a:rPr lang="ru-RU" sz="2000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4</a:t>
            </a:r>
            <a:r>
              <a:rPr kumimoji="0" lang="ru-RU" sz="2000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команды по 4-5 учащихся;</a:t>
            </a:r>
            <a:endParaRPr kumimoji="0" lang="ru-RU" sz="2000" dirty="0">
              <a:solidFill>
                <a:srgbClr val="000099"/>
              </a:solidFill>
              <a:latin typeface="Arial" pitchFamily="34" charset="0"/>
              <a:cs typeface="Arial" pitchFamily="34" charset="0"/>
            </a:endParaRPr>
          </a:p>
          <a:p>
            <a:pPr algn="just"/>
            <a:endParaRPr kumimoji="0" lang="ru-RU" sz="1100" dirty="0">
              <a:solidFill>
                <a:srgbClr val="000099"/>
              </a:solidFill>
              <a:latin typeface="Arial" pitchFamily="34" charset="0"/>
              <a:cs typeface="Arial" pitchFamily="34" charset="0"/>
            </a:endParaRPr>
          </a:p>
          <a:p>
            <a:pPr algn="just">
              <a:buFontTx/>
              <a:buChar char="•"/>
            </a:pPr>
            <a:r>
              <a:rPr kumimoji="0" lang="ru-RU" sz="2000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по очереди команды выбирают </a:t>
            </a:r>
            <a:r>
              <a:rPr kumimoji="0" lang="ru-RU" sz="2000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тему, </a:t>
            </a:r>
            <a:r>
              <a:rPr kumimoji="0" lang="ru-RU" sz="2000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количество баллов и готовятся к </a:t>
            </a:r>
            <a:r>
              <a:rPr kumimoji="0" lang="ru-RU" sz="2000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ответу, например</a:t>
            </a:r>
            <a:r>
              <a:rPr kumimoji="0" lang="ru-RU" sz="2000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: </a:t>
            </a:r>
            <a:r>
              <a:rPr kumimoji="0" lang="ru-RU" sz="2000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«</a:t>
            </a:r>
            <a:r>
              <a:rPr lang="ru-RU" sz="2000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Ребусы,  3». В ходе игры каждая команда отвечает на 5 вопросов;</a:t>
            </a:r>
            <a:endParaRPr kumimoji="0" lang="ru-RU" sz="2000" dirty="0" smtClean="0">
              <a:solidFill>
                <a:srgbClr val="000099"/>
              </a:solidFill>
              <a:latin typeface="Arial" pitchFamily="34" charset="0"/>
              <a:cs typeface="Arial" pitchFamily="34" charset="0"/>
            </a:endParaRPr>
          </a:p>
          <a:p>
            <a:pPr algn="just"/>
            <a:endParaRPr kumimoji="0" lang="ru-RU" sz="1100" dirty="0">
              <a:solidFill>
                <a:srgbClr val="000099"/>
              </a:solidFill>
              <a:latin typeface="Arial" pitchFamily="34" charset="0"/>
              <a:cs typeface="Arial" pitchFamily="34" charset="0"/>
            </a:endParaRPr>
          </a:p>
          <a:p>
            <a:pPr algn="just">
              <a:buFontTx/>
              <a:buChar char="•"/>
            </a:pPr>
            <a:r>
              <a:rPr kumimoji="0" lang="ru-RU" sz="2000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побеждает команда, набравшая </a:t>
            </a:r>
            <a:r>
              <a:rPr kumimoji="0" lang="ru-RU" sz="2000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наибольшее </a:t>
            </a:r>
            <a:r>
              <a:rPr kumimoji="0" lang="ru-RU" sz="2000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количество </a:t>
            </a:r>
            <a:r>
              <a:rPr kumimoji="0" lang="ru-RU" sz="2000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баллов.</a:t>
            </a:r>
            <a:endParaRPr kumimoji="0" lang="ru-RU" sz="2000" dirty="0">
              <a:solidFill>
                <a:srgbClr val="000099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/>
          <p:cNvSpPr txBox="1"/>
          <p:nvPr/>
        </p:nvSpPr>
        <p:spPr>
          <a:xfrm>
            <a:off x="4000496" y="5929330"/>
            <a:ext cx="464347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2800" dirty="0" smtClean="0">
                <a:solidFill>
                  <a:srgbClr val="FF0000"/>
                </a:solidFill>
              </a:rPr>
              <a:t>укол</a:t>
            </a:r>
            <a:endParaRPr lang="ru-RU" sz="2800" dirty="0">
              <a:solidFill>
                <a:srgbClr val="FF0000"/>
              </a:solidFill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500034" y="1214422"/>
            <a:ext cx="214314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i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Ребусы</a:t>
            </a:r>
            <a:endParaRPr lang="ru-RU" sz="2800" b="1" i="1" dirty="0">
              <a:solidFill>
                <a:srgbClr val="000099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Управляющая кнопка: домой 17">
            <a:hlinkClick r:id="rId2" action="ppaction://hlinksldjump" highlightClick="1"/>
          </p:cNvPr>
          <p:cNvSpPr/>
          <p:nvPr/>
        </p:nvSpPr>
        <p:spPr>
          <a:xfrm>
            <a:off x="8715404" y="6429396"/>
            <a:ext cx="428596" cy="428604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Скругленный прямоугольник 9">
            <a:hlinkClick r:id="rId3" action="ppaction://hlinksldjump"/>
          </p:cNvPr>
          <p:cNvSpPr/>
          <p:nvPr/>
        </p:nvSpPr>
        <p:spPr>
          <a:xfrm>
            <a:off x="2571736" y="285728"/>
            <a:ext cx="4357718" cy="571504"/>
          </a:xfrm>
          <a:prstGeom prst="roundRect">
            <a:avLst>
              <a:gd name="adj" fmla="val 50000"/>
            </a:avLst>
          </a:prstGeom>
          <a:solidFill>
            <a:srgbClr val="FFFF66">
              <a:alpha val="80000"/>
            </a:srgbClr>
          </a:solidFill>
          <a:ln>
            <a:solidFill>
              <a:srgbClr val="FFCC00"/>
            </a:solidFill>
          </a:ln>
          <a:effectLst>
            <a:glow rad="228600">
              <a:schemeClr val="accent3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Arial" pitchFamily="34" charset="0"/>
                <a:ea typeface="Gungsuh" pitchFamily="18" charset="-127"/>
                <a:cs typeface="Arial" pitchFamily="34" charset="0"/>
              </a:rPr>
              <a:t>Веселая математика</a:t>
            </a:r>
          </a:p>
        </p:txBody>
      </p:sp>
      <p:sp>
        <p:nvSpPr>
          <p:cNvPr id="11" name="Oval 4"/>
          <p:cNvSpPr>
            <a:spLocks noChangeArrowheads="1"/>
          </p:cNvSpPr>
          <p:nvPr/>
        </p:nvSpPr>
        <p:spPr bwMode="auto">
          <a:xfrm>
            <a:off x="4143372" y="1142984"/>
            <a:ext cx="1143008" cy="785818"/>
          </a:xfrm>
          <a:prstGeom prst="ellipse">
            <a:avLst/>
          </a:prstGeom>
          <a:solidFill>
            <a:srgbClr val="FFFF66"/>
          </a:solidFill>
          <a:ln w="9525">
            <a:solidFill>
              <a:srgbClr val="FFFF00"/>
            </a:solidFill>
            <a:round/>
            <a:headEnd/>
            <a:tailEnd/>
          </a:ln>
          <a:effectLst>
            <a:glow rad="101600">
              <a:schemeClr val="accent3">
                <a:satMod val="175000"/>
                <a:alpha val="40000"/>
              </a:schemeClr>
            </a:glow>
          </a:effectLst>
        </p:spPr>
        <p:txBody>
          <a:bodyPr wrap="none" anchor="ctr"/>
          <a:lstStyle/>
          <a:p>
            <a:pPr algn="ctr"/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</a:rPr>
              <a:t>3</a:t>
            </a:r>
            <a:endParaRPr kumimoji="0" lang="ru-RU" sz="4000" b="1" dirty="0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3305511" y="2996952"/>
            <a:ext cx="704040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7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у</a:t>
            </a:r>
            <a:endParaRPr lang="ru-RU" sz="72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4355976" y="2132856"/>
            <a:ext cx="1226619" cy="264687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166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1</a:t>
            </a:r>
            <a:endParaRPr lang="ru-RU" sz="166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Прямоугольник 30"/>
          <p:cNvSpPr/>
          <p:nvPr/>
        </p:nvSpPr>
        <p:spPr>
          <a:xfrm>
            <a:off x="3347864" y="2708920"/>
            <a:ext cx="1040670" cy="144655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8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C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А</a:t>
            </a:r>
            <a:endParaRPr lang="ru-RU" sz="88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C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000496" y="5929330"/>
            <a:ext cx="464347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2800" dirty="0" smtClean="0">
                <a:solidFill>
                  <a:srgbClr val="FF0000"/>
                </a:solidFill>
              </a:rPr>
              <a:t>задача</a:t>
            </a:r>
            <a:endParaRPr lang="ru-RU" sz="2800" dirty="0">
              <a:solidFill>
                <a:srgbClr val="FF0000"/>
              </a:solidFill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500034" y="1214422"/>
            <a:ext cx="214314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i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Ребусы</a:t>
            </a:r>
            <a:endParaRPr lang="ru-RU" sz="2800" b="1" i="1" dirty="0">
              <a:solidFill>
                <a:srgbClr val="000099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8" name="Управляющая кнопка: домой 27">
            <a:hlinkClick r:id="rId2" action="ppaction://hlinksldjump" highlightClick="1"/>
          </p:cNvPr>
          <p:cNvSpPr/>
          <p:nvPr/>
        </p:nvSpPr>
        <p:spPr>
          <a:xfrm>
            <a:off x="8715404" y="6429396"/>
            <a:ext cx="428596" cy="428604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Скругленный прямоугольник 26">
            <a:hlinkClick r:id="rId3" action="ppaction://hlinksldjump"/>
          </p:cNvPr>
          <p:cNvSpPr/>
          <p:nvPr/>
        </p:nvSpPr>
        <p:spPr>
          <a:xfrm>
            <a:off x="2571736" y="285728"/>
            <a:ext cx="4357718" cy="571504"/>
          </a:xfrm>
          <a:prstGeom prst="roundRect">
            <a:avLst>
              <a:gd name="adj" fmla="val 50000"/>
            </a:avLst>
          </a:prstGeom>
          <a:solidFill>
            <a:srgbClr val="FFFF66">
              <a:alpha val="80000"/>
            </a:srgbClr>
          </a:solidFill>
          <a:ln>
            <a:solidFill>
              <a:srgbClr val="FFCC00"/>
            </a:solidFill>
          </a:ln>
          <a:effectLst>
            <a:glow rad="228600">
              <a:schemeClr val="accent3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Arial" pitchFamily="34" charset="0"/>
                <a:ea typeface="Gungsuh" pitchFamily="18" charset="-127"/>
                <a:cs typeface="Arial" pitchFamily="34" charset="0"/>
              </a:rPr>
              <a:t>Веселая математика</a:t>
            </a:r>
          </a:p>
        </p:txBody>
      </p:sp>
      <p:sp>
        <p:nvSpPr>
          <p:cNvPr id="30" name="Oval 4"/>
          <p:cNvSpPr>
            <a:spLocks noChangeArrowheads="1"/>
          </p:cNvSpPr>
          <p:nvPr/>
        </p:nvSpPr>
        <p:spPr bwMode="auto">
          <a:xfrm>
            <a:off x="4143372" y="1142984"/>
            <a:ext cx="1143008" cy="785818"/>
          </a:xfrm>
          <a:prstGeom prst="ellipse">
            <a:avLst/>
          </a:prstGeom>
          <a:solidFill>
            <a:srgbClr val="FFFF66"/>
          </a:solidFill>
          <a:ln w="9525">
            <a:solidFill>
              <a:srgbClr val="FFFF00"/>
            </a:solidFill>
            <a:round/>
            <a:headEnd/>
            <a:tailEnd/>
          </a:ln>
          <a:effectLst>
            <a:glow rad="101600">
              <a:schemeClr val="accent3">
                <a:satMod val="175000"/>
                <a:alpha val="40000"/>
              </a:schemeClr>
            </a:glow>
          </a:effectLst>
        </p:spPr>
        <p:txBody>
          <a:bodyPr wrap="none" anchor="ctr"/>
          <a:lstStyle/>
          <a:p>
            <a:pPr algn="ctr"/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</a:rPr>
              <a:t>4</a:t>
            </a:r>
            <a:endParaRPr kumimoji="0" lang="ru-RU" sz="4000" b="1" dirty="0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29" name="Прямоугольник 28"/>
          <p:cNvSpPr/>
          <p:nvPr/>
        </p:nvSpPr>
        <p:spPr>
          <a:xfrm>
            <a:off x="2699792" y="2996952"/>
            <a:ext cx="1088760" cy="144655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88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00CC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Д</a:t>
            </a:r>
            <a:endParaRPr lang="ru-RU" sz="88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0000CC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pic>
        <p:nvPicPr>
          <p:cNvPr id="2051" name="Picture 3" descr="C:\Documents and Settings\Admin\Мои документы\chajn73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644008" y="2924944"/>
            <a:ext cx="1830062" cy="1647056"/>
          </a:xfrm>
          <a:prstGeom prst="rect">
            <a:avLst/>
          </a:prstGeom>
          <a:noFill/>
        </p:spPr>
      </p:pic>
      <p:sp>
        <p:nvSpPr>
          <p:cNvPr id="35" name="TextBox 34"/>
          <p:cNvSpPr txBox="1"/>
          <p:nvPr/>
        </p:nvSpPr>
        <p:spPr>
          <a:xfrm>
            <a:off x="6444208" y="2348880"/>
            <a:ext cx="165618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6000" dirty="0" smtClean="0"/>
              <a:t>,,,,</a:t>
            </a:r>
            <a:endParaRPr lang="ru-RU" sz="60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/>
          <p:cNvSpPr txBox="1"/>
          <p:nvPr/>
        </p:nvSpPr>
        <p:spPr>
          <a:xfrm>
            <a:off x="4000496" y="5929330"/>
            <a:ext cx="464347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2800" dirty="0" smtClean="0">
                <a:solidFill>
                  <a:srgbClr val="FF0000"/>
                </a:solidFill>
              </a:rPr>
              <a:t>трикотаж</a:t>
            </a:r>
            <a:endParaRPr lang="ru-RU" sz="2800" dirty="0">
              <a:solidFill>
                <a:srgbClr val="FF0000"/>
              </a:solidFill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500034" y="1214422"/>
            <a:ext cx="214314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i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Ребусы</a:t>
            </a:r>
            <a:endParaRPr lang="ru-RU" sz="2800" b="1" i="1" dirty="0">
              <a:solidFill>
                <a:srgbClr val="000099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6" name="Управляющая кнопка: домой 25">
            <a:hlinkClick r:id="rId2" action="ppaction://hlinksldjump" highlightClick="1"/>
          </p:cNvPr>
          <p:cNvSpPr/>
          <p:nvPr/>
        </p:nvSpPr>
        <p:spPr>
          <a:xfrm>
            <a:off x="8715404" y="6429396"/>
            <a:ext cx="428596" cy="428604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Скругленный прямоугольник 23">
            <a:hlinkClick r:id="rId3" action="ppaction://hlinksldjump"/>
          </p:cNvPr>
          <p:cNvSpPr/>
          <p:nvPr/>
        </p:nvSpPr>
        <p:spPr>
          <a:xfrm>
            <a:off x="2571736" y="285728"/>
            <a:ext cx="4357718" cy="571504"/>
          </a:xfrm>
          <a:prstGeom prst="roundRect">
            <a:avLst>
              <a:gd name="adj" fmla="val 50000"/>
            </a:avLst>
          </a:prstGeom>
          <a:solidFill>
            <a:srgbClr val="FFFF66">
              <a:alpha val="80000"/>
            </a:srgbClr>
          </a:solidFill>
          <a:ln>
            <a:solidFill>
              <a:srgbClr val="FFCC00"/>
            </a:solidFill>
          </a:ln>
          <a:effectLst>
            <a:glow rad="228600">
              <a:schemeClr val="accent3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Arial" pitchFamily="34" charset="0"/>
                <a:ea typeface="Gungsuh" pitchFamily="18" charset="-127"/>
                <a:cs typeface="Arial" pitchFamily="34" charset="0"/>
              </a:rPr>
              <a:t>Веселая математика</a:t>
            </a:r>
          </a:p>
        </p:txBody>
      </p:sp>
      <p:sp>
        <p:nvSpPr>
          <p:cNvPr id="25" name="Oval 4"/>
          <p:cNvSpPr>
            <a:spLocks noChangeArrowheads="1"/>
          </p:cNvSpPr>
          <p:nvPr/>
        </p:nvSpPr>
        <p:spPr bwMode="auto">
          <a:xfrm>
            <a:off x="4143372" y="1142984"/>
            <a:ext cx="1143008" cy="785818"/>
          </a:xfrm>
          <a:prstGeom prst="ellipse">
            <a:avLst/>
          </a:prstGeom>
          <a:solidFill>
            <a:srgbClr val="FFFF66"/>
          </a:solidFill>
          <a:ln w="9525">
            <a:solidFill>
              <a:srgbClr val="FFFF00"/>
            </a:solidFill>
            <a:round/>
            <a:headEnd/>
            <a:tailEnd/>
          </a:ln>
          <a:effectLst>
            <a:glow rad="101600">
              <a:schemeClr val="accent3">
                <a:satMod val="175000"/>
                <a:alpha val="40000"/>
              </a:schemeClr>
            </a:glow>
          </a:effectLst>
        </p:spPr>
        <p:txBody>
          <a:bodyPr wrap="none" anchor="ctr"/>
          <a:lstStyle/>
          <a:p>
            <a:pPr algn="ctr"/>
            <a:r>
              <a:rPr kumimoji="0" lang="en-US" sz="4000" b="1" dirty="0" smtClean="0">
                <a:solidFill>
                  <a:srgbClr val="FF0000"/>
                </a:solidFill>
                <a:latin typeface="Times New Roman" pitchFamily="18" charset="0"/>
              </a:rPr>
              <a:t>5</a:t>
            </a:r>
            <a:endParaRPr kumimoji="0" lang="ru-RU" sz="4000" b="1" dirty="0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30" name="Прямоугольник 29"/>
          <p:cNvSpPr/>
          <p:nvPr/>
        </p:nvSpPr>
        <p:spPr>
          <a:xfrm>
            <a:off x="5364088" y="3284984"/>
            <a:ext cx="96693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0000CC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Ж</a:t>
            </a:r>
            <a:endParaRPr lang="ru-RU" sz="5400" b="1" cap="none" spc="0" dirty="0">
              <a:ln w="24500" cmpd="dbl">
                <a:solidFill>
                  <a:schemeClr val="accent2">
                    <a:shade val="85000"/>
                    <a:satMod val="155000"/>
                  </a:schemeClr>
                </a:solidFill>
                <a:prstDash val="solid"/>
                <a:miter lim="800000"/>
              </a:ln>
              <a:solidFill>
                <a:srgbClr val="0000CC"/>
              </a:solidFill>
              <a:effectLst>
                <a:outerShdw blurRad="38100" dist="38100" dir="7020000" algn="tl">
                  <a:srgbClr val="000000">
                    <a:alpha val="35000"/>
                  </a:srgbClr>
                </a:outerShdw>
              </a:effectLst>
            </a:endParaRPr>
          </a:p>
        </p:txBody>
      </p:sp>
      <p:pic>
        <p:nvPicPr>
          <p:cNvPr id="1029" name="Picture 5" descr="C:\Documents and Settings\Admin\Мои документы\загружено (1)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339752" y="3140968"/>
            <a:ext cx="1057845" cy="1246928"/>
          </a:xfrm>
          <a:prstGeom prst="rect">
            <a:avLst/>
          </a:prstGeom>
          <a:noFill/>
        </p:spPr>
      </p:pic>
      <p:pic>
        <p:nvPicPr>
          <p:cNvPr id="31" name="Picture 5" descr="C:\Documents and Settings\Admin\Мои документы\загружено (1)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779912" y="4005064"/>
            <a:ext cx="1057845" cy="1246928"/>
          </a:xfrm>
          <a:prstGeom prst="rect">
            <a:avLst/>
          </a:prstGeom>
          <a:noFill/>
        </p:spPr>
      </p:pic>
      <p:pic>
        <p:nvPicPr>
          <p:cNvPr id="33" name="Picture 5" descr="C:\Documents and Settings\Admin\Мои документы\загружено (1)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707904" y="2636912"/>
            <a:ext cx="1057845" cy="1246928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28596" y="197346"/>
            <a:ext cx="8358246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ctr"/>
            <a:r>
              <a:rPr lang="ru-RU" dirty="0" smtClean="0"/>
              <a:t>Источники:</a:t>
            </a:r>
          </a:p>
          <a:p>
            <a:pPr marL="342900" indent="-342900" algn="ctr"/>
            <a:endParaRPr lang="ru-RU" dirty="0" smtClean="0"/>
          </a:p>
          <a:p>
            <a:pPr marL="342900" indent="-342900">
              <a:buFont typeface="+mj-lt"/>
              <a:buAutoNum type="arabicPeriod"/>
            </a:pPr>
            <a:r>
              <a:rPr lang="ru-RU" u="sng" dirty="0" smtClean="0"/>
              <a:t>http://www.lenagold.ru/fon/clipart/ch/chaj/chajn73.jpg</a:t>
            </a:r>
            <a:r>
              <a:rPr lang="ru-RU" dirty="0" smtClean="0"/>
              <a:t> </a:t>
            </a:r>
            <a:r>
              <a:rPr lang="en-US" dirty="0" smtClean="0"/>
              <a:t> </a:t>
            </a:r>
            <a:r>
              <a:rPr lang="ru-RU" dirty="0" smtClean="0"/>
              <a:t>чайник</a:t>
            </a:r>
          </a:p>
          <a:p>
            <a:pPr marL="342900" indent="-342900">
              <a:buFont typeface="+mj-lt"/>
              <a:buAutoNum type="arabicPeriod"/>
            </a:pPr>
            <a:r>
              <a:rPr lang="ru-RU" u="sng" dirty="0" smtClean="0"/>
              <a:t>http://www.google.ru/imgres?imgurl=http%3A%2F%2Fstolicadetstva.com%</a:t>
            </a:r>
            <a:r>
              <a:rPr lang="ru-RU" dirty="0" smtClean="0"/>
              <a:t> кот</a:t>
            </a:r>
          </a:p>
          <a:p>
            <a:pPr marL="342900" indent="-342900">
              <a:buFont typeface="+mj-lt"/>
              <a:buAutoNum type="arabicPeriod"/>
            </a:pPr>
            <a:r>
              <a:rPr lang="ru-RU" u="sng" dirty="0" smtClean="0"/>
              <a:t>http://www.google.ru/imgres?imgurl=http%3A%2F%2Fpomnem.ru</a:t>
            </a:r>
            <a:r>
              <a:rPr lang="en-US" u="sng" dirty="0" smtClean="0"/>
              <a:t> </a:t>
            </a:r>
            <a:r>
              <a:rPr lang="ru-RU" dirty="0" smtClean="0"/>
              <a:t>яблоко</a:t>
            </a:r>
          </a:p>
          <a:p>
            <a:pPr marL="342900" indent="-342900">
              <a:buFont typeface="+mj-lt"/>
              <a:buAutoNum type="arabicPeriod"/>
            </a:pPr>
            <a:r>
              <a:rPr lang="ru-RU" u="sng" dirty="0" smtClean="0"/>
              <a:t>http://www.google.ru/imgres?imgurl=http%3A%2F%2Flastvision.ru</a:t>
            </a:r>
            <a:r>
              <a:rPr lang="en-US" u="sng" dirty="0" smtClean="0"/>
              <a:t> </a:t>
            </a:r>
            <a:r>
              <a:rPr lang="ru-RU" dirty="0" smtClean="0"/>
              <a:t>курица</a:t>
            </a:r>
          </a:p>
          <a:p>
            <a:pPr marL="342900" indent="-342900">
              <a:buFont typeface="+mj-lt"/>
              <a:buAutoNum type="arabicPeriod"/>
            </a:pPr>
            <a:r>
              <a:rPr lang="ru-RU" dirty="0" smtClean="0"/>
              <a:t>О.А.Холодова. Юным умникам и умницам. 2 класс</a:t>
            </a:r>
          </a:p>
          <a:p>
            <a:pPr marL="342900" indent="-342900">
              <a:buFont typeface="+mj-lt"/>
              <a:buAutoNum type="arabicPeriod"/>
            </a:pPr>
            <a:endParaRPr lang="ru-RU" dirty="0" smtClean="0"/>
          </a:p>
          <a:p>
            <a:pPr marL="342900" indent="-342900"/>
            <a:endParaRPr lang="ru-RU" dirty="0" smtClean="0"/>
          </a:p>
          <a:p>
            <a:pPr marL="342900" lvl="0" indent="-342900">
              <a:buFont typeface="+mj-lt"/>
              <a:buAutoNum type="arabicPeriod"/>
            </a:pPr>
            <a:endParaRPr lang="ru-RU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val 4"/>
          <p:cNvSpPr>
            <a:spLocks noChangeArrowheads="1"/>
          </p:cNvSpPr>
          <p:nvPr/>
        </p:nvSpPr>
        <p:spPr bwMode="auto">
          <a:xfrm>
            <a:off x="4143372" y="1142984"/>
            <a:ext cx="1143008" cy="785818"/>
          </a:xfrm>
          <a:prstGeom prst="ellipse">
            <a:avLst/>
          </a:prstGeom>
          <a:solidFill>
            <a:srgbClr val="FFFF66"/>
          </a:solidFill>
          <a:ln w="9525">
            <a:solidFill>
              <a:srgbClr val="FFFF00"/>
            </a:solidFill>
            <a:round/>
            <a:headEnd/>
            <a:tailEnd/>
          </a:ln>
          <a:effectLst>
            <a:glow rad="101600">
              <a:schemeClr val="accent3">
                <a:satMod val="175000"/>
                <a:alpha val="40000"/>
              </a:schemeClr>
            </a:glow>
          </a:effectLst>
        </p:spPr>
        <p:txBody>
          <a:bodyPr wrap="none" anchor="ctr"/>
          <a:lstStyle/>
          <a:p>
            <a:pPr algn="ctr"/>
            <a:r>
              <a:rPr kumimoji="0" lang="ru-RU" sz="4000" b="1" dirty="0" smtClean="0">
                <a:solidFill>
                  <a:srgbClr val="FF0000"/>
                </a:solidFill>
                <a:latin typeface="Times New Roman" pitchFamily="18" charset="0"/>
              </a:rPr>
              <a:t>1</a:t>
            </a:r>
            <a:endParaRPr kumimoji="0" lang="ru-RU" sz="4000" b="1" dirty="0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000496" y="5929330"/>
            <a:ext cx="464347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2800" dirty="0" smtClean="0">
                <a:solidFill>
                  <a:srgbClr val="FF0000"/>
                </a:solidFill>
              </a:rPr>
              <a:t>Ни одного</a:t>
            </a:r>
            <a:endParaRPr lang="ru-RU" sz="2800" dirty="0">
              <a:solidFill>
                <a:srgbClr val="FF000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000100" y="2285992"/>
            <a:ext cx="757242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3600" dirty="0" smtClean="0"/>
              <a:t>	Катя и Маша съели по одному яблоку. Сколько съела их мама? </a:t>
            </a:r>
            <a:endParaRPr lang="ru-RU" sz="3600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500034" y="1214422"/>
            <a:ext cx="363991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i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Задачи-шутки</a:t>
            </a:r>
            <a:endParaRPr lang="ru-RU" sz="2800" b="1" i="1" dirty="0">
              <a:solidFill>
                <a:srgbClr val="000099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Управляющая кнопка: домой 17">
            <a:hlinkClick r:id="rId2" action="ppaction://hlinksldjump" highlightClick="1"/>
          </p:cNvPr>
          <p:cNvSpPr/>
          <p:nvPr/>
        </p:nvSpPr>
        <p:spPr>
          <a:xfrm>
            <a:off x="8715404" y="6429396"/>
            <a:ext cx="428596" cy="428604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Скругленный прямоугольник 9">
            <a:hlinkClick r:id="rId3" action="ppaction://hlinksldjump"/>
          </p:cNvPr>
          <p:cNvSpPr/>
          <p:nvPr/>
        </p:nvSpPr>
        <p:spPr>
          <a:xfrm>
            <a:off x="2571736" y="285728"/>
            <a:ext cx="4357718" cy="571504"/>
          </a:xfrm>
          <a:prstGeom prst="roundRect">
            <a:avLst>
              <a:gd name="adj" fmla="val 50000"/>
            </a:avLst>
          </a:prstGeom>
          <a:solidFill>
            <a:srgbClr val="FFFF66">
              <a:alpha val="80000"/>
            </a:srgbClr>
          </a:solidFill>
          <a:ln>
            <a:solidFill>
              <a:srgbClr val="FFCC00"/>
            </a:solidFill>
          </a:ln>
          <a:effectLst>
            <a:glow rad="228600">
              <a:schemeClr val="accent3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Arial" pitchFamily="34" charset="0"/>
                <a:ea typeface="Gungsuh" pitchFamily="18" charset="-127"/>
                <a:cs typeface="Arial" pitchFamily="34" charset="0"/>
              </a:rPr>
              <a:t>Веселая математика</a:t>
            </a:r>
          </a:p>
        </p:txBody>
      </p:sp>
      <p:pic>
        <p:nvPicPr>
          <p:cNvPr id="2050" name="Picture 2" descr="C:\Documents and Settings\Admin\Мои документы\1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923928" y="4077072"/>
            <a:ext cx="1263524" cy="1043558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/>
          <p:cNvSpPr txBox="1"/>
          <p:nvPr/>
        </p:nvSpPr>
        <p:spPr>
          <a:xfrm>
            <a:off x="4000496" y="5929330"/>
            <a:ext cx="464347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2800" dirty="0" smtClean="0">
                <a:solidFill>
                  <a:srgbClr val="FF0000"/>
                </a:solidFill>
              </a:rPr>
              <a:t>2 кг</a:t>
            </a:r>
            <a:endParaRPr lang="ru-RU" sz="2800" dirty="0">
              <a:solidFill>
                <a:srgbClr val="FF0000"/>
              </a:solidFill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500034" y="1214422"/>
            <a:ext cx="356791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i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Задачи-шутки</a:t>
            </a:r>
            <a:endParaRPr lang="ru-RU" sz="2800" b="1" i="1" dirty="0">
              <a:solidFill>
                <a:srgbClr val="000099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Управляющая кнопка: домой 17">
            <a:hlinkClick r:id="rId2" action="ppaction://hlinksldjump" highlightClick="1"/>
          </p:cNvPr>
          <p:cNvSpPr/>
          <p:nvPr/>
        </p:nvSpPr>
        <p:spPr>
          <a:xfrm>
            <a:off x="8715404" y="6429396"/>
            <a:ext cx="428596" cy="428604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Скругленный прямоугольник 10">
            <a:hlinkClick r:id="rId3" action="ppaction://hlinksldjump"/>
          </p:cNvPr>
          <p:cNvSpPr/>
          <p:nvPr/>
        </p:nvSpPr>
        <p:spPr>
          <a:xfrm>
            <a:off x="2571736" y="285728"/>
            <a:ext cx="4357718" cy="571504"/>
          </a:xfrm>
          <a:prstGeom prst="roundRect">
            <a:avLst>
              <a:gd name="adj" fmla="val 50000"/>
            </a:avLst>
          </a:prstGeom>
          <a:solidFill>
            <a:srgbClr val="FFFF66">
              <a:alpha val="80000"/>
            </a:srgbClr>
          </a:solidFill>
          <a:ln>
            <a:solidFill>
              <a:srgbClr val="FFCC00"/>
            </a:solidFill>
          </a:ln>
          <a:effectLst>
            <a:glow rad="228600">
              <a:schemeClr val="accent3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Arial" pitchFamily="34" charset="0"/>
                <a:ea typeface="Gungsuh" pitchFamily="18" charset="-127"/>
                <a:cs typeface="Arial" pitchFamily="34" charset="0"/>
              </a:rPr>
              <a:t>Веселая математика</a:t>
            </a:r>
          </a:p>
        </p:txBody>
      </p:sp>
      <p:sp>
        <p:nvSpPr>
          <p:cNvPr id="16" name="Oval 4"/>
          <p:cNvSpPr>
            <a:spLocks noChangeArrowheads="1"/>
          </p:cNvSpPr>
          <p:nvPr/>
        </p:nvSpPr>
        <p:spPr bwMode="auto">
          <a:xfrm>
            <a:off x="4143372" y="1142984"/>
            <a:ext cx="1143008" cy="785818"/>
          </a:xfrm>
          <a:prstGeom prst="ellipse">
            <a:avLst/>
          </a:prstGeom>
          <a:solidFill>
            <a:srgbClr val="FFFF66"/>
          </a:solidFill>
          <a:ln w="9525">
            <a:solidFill>
              <a:srgbClr val="FFFF00"/>
            </a:solidFill>
            <a:round/>
            <a:headEnd/>
            <a:tailEnd/>
          </a:ln>
          <a:effectLst>
            <a:glow rad="101600">
              <a:schemeClr val="accent3">
                <a:satMod val="175000"/>
                <a:alpha val="40000"/>
              </a:schemeClr>
            </a:glow>
          </a:effectLst>
        </p:spPr>
        <p:txBody>
          <a:bodyPr wrap="none" anchor="ctr"/>
          <a:lstStyle/>
          <a:p>
            <a:pPr algn="ctr"/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</a:rPr>
              <a:t>2</a:t>
            </a:r>
            <a:endParaRPr kumimoji="0" lang="ru-RU" sz="4000" b="1" dirty="0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000100" y="2285992"/>
            <a:ext cx="757242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3600" dirty="0" smtClean="0"/>
              <a:t>	Курица, стоящая на одной ноге, весит 2 кг. Сколько весит курица, стоящая на двух ногах? </a:t>
            </a:r>
          </a:p>
          <a:p>
            <a:pPr algn="just"/>
            <a:endParaRPr lang="ru-RU" sz="3600" dirty="0"/>
          </a:p>
        </p:txBody>
      </p:sp>
      <p:pic>
        <p:nvPicPr>
          <p:cNvPr id="3074" name="Picture 2" descr="C:\Documents and Settings\Admin\Мои документы\2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779912" y="4149080"/>
            <a:ext cx="1566664" cy="1830285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/>
          <p:cNvSpPr txBox="1"/>
          <p:nvPr/>
        </p:nvSpPr>
        <p:spPr>
          <a:xfrm>
            <a:off x="1691680" y="5929330"/>
            <a:ext cx="7166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2800" dirty="0" smtClean="0">
                <a:solidFill>
                  <a:srgbClr val="FF0000"/>
                </a:solidFill>
              </a:rPr>
              <a:t>Ни одного, так как у горошин нет ног</a:t>
            </a:r>
            <a:endParaRPr lang="ru-RU" sz="2800" dirty="0">
              <a:solidFill>
                <a:srgbClr val="FF0000"/>
              </a:solidFill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500034" y="1214422"/>
            <a:ext cx="349590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i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Задачи-шутки</a:t>
            </a:r>
            <a:endParaRPr lang="ru-RU" sz="2800" b="1" i="1" dirty="0">
              <a:solidFill>
                <a:srgbClr val="000099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Управляющая кнопка: домой 17">
            <a:hlinkClick r:id="rId2" action="ppaction://hlinksldjump" highlightClick="1"/>
          </p:cNvPr>
          <p:cNvSpPr/>
          <p:nvPr/>
        </p:nvSpPr>
        <p:spPr>
          <a:xfrm>
            <a:off x="8715404" y="6429396"/>
            <a:ext cx="428596" cy="428604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Скругленный прямоугольник 9">
            <a:hlinkClick r:id="rId3" action="ppaction://hlinksldjump"/>
          </p:cNvPr>
          <p:cNvSpPr/>
          <p:nvPr/>
        </p:nvSpPr>
        <p:spPr>
          <a:xfrm>
            <a:off x="2571736" y="285728"/>
            <a:ext cx="4357718" cy="571504"/>
          </a:xfrm>
          <a:prstGeom prst="roundRect">
            <a:avLst>
              <a:gd name="adj" fmla="val 50000"/>
            </a:avLst>
          </a:prstGeom>
          <a:solidFill>
            <a:srgbClr val="FFFF66">
              <a:alpha val="80000"/>
            </a:srgbClr>
          </a:solidFill>
          <a:ln>
            <a:solidFill>
              <a:srgbClr val="FFCC00"/>
            </a:solidFill>
          </a:ln>
          <a:effectLst>
            <a:glow rad="228600">
              <a:schemeClr val="accent3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Arial" pitchFamily="34" charset="0"/>
                <a:ea typeface="Gungsuh" pitchFamily="18" charset="-127"/>
                <a:cs typeface="Arial" pitchFamily="34" charset="0"/>
              </a:rPr>
              <a:t>Веселая математика</a:t>
            </a:r>
          </a:p>
        </p:txBody>
      </p:sp>
      <p:sp>
        <p:nvSpPr>
          <p:cNvPr id="11" name="Oval 4"/>
          <p:cNvSpPr>
            <a:spLocks noChangeArrowheads="1"/>
          </p:cNvSpPr>
          <p:nvPr/>
        </p:nvSpPr>
        <p:spPr bwMode="auto">
          <a:xfrm>
            <a:off x="4143372" y="1142984"/>
            <a:ext cx="1143008" cy="785818"/>
          </a:xfrm>
          <a:prstGeom prst="ellipse">
            <a:avLst/>
          </a:prstGeom>
          <a:solidFill>
            <a:srgbClr val="FFFF66"/>
          </a:solidFill>
          <a:ln w="9525">
            <a:solidFill>
              <a:srgbClr val="FFFF00"/>
            </a:solidFill>
            <a:round/>
            <a:headEnd/>
            <a:tailEnd/>
          </a:ln>
          <a:effectLst>
            <a:glow rad="101600">
              <a:schemeClr val="accent3">
                <a:satMod val="175000"/>
                <a:alpha val="40000"/>
              </a:schemeClr>
            </a:glow>
          </a:effectLst>
        </p:spPr>
        <p:txBody>
          <a:bodyPr wrap="none" anchor="ctr"/>
          <a:lstStyle/>
          <a:p>
            <a:pPr algn="ctr"/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</a:rPr>
              <a:t>3</a:t>
            </a:r>
            <a:endParaRPr kumimoji="0" lang="ru-RU" sz="4000" b="1" dirty="0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1000100" y="2285992"/>
            <a:ext cx="757242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3600" dirty="0" smtClean="0"/>
              <a:t>	Сколько горошин может войти в один стакан?</a:t>
            </a:r>
          </a:p>
          <a:p>
            <a:pPr algn="just"/>
            <a:endParaRPr lang="ru-RU" sz="36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/>
          <p:cNvSpPr txBox="1"/>
          <p:nvPr/>
        </p:nvSpPr>
        <p:spPr>
          <a:xfrm>
            <a:off x="4000496" y="5929330"/>
            <a:ext cx="464347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2800" dirty="0" smtClean="0">
                <a:solidFill>
                  <a:srgbClr val="FF0000"/>
                </a:solidFill>
              </a:rPr>
              <a:t>4 яблока</a:t>
            </a:r>
            <a:endParaRPr lang="ru-RU" sz="2800" dirty="0">
              <a:solidFill>
                <a:srgbClr val="FF000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-785850" y="3357562"/>
            <a:ext cx="75724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3600" i="1" dirty="0" smtClean="0">
                <a:solidFill>
                  <a:srgbClr val="000099"/>
                </a:solidFill>
              </a:rPr>
              <a:t> </a:t>
            </a:r>
            <a:endParaRPr lang="ru-RU" sz="3600" i="1" dirty="0">
              <a:solidFill>
                <a:srgbClr val="000099"/>
              </a:solidFill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500034" y="1214422"/>
            <a:ext cx="320787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i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Задачи-шутки</a:t>
            </a:r>
            <a:endParaRPr lang="ru-RU" sz="2800" b="1" i="1" dirty="0">
              <a:solidFill>
                <a:srgbClr val="000099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Управляющая кнопка: домой 16">
            <a:hlinkClick r:id="rId2" action="ppaction://hlinksldjump" highlightClick="1"/>
          </p:cNvPr>
          <p:cNvSpPr/>
          <p:nvPr/>
        </p:nvSpPr>
        <p:spPr>
          <a:xfrm>
            <a:off x="8715404" y="6429396"/>
            <a:ext cx="428596" cy="428604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Скругленный прямоугольник 8">
            <a:hlinkClick r:id="rId3" action="ppaction://hlinksldjump"/>
          </p:cNvPr>
          <p:cNvSpPr/>
          <p:nvPr/>
        </p:nvSpPr>
        <p:spPr>
          <a:xfrm>
            <a:off x="2571736" y="285728"/>
            <a:ext cx="4357718" cy="571504"/>
          </a:xfrm>
          <a:prstGeom prst="roundRect">
            <a:avLst>
              <a:gd name="adj" fmla="val 50000"/>
            </a:avLst>
          </a:prstGeom>
          <a:solidFill>
            <a:srgbClr val="FFFF66">
              <a:alpha val="80000"/>
            </a:srgbClr>
          </a:solidFill>
          <a:ln>
            <a:solidFill>
              <a:srgbClr val="FFCC00"/>
            </a:solidFill>
          </a:ln>
          <a:effectLst>
            <a:glow rad="228600">
              <a:schemeClr val="accent3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Arial" pitchFamily="34" charset="0"/>
                <a:ea typeface="Gungsuh" pitchFamily="18" charset="-127"/>
                <a:cs typeface="Arial" pitchFamily="34" charset="0"/>
              </a:rPr>
              <a:t>Веселая математика</a:t>
            </a:r>
          </a:p>
        </p:txBody>
      </p:sp>
      <p:sp>
        <p:nvSpPr>
          <p:cNvPr id="10" name="Oval 4"/>
          <p:cNvSpPr>
            <a:spLocks noChangeArrowheads="1"/>
          </p:cNvSpPr>
          <p:nvPr/>
        </p:nvSpPr>
        <p:spPr bwMode="auto">
          <a:xfrm>
            <a:off x="4143372" y="1142984"/>
            <a:ext cx="1143008" cy="785818"/>
          </a:xfrm>
          <a:prstGeom prst="ellipse">
            <a:avLst/>
          </a:prstGeom>
          <a:solidFill>
            <a:srgbClr val="FFFF66"/>
          </a:solidFill>
          <a:ln w="9525">
            <a:solidFill>
              <a:srgbClr val="FFFF00"/>
            </a:solidFill>
            <a:round/>
            <a:headEnd/>
            <a:tailEnd/>
          </a:ln>
          <a:effectLst>
            <a:glow rad="101600">
              <a:schemeClr val="accent3">
                <a:satMod val="175000"/>
                <a:alpha val="40000"/>
              </a:schemeClr>
            </a:glow>
          </a:effectLst>
        </p:spPr>
        <p:txBody>
          <a:bodyPr wrap="none" anchor="ctr"/>
          <a:lstStyle/>
          <a:p>
            <a:pPr algn="ctr"/>
            <a:r>
              <a:rPr lang="ru-RU" sz="4000" b="1" dirty="0" smtClean="0">
                <a:solidFill>
                  <a:srgbClr val="FF0000"/>
                </a:solidFill>
                <a:latin typeface="Times New Roman" pitchFamily="18" charset="0"/>
              </a:rPr>
              <a:t>4</a:t>
            </a:r>
            <a:endParaRPr kumimoji="0" lang="ru-RU" sz="4000" b="1" dirty="0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000100" y="2285992"/>
            <a:ext cx="7572428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3600" dirty="0" smtClean="0"/>
              <a:t>	На столе лежало 4 яблока. Одно из них разрезали пополам и положили на стол. Сколько яблок на столе?</a:t>
            </a:r>
          </a:p>
          <a:p>
            <a:pPr algn="just"/>
            <a:r>
              <a:rPr lang="ru-RU" sz="3600" dirty="0" smtClean="0"/>
              <a:t> </a:t>
            </a:r>
            <a:br>
              <a:rPr lang="ru-RU" sz="3600" dirty="0" smtClean="0"/>
            </a:br>
            <a:endParaRPr lang="ru-RU" sz="36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/>
          <p:cNvSpPr txBox="1"/>
          <p:nvPr/>
        </p:nvSpPr>
        <p:spPr>
          <a:xfrm>
            <a:off x="1691680" y="5929330"/>
            <a:ext cx="695228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2800" dirty="0" smtClean="0">
                <a:solidFill>
                  <a:srgbClr val="FF0000"/>
                </a:solidFill>
              </a:rPr>
              <a:t>ехал 1 автобус</a:t>
            </a:r>
            <a:endParaRPr lang="ru-RU" sz="2800" dirty="0">
              <a:solidFill>
                <a:srgbClr val="FF0000"/>
              </a:solidFill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500034" y="1214422"/>
            <a:ext cx="342389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i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Задачи-шутки</a:t>
            </a:r>
            <a:endParaRPr lang="ru-RU" sz="2800" b="1" i="1" dirty="0">
              <a:solidFill>
                <a:srgbClr val="000099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Управляющая кнопка: домой 17">
            <a:hlinkClick r:id="rId2" action="ppaction://hlinksldjump" highlightClick="1"/>
          </p:cNvPr>
          <p:cNvSpPr/>
          <p:nvPr/>
        </p:nvSpPr>
        <p:spPr>
          <a:xfrm>
            <a:off x="8715404" y="6429396"/>
            <a:ext cx="428596" cy="428604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Скругленный прямоугольник 8">
            <a:hlinkClick r:id="rId3" action="ppaction://hlinksldjump"/>
          </p:cNvPr>
          <p:cNvSpPr/>
          <p:nvPr/>
        </p:nvSpPr>
        <p:spPr>
          <a:xfrm>
            <a:off x="2571736" y="285728"/>
            <a:ext cx="4357718" cy="571504"/>
          </a:xfrm>
          <a:prstGeom prst="roundRect">
            <a:avLst>
              <a:gd name="adj" fmla="val 50000"/>
            </a:avLst>
          </a:prstGeom>
          <a:solidFill>
            <a:srgbClr val="FFFF66">
              <a:alpha val="80000"/>
            </a:srgbClr>
          </a:solidFill>
          <a:ln>
            <a:solidFill>
              <a:srgbClr val="FFCC00"/>
            </a:solidFill>
          </a:ln>
          <a:effectLst>
            <a:glow rad="228600">
              <a:schemeClr val="accent3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Arial" pitchFamily="34" charset="0"/>
                <a:ea typeface="Gungsuh" pitchFamily="18" charset="-127"/>
                <a:cs typeface="Arial" pitchFamily="34" charset="0"/>
              </a:rPr>
              <a:t>Веселая математика</a:t>
            </a:r>
          </a:p>
        </p:txBody>
      </p:sp>
      <p:sp>
        <p:nvSpPr>
          <p:cNvPr id="10" name="Oval 4"/>
          <p:cNvSpPr>
            <a:spLocks noChangeArrowheads="1"/>
          </p:cNvSpPr>
          <p:nvPr/>
        </p:nvSpPr>
        <p:spPr bwMode="auto">
          <a:xfrm>
            <a:off x="4143372" y="1142984"/>
            <a:ext cx="1143008" cy="785818"/>
          </a:xfrm>
          <a:prstGeom prst="ellipse">
            <a:avLst/>
          </a:prstGeom>
          <a:solidFill>
            <a:srgbClr val="FFFF66"/>
          </a:solidFill>
          <a:ln w="9525">
            <a:solidFill>
              <a:srgbClr val="FFFF00"/>
            </a:solidFill>
            <a:round/>
            <a:headEnd/>
            <a:tailEnd/>
          </a:ln>
          <a:effectLst>
            <a:glow rad="101600">
              <a:schemeClr val="accent3">
                <a:satMod val="175000"/>
                <a:alpha val="40000"/>
              </a:schemeClr>
            </a:glow>
          </a:effectLst>
        </p:spPr>
        <p:txBody>
          <a:bodyPr wrap="none" anchor="ctr"/>
          <a:lstStyle/>
          <a:p>
            <a:pPr algn="ctr"/>
            <a:r>
              <a:rPr lang="ru-RU" sz="4000" b="1" dirty="0" smtClean="0">
                <a:solidFill>
                  <a:srgbClr val="FF0000"/>
                </a:solidFill>
                <a:latin typeface="Times New Roman" pitchFamily="18" charset="0"/>
              </a:rPr>
              <a:t>5</a:t>
            </a:r>
            <a:endParaRPr kumimoji="0" lang="ru-RU" sz="4000" b="1" dirty="0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000100" y="2285992"/>
            <a:ext cx="7572428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/>
            <a:r>
              <a:rPr lang="ru-RU" sz="3600" dirty="0" smtClean="0"/>
              <a:t>	 Из города в посёлок ехал автобус. По дороге он встретил 3 грузовых автомобиля и 5 легковых. Сколько всего машин ехало в посёлок?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/>
          <p:cNvSpPr txBox="1"/>
          <p:nvPr/>
        </p:nvSpPr>
        <p:spPr>
          <a:xfrm>
            <a:off x="4000496" y="5929330"/>
            <a:ext cx="464347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2800" dirty="0" smtClean="0">
                <a:solidFill>
                  <a:srgbClr val="FF0000"/>
                </a:solidFill>
              </a:rPr>
              <a:t>5</a:t>
            </a:r>
            <a:endParaRPr lang="ru-RU" sz="2800" dirty="0">
              <a:solidFill>
                <a:srgbClr val="FF000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000100" y="2285992"/>
            <a:ext cx="75724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dirty="0" smtClean="0"/>
              <a:t>Сколько квадратов?</a:t>
            </a:r>
            <a:endParaRPr lang="ru-RU" sz="3600" i="1" dirty="0">
              <a:solidFill>
                <a:srgbClr val="000099"/>
              </a:solidFill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500034" y="1214422"/>
            <a:ext cx="321471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i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Геометрия </a:t>
            </a:r>
            <a:endParaRPr lang="ru-RU" sz="2800" b="1" i="1" dirty="0">
              <a:solidFill>
                <a:srgbClr val="000099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Управляющая кнопка: домой 16">
            <a:hlinkClick r:id="rId2" action="ppaction://hlinksldjump" highlightClick="1"/>
          </p:cNvPr>
          <p:cNvSpPr/>
          <p:nvPr/>
        </p:nvSpPr>
        <p:spPr>
          <a:xfrm>
            <a:off x="8715404" y="6429396"/>
            <a:ext cx="428596" cy="428604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Скругленный прямоугольник 8">
            <a:hlinkClick r:id="rId3" action="ppaction://hlinksldjump"/>
          </p:cNvPr>
          <p:cNvSpPr/>
          <p:nvPr/>
        </p:nvSpPr>
        <p:spPr>
          <a:xfrm>
            <a:off x="2571736" y="285728"/>
            <a:ext cx="4357718" cy="571504"/>
          </a:xfrm>
          <a:prstGeom prst="roundRect">
            <a:avLst>
              <a:gd name="adj" fmla="val 50000"/>
            </a:avLst>
          </a:prstGeom>
          <a:solidFill>
            <a:srgbClr val="FFFF66">
              <a:alpha val="80000"/>
            </a:srgbClr>
          </a:solidFill>
          <a:ln>
            <a:solidFill>
              <a:srgbClr val="FFCC00"/>
            </a:solidFill>
          </a:ln>
          <a:effectLst>
            <a:glow rad="228600">
              <a:schemeClr val="accent3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Arial" pitchFamily="34" charset="0"/>
                <a:ea typeface="Gungsuh" pitchFamily="18" charset="-127"/>
                <a:cs typeface="Arial" pitchFamily="34" charset="0"/>
              </a:rPr>
              <a:t>Веселая математика</a:t>
            </a:r>
          </a:p>
        </p:txBody>
      </p:sp>
      <p:sp>
        <p:nvSpPr>
          <p:cNvPr id="10" name="Oval 4"/>
          <p:cNvSpPr>
            <a:spLocks noChangeArrowheads="1"/>
          </p:cNvSpPr>
          <p:nvPr/>
        </p:nvSpPr>
        <p:spPr bwMode="auto">
          <a:xfrm>
            <a:off x="4143372" y="1142984"/>
            <a:ext cx="1143008" cy="785818"/>
          </a:xfrm>
          <a:prstGeom prst="ellipse">
            <a:avLst/>
          </a:prstGeom>
          <a:solidFill>
            <a:srgbClr val="FFFF66"/>
          </a:solidFill>
          <a:ln w="9525">
            <a:solidFill>
              <a:srgbClr val="FFFF00"/>
            </a:solidFill>
            <a:round/>
            <a:headEnd/>
            <a:tailEnd/>
          </a:ln>
          <a:effectLst>
            <a:glow rad="101600">
              <a:schemeClr val="accent3">
                <a:satMod val="175000"/>
                <a:alpha val="40000"/>
              </a:schemeClr>
            </a:glow>
          </a:effectLst>
        </p:spPr>
        <p:txBody>
          <a:bodyPr wrap="none" anchor="ctr"/>
          <a:lstStyle/>
          <a:p>
            <a:pPr algn="ctr"/>
            <a:r>
              <a:rPr kumimoji="0" lang="en-US" sz="4000" b="1" dirty="0" smtClean="0">
                <a:solidFill>
                  <a:srgbClr val="FF0000"/>
                </a:solidFill>
                <a:latin typeface="Times New Roman" pitchFamily="18" charset="0"/>
              </a:rPr>
              <a:t>1</a:t>
            </a:r>
            <a:endParaRPr kumimoji="0" lang="ru-RU" sz="4000" b="1" dirty="0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3563888" y="3212976"/>
            <a:ext cx="1800200" cy="18002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3" name="Прямая соединительная линия 12"/>
          <p:cNvCxnSpPr>
            <a:stCxn id="8" idx="0"/>
            <a:endCxn id="8" idx="2"/>
          </p:cNvCxnSpPr>
          <p:nvPr/>
        </p:nvCxnSpPr>
        <p:spPr>
          <a:xfrm>
            <a:off x="4463988" y="3212976"/>
            <a:ext cx="0" cy="1800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>
            <a:stCxn id="8" idx="1"/>
            <a:endCxn id="8" idx="3"/>
          </p:cNvCxnSpPr>
          <p:nvPr/>
        </p:nvCxnSpPr>
        <p:spPr>
          <a:xfrm>
            <a:off x="3563888" y="4113076"/>
            <a:ext cx="18002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/>
          <p:cNvSpPr txBox="1"/>
          <p:nvPr/>
        </p:nvSpPr>
        <p:spPr>
          <a:xfrm>
            <a:off x="4000496" y="5929330"/>
            <a:ext cx="464347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2800" dirty="0" smtClean="0">
                <a:solidFill>
                  <a:srgbClr val="FF0000"/>
                </a:solidFill>
              </a:rPr>
              <a:t>6</a:t>
            </a:r>
            <a:endParaRPr lang="ru-RU" sz="2800" dirty="0">
              <a:solidFill>
                <a:srgbClr val="FF0000"/>
              </a:solidFill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500034" y="1214422"/>
            <a:ext cx="314327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i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Геометрия </a:t>
            </a:r>
            <a:endParaRPr lang="ru-RU" sz="2800" b="1" i="1" dirty="0">
              <a:solidFill>
                <a:srgbClr val="000099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Управляющая кнопка: домой 16">
            <a:hlinkClick r:id="rId2" action="ppaction://hlinksldjump" highlightClick="1"/>
          </p:cNvPr>
          <p:cNvSpPr/>
          <p:nvPr/>
        </p:nvSpPr>
        <p:spPr>
          <a:xfrm>
            <a:off x="8715404" y="6429396"/>
            <a:ext cx="428596" cy="428604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Скругленный прямоугольник 8">
            <a:hlinkClick r:id="rId3" action="ppaction://hlinksldjump"/>
          </p:cNvPr>
          <p:cNvSpPr/>
          <p:nvPr/>
        </p:nvSpPr>
        <p:spPr>
          <a:xfrm>
            <a:off x="2571736" y="285728"/>
            <a:ext cx="4357718" cy="571504"/>
          </a:xfrm>
          <a:prstGeom prst="roundRect">
            <a:avLst>
              <a:gd name="adj" fmla="val 50000"/>
            </a:avLst>
          </a:prstGeom>
          <a:solidFill>
            <a:srgbClr val="FFFF66">
              <a:alpha val="80000"/>
            </a:srgbClr>
          </a:solidFill>
          <a:ln>
            <a:solidFill>
              <a:srgbClr val="FFCC00"/>
            </a:solidFill>
          </a:ln>
          <a:effectLst>
            <a:glow rad="228600">
              <a:schemeClr val="accent3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Arial" pitchFamily="34" charset="0"/>
                <a:ea typeface="Gungsuh" pitchFamily="18" charset="-127"/>
                <a:cs typeface="Arial" pitchFamily="34" charset="0"/>
              </a:rPr>
              <a:t>Веселая математика</a:t>
            </a:r>
          </a:p>
        </p:txBody>
      </p:sp>
      <p:sp>
        <p:nvSpPr>
          <p:cNvPr id="10" name="Oval 4"/>
          <p:cNvSpPr>
            <a:spLocks noChangeArrowheads="1"/>
          </p:cNvSpPr>
          <p:nvPr/>
        </p:nvSpPr>
        <p:spPr bwMode="auto">
          <a:xfrm>
            <a:off x="4143372" y="1142984"/>
            <a:ext cx="1143008" cy="785818"/>
          </a:xfrm>
          <a:prstGeom prst="ellipse">
            <a:avLst/>
          </a:prstGeom>
          <a:solidFill>
            <a:srgbClr val="FFFF66"/>
          </a:solidFill>
          <a:ln w="9525">
            <a:solidFill>
              <a:srgbClr val="FFFF00"/>
            </a:solidFill>
            <a:round/>
            <a:headEnd/>
            <a:tailEnd/>
          </a:ln>
          <a:effectLst>
            <a:glow rad="101600">
              <a:schemeClr val="accent3">
                <a:satMod val="175000"/>
                <a:alpha val="40000"/>
              </a:schemeClr>
            </a:glow>
          </a:effectLst>
        </p:spPr>
        <p:txBody>
          <a:bodyPr wrap="none" anchor="ctr"/>
          <a:lstStyle/>
          <a:p>
            <a:pPr algn="ctr"/>
            <a:r>
              <a:rPr kumimoji="0" lang="en-US" sz="4000" b="1" dirty="0" smtClean="0">
                <a:solidFill>
                  <a:srgbClr val="FF0000"/>
                </a:solidFill>
                <a:latin typeface="Times New Roman" pitchFamily="18" charset="0"/>
              </a:rPr>
              <a:t>2</a:t>
            </a:r>
            <a:endParaRPr kumimoji="0" lang="ru-RU" sz="4000" b="1" dirty="0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000100" y="2285992"/>
            <a:ext cx="757242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3600" dirty="0" smtClean="0"/>
              <a:t>Сколько треугольников?</a:t>
            </a:r>
          </a:p>
          <a:p>
            <a:endParaRPr lang="ru-RU" sz="3600" dirty="0" smtClean="0"/>
          </a:p>
          <a:p>
            <a:endParaRPr lang="ru-RU" sz="3600" i="1" dirty="0">
              <a:solidFill>
                <a:srgbClr val="000099"/>
              </a:solidFill>
            </a:endParaRPr>
          </a:p>
        </p:txBody>
      </p:sp>
      <p:sp>
        <p:nvSpPr>
          <p:cNvPr id="8" name="Равнобедренный треугольник 7"/>
          <p:cNvSpPr/>
          <p:nvPr/>
        </p:nvSpPr>
        <p:spPr>
          <a:xfrm>
            <a:off x="3419872" y="3501008"/>
            <a:ext cx="2376264" cy="2088232"/>
          </a:xfrm>
          <a:prstGeom prst="triangl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4" name="Прямая соединительная линия 13"/>
          <p:cNvCxnSpPr>
            <a:stCxn id="8" idx="0"/>
          </p:cNvCxnSpPr>
          <p:nvPr/>
        </p:nvCxnSpPr>
        <p:spPr>
          <a:xfrm flipH="1">
            <a:off x="4067944" y="3501008"/>
            <a:ext cx="540060" cy="20882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>
            <a:stCxn id="8" idx="0"/>
          </p:cNvCxnSpPr>
          <p:nvPr/>
        </p:nvCxnSpPr>
        <p:spPr>
          <a:xfrm>
            <a:off x="4608004" y="3501008"/>
            <a:ext cx="396044" cy="20882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1123</TotalTime>
  <Words>290</Words>
  <Application>Microsoft Office PowerPoint</Application>
  <PresentationFormat>Экран (4:3)</PresentationFormat>
  <Paragraphs>158</Paragraphs>
  <Slides>23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23</vt:i4>
      </vt:variant>
    </vt:vector>
  </HeadingPairs>
  <TitlesOfParts>
    <vt:vector size="24" baseType="lpstr">
      <vt:lpstr>Поток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  <vt:lpstr>Слайд 22</vt:lpstr>
      <vt:lpstr>Слайд 23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Игра</dc:title>
  <dc:creator>Админ</dc:creator>
  <cp:lastModifiedBy>DR_DRE</cp:lastModifiedBy>
  <cp:revision>368</cp:revision>
  <dcterms:created xsi:type="dcterms:W3CDTF">2009-11-28T17:22:11Z</dcterms:created>
  <dcterms:modified xsi:type="dcterms:W3CDTF">2015-11-04T12:05:03Z</dcterms:modified>
</cp:coreProperties>
</file>