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2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63" r:id="rId9"/>
    <p:sldId id="262" r:id="rId10"/>
    <p:sldId id="261" r:id="rId11"/>
    <p:sldId id="264" r:id="rId12"/>
    <p:sldId id="266" r:id="rId13"/>
    <p:sldId id="267" r:id="rId14"/>
    <p:sldId id="276" r:id="rId15"/>
    <p:sldId id="274" r:id="rId16"/>
    <p:sldId id="275" r:id="rId17"/>
    <p:sldId id="277" r:id="rId18"/>
    <p:sldId id="278" r:id="rId19"/>
    <p:sldId id="280" r:id="rId20"/>
    <p:sldId id="279" r:id="rId21"/>
    <p:sldId id="281" r:id="rId22"/>
    <p:sldId id="258" r:id="rId23"/>
    <p:sldId id="283" r:id="rId24"/>
    <p:sldId id="284" r:id="rId25"/>
    <p:sldId id="285" r:id="rId26"/>
    <p:sldId id="286" r:id="rId27"/>
    <p:sldId id="289" r:id="rId28"/>
    <p:sldId id="288" r:id="rId29"/>
    <p:sldId id="290" r:id="rId30"/>
    <p:sldId id="296" r:id="rId31"/>
    <p:sldId id="293" r:id="rId32"/>
    <p:sldId id="294" r:id="rId33"/>
    <p:sldId id="295" r:id="rId34"/>
    <p:sldId id="297" r:id="rId35"/>
    <p:sldId id="298" r:id="rId36"/>
    <p:sldId id="260" r:id="rId37"/>
    <p:sldId id="259" r:id="rId38"/>
    <p:sldId id="300" r:id="rId39"/>
    <p:sldId id="302" r:id="rId40"/>
    <p:sldId id="299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72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1F4CBBC-698D-4C43-B119-FFC63EA27369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383C001-0379-4063-96DA-AEC895135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 rot="-1066324">
            <a:off x="617538" y="3922713"/>
            <a:ext cx="2509837" cy="2527300"/>
            <a:chOff x="494947" y="417279"/>
            <a:chExt cx="2417578" cy="2421351"/>
          </a:xfrm>
        </p:grpSpPr>
        <p:sp>
          <p:nvSpPr>
            <p:cNvPr id="6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0"/>
            <p:cNvSpPr/>
            <p:nvPr/>
          </p:nvSpPr>
          <p:spPr>
            <a:xfrm>
              <a:off x="590646" y="417140"/>
              <a:ext cx="2321242" cy="2320968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8" name="Picture 13" descr="stickie-shadow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14456" y="436040"/>
              <a:ext cx="404704" cy="46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4" descr="stickie-shadow.pn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-5400000">
              <a:off x="637932" y="2282410"/>
              <a:ext cx="404704" cy="46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7" descr="TitleCard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343346">
            <a:off x="2855913" y="2587625"/>
            <a:ext cx="5773737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coverBand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613" y="5060950"/>
            <a:ext cx="1968500" cy="534988"/>
          </a:xfrm>
        </p:spPr>
        <p:txBody>
          <a:bodyPr anchor="t"/>
          <a:lstStyle>
            <a:lvl1pPr algn="ctr">
              <a:defRPr sz="2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D9CD808-670B-4C01-83F5-4E258182D27F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700" y="4135438"/>
            <a:ext cx="2085975" cy="835025"/>
          </a:xfrm>
        </p:spPr>
        <p:txBody>
          <a:bodyPr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200" y="5510213"/>
            <a:ext cx="738188" cy="425450"/>
          </a:xfrm>
        </p:spPr>
        <p:txBody>
          <a:bodyPr/>
          <a:lstStyle>
            <a:lvl1pPr algn="r">
              <a:defRPr smtClean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B8CF52E6-0FD1-456D-B839-CA9F4CBC4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3EDD1-AA1D-4743-AC4C-C592EA0EFE78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A23F3-9DC6-469B-8ED2-D9140427F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BCB62-AF5A-4294-8B3B-F5FA58C3EC61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E86C3-1325-47C1-82DD-19EEF10D3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7FD6-29F9-494C-8C29-1F36C199BC27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11E68-CD58-4D8B-A109-2C6C4884B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687C7-0DE1-4618-81FF-11531817EDF9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8FE20-0944-4727-B0A6-82B7070BF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495BE-D375-47F4-B8CA-143D77DE3BD6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57A4F-14E1-4292-A51D-20952D570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2"/>
          <p:cNvSpPr>
            <a:spLocks/>
          </p:cNvSpPr>
          <p:nvPr/>
        </p:nvSpPr>
        <p:spPr bwMode="auto">
          <a:xfrm rot="20274567">
            <a:off x="3933825" y="4281488"/>
            <a:ext cx="1289050" cy="722312"/>
          </a:xfrm>
          <a:custGeom>
            <a:avLst/>
            <a:gdLst/>
            <a:ahLst/>
            <a:cxnLst>
              <a:cxn ang="0">
                <a:pos x="338412" y="443436"/>
              </a:cxn>
              <a:cxn ang="0">
                <a:pos x="457051" y="488168"/>
              </a:cxn>
              <a:cxn ang="0">
                <a:pos x="141977" y="301459"/>
              </a:cxn>
              <a:cxn ang="0">
                <a:pos x="1075528" y="637925"/>
              </a:cxn>
              <a:cxn ang="0">
                <a:pos x="35008" y="156564"/>
              </a:cxn>
              <a:cxn ang="0">
                <a:pos x="26256" y="137115"/>
              </a:cxn>
              <a:cxn ang="0">
                <a:pos x="1235982" y="670016"/>
              </a:cxn>
              <a:cxn ang="0">
                <a:pos x="1229174" y="655429"/>
              </a:cxn>
              <a:cxn ang="0">
                <a:pos x="1048299" y="592221"/>
              </a:cxn>
              <a:cxn ang="0">
                <a:pos x="1234036" y="618476"/>
              </a:cxn>
              <a:cxn ang="0">
                <a:pos x="14587" y="105024"/>
              </a:cxn>
              <a:cxn ang="0">
                <a:pos x="2917" y="9724"/>
              </a:cxn>
              <a:cxn ang="0">
                <a:pos x="9725" y="44732"/>
              </a:cxn>
              <a:cxn ang="0">
                <a:pos x="23339" y="100162"/>
              </a:cxn>
              <a:cxn ang="0">
                <a:pos x="59319" y="179902"/>
              </a:cxn>
              <a:cxn ang="0">
                <a:pos x="142950" y="282982"/>
              </a:cxn>
              <a:cxn ang="0">
                <a:pos x="220746" y="352026"/>
              </a:cxn>
              <a:cxn ang="0">
                <a:pos x="282010" y="393841"/>
              </a:cxn>
              <a:cxn ang="0">
                <a:pos x="414263" y="467747"/>
              </a:cxn>
              <a:cxn ang="0">
                <a:pos x="480389" y="499838"/>
              </a:cxn>
              <a:cxn ang="0">
                <a:pos x="565965" y="532901"/>
              </a:cxn>
              <a:cxn ang="0">
                <a:pos x="684604" y="565964"/>
              </a:cxn>
              <a:cxn ang="0">
                <a:pos x="969531" y="621394"/>
              </a:cxn>
              <a:cxn ang="0">
                <a:pos x="1243275" y="638898"/>
              </a:cxn>
              <a:cxn ang="0">
                <a:pos x="1106646" y="640843"/>
              </a:cxn>
              <a:cxn ang="0">
                <a:pos x="1028850" y="635008"/>
              </a:cxn>
              <a:cxn ang="0">
                <a:pos x="949110" y="628201"/>
              </a:cxn>
              <a:cxn ang="0">
                <a:pos x="908267" y="623339"/>
              </a:cxn>
              <a:cxn ang="0">
                <a:pos x="814912" y="605834"/>
              </a:cxn>
              <a:cxn ang="0">
                <a:pos x="781848" y="599027"/>
              </a:cxn>
              <a:cxn ang="0">
                <a:pos x="727392" y="588331"/>
              </a:cxn>
              <a:cxn ang="0">
                <a:pos x="682659" y="574716"/>
              </a:cxn>
              <a:cxn ang="0">
                <a:pos x="641816" y="564992"/>
              </a:cxn>
              <a:cxn ang="0">
                <a:pos x="595139" y="553323"/>
              </a:cxn>
              <a:cxn ang="0">
                <a:pos x="554296" y="538735"/>
              </a:cxn>
              <a:cxn ang="0">
                <a:pos x="526095" y="529011"/>
              </a:cxn>
              <a:cxn ang="0">
                <a:pos x="494004" y="517342"/>
              </a:cxn>
              <a:cxn ang="0">
                <a:pos x="448299" y="498865"/>
              </a:cxn>
              <a:cxn ang="0">
                <a:pos x="423015" y="486223"/>
              </a:cxn>
              <a:cxn ang="0">
                <a:pos x="391897" y="469692"/>
              </a:cxn>
              <a:cxn ang="0">
                <a:pos x="353971" y="450243"/>
              </a:cxn>
              <a:cxn ang="0">
                <a:pos x="327715" y="436628"/>
              </a:cxn>
              <a:cxn ang="0">
                <a:pos x="293679" y="415235"/>
              </a:cxn>
              <a:cxn ang="0">
                <a:pos x="241167" y="380227"/>
              </a:cxn>
              <a:cxn ang="0">
                <a:pos x="211021" y="360777"/>
              </a:cxn>
              <a:cxn ang="0">
                <a:pos x="148785" y="308265"/>
              </a:cxn>
              <a:cxn ang="0">
                <a:pos x="135170" y="292706"/>
              </a:cxn>
              <a:cxn ang="0">
                <a:pos x="132253" y="287844"/>
              </a:cxn>
              <a:cxn ang="0">
                <a:pos x="122529" y="279092"/>
              </a:cxn>
              <a:cxn ang="0">
                <a:pos x="108914" y="266451"/>
              </a:cxn>
              <a:cxn ang="0">
                <a:pos x="91410" y="243111"/>
              </a:cxn>
              <a:cxn ang="0">
                <a:pos x="84603" y="234359"/>
              </a:cxn>
              <a:cxn ang="0">
                <a:pos x="70016" y="215883"/>
              </a:cxn>
              <a:cxn ang="0">
                <a:pos x="63209" y="199351"/>
              </a:cxn>
              <a:cxn ang="0">
                <a:pos x="46678" y="175040"/>
              </a:cxn>
              <a:cxn ang="0">
                <a:pos x="36953" y="160453"/>
              </a:cxn>
              <a:cxn ang="0">
                <a:pos x="34036" y="143921"/>
              </a:cxn>
              <a:cxn ang="0">
                <a:pos x="16532" y="101134"/>
              </a:cxn>
              <a:cxn ang="0">
                <a:pos x="4863" y="50566"/>
              </a:cxn>
              <a:cxn ang="0">
                <a:pos x="1884" y="3039"/>
              </a:cxn>
            </a:cxnLst>
            <a:rect l="0" t="0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lnTo>
                  <a:pt x="547489" y="536791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lnTo>
                  <a:pt x="338413" y="443436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lnTo>
                  <a:pt x="337440" y="442463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lnTo>
                  <a:pt x="334522" y="440518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4733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lnTo>
                  <a:pt x="457051" y="488168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3112" y="383144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lnTo>
                  <a:pt x="781848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lnTo>
                  <a:pt x="242140" y="366612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lnTo>
                  <a:pt x="141978" y="301458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lnTo>
                  <a:pt x="142950" y="301458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lnTo>
                  <a:pt x="979256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lnTo>
                  <a:pt x="93355" y="247974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lnTo>
                  <a:pt x="1075528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lnTo>
                  <a:pt x="47650" y="177958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lnTo>
                  <a:pt x="35008" y="156564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lnTo>
                  <a:pt x="25284" y="133225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lnTo>
                  <a:pt x="1277796" y="622366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lnTo>
                  <a:pt x="13614" y="101134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lnTo>
                  <a:pt x="5835" y="22366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lnTo>
                  <a:pt x="3890" y="14586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lnTo>
                  <a:pt x="1884" y="3039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lnTo>
                  <a:pt x="97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33"/>
          <p:cNvSpPr>
            <a:spLocks/>
          </p:cNvSpPr>
          <p:nvPr/>
        </p:nvSpPr>
        <p:spPr bwMode="auto">
          <a:xfrm rot="9377604">
            <a:off x="3925888" y="3316288"/>
            <a:ext cx="1289050" cy="722312"/>
          </a:xfrm>
          <a:custGeom>
            <a:avLst/>
            <a:gdLst/>
            <a:ahLst/>
            <a:cxnLst>
              <a:cxn ang="0">
                <a:pos x="14586" y="108914"/>
              </a:cxn>
              <a:cxn ang="0">
                <a:pos x="32090" y="149757"/>
              </a:cxn>
              <a:cxn ang="0">
                <a:pos x="36953" y="159481"/>
              </a:cxn>
              <a:cxn ang="0">
                <a:pos x="49595" y="184765"/>
              </a:cxn>
              <a:cxn ang="0">
                <a:pos x="1137764" y="708915"/>
              </a:cxn>
              <a:cxn ang="0">
                <a:pos x="1226257" y="630147"/>
              </a:cxn>
              <a:cxn ang="0">
                <a:pos x="1058996" y="577635"/>
              </a:cxn>
              <a:cxn ang="0">
                <a:pos x="1287522" y="637927"/>
              </a:cxn>
              <a:cxn ang="0">
                <a:pos x="909238" y="622367"/>
              </a:cxn>
              <a:cxn ang="0">
                <a:pos x="244084" y="368557"/>
              </a:cxn>
              <a:cxn ang="0">
                <a:pos x="334521" y="440519"/>
              </a:cxn>
              <a:cxn ang="0">
                <a:pos x="439546" y="492059"/>
              </a:cxn>
              <a:cxn ang="0">
                <a:pos x="392869" y="470665"/>
              </a:cxn>
              <a:cxn ang="0">
                <a:pos x="367585" y="458995"/>
              </a:cxn>
              <a:cxn ang="0">
                <a:pos x="347164" y="447326"/>
              </a:cxn>
              <a:cxn ang="0">
                <a:pos x="306320" y="424960"/>
              </a:cxn>
              <a:cxn ang="0">
                <a:pos x="270340" y="402593"/>
              </a:cxn>
              <a:cxn ang="0">
                <a:pos x="225607" y="371475"/>
              </a:cxn>
              <a:cxn ang="0">
                <a:pos x="195461" y="349109"/>
              </a:cxn>
              <a:cxn ang="0">
                <a:pos x="141977" y="300486"/>
              </a:cxn>
              <a:cxn ang="0">
                <a:pos x="140032" y="290762"/>
              </a:cxn>
              <a:cxn ang="0">
                <a:pos x="129335" y="285899"/>
              </a:cxn>
              <a:cxn ang="0">
                <a:pos x="113776" y="273258"/>
              </a:cxn>
              <a:cxn ang="0">
                <a:pos x="104051" y="260616"/>
              </a:cxn>
              <a:cxn ang="0">
                <a:pos x="89465" y="243112"/>
              </a:cxn>
              <a:cxn ang="0">
                <a:pos x="74878" y="224635"/>
              </a:cxn>
              <a:cxn ang="0">
                <a:pos x="67098" y="206159"/>
              </a:cxn>
              <a:cxn ang="0">
                <a:pos x="54457" y="189627"/>
              </a:cxn>
              <a:cxn ang="0">
                <a:pos x="42787" y="171151"/>
              </a:cxn>
              <a:cxn ang="0">
                <a:pos x="36953" y="155592"/>
              </a:cxn>
              <a:cxn ang="0">
                <a:pos x="28200" y="130308"/>
              </a:cxn>
              <a:cxn ang="0">
                <a:pos x="7779" y="70016"/>
              </a:cxn>
              <a:cxn ang="0">
                <a:pos x="4862" y="34035"/>
              </a:cxn>
              <a:cxn ang="0">
                <a:pos x="1944" y="13614"/>
              </a:cxn>
              <a:cxn ang="0">
                <a:pos x="5834" y="40843"/>
              </a:cxn>
              <a:cxn ang="0">
                <a:pos x="32091" y="123501"/>
              </a:cxn>
              <a:cxn ang="0">
                <a:pos x="70015" y="194489"/>
              </a:cxn>
              <a:cxn ang="0">
                <a:pos x="165316" y="303404"/>
              </a:cxn>
              <a:cxn ang="0">
                <a:pos x="241795" y="366956"/>
              </a:cxn>
              <a:cxn ang="0">
                <a:pos x="304375" y="407455"/>
              </a:cxn>
              <a:cxn ang="0">
                <a:pos x="430794" y="475527"/>
              </a:cxn>
              <a:cxn ang="0">
                <a:pos x="487196" y="502755"/>
              </a:cxn>
              <a:cxn ang="0">
                <a:pos x="570826" y="533874"/>
              </a:cxn>
              <a:cxn ang="0">
                <a:pos x="819773" y="596111"/>
              </a:cxn>
              <a:cxn ang="0">
                <a:pos x="971475" y="621395"/>
              </a:cxn>
              <a:cxn ang="0">
                <a:pos x="1243761" y="639871"/>
              </a:cxn>
              <a:cxn ang="0">
                <a:pos x="1088169" y="637926"/>
              </a:cxn>
              <a:cxn ang="0">
                <a:pos x="1028849" y="635009"/>
              </a:cxn>
              <a:cxn ang="0">
                <a:pos x="947164" y="628202"/>
              </a:cxn>
              <a:cxn ang="0">
                <a:pos x="911183" y="621395"/>
              </a:cxn>
              <a:cxn ang="0">
                <a:pos x="807131" y="603891"/>
              </a:cxn>
              <a:cxn ang="0">
                <a:pos x="771151" y="597084"/>
              </a:cxn>
              <a:cxn ang="0">
                <a:pos x="708914" y="582497"/>
              </a:cxn>
              <a:cxn ang="0">
                <a:pos x="670989" y="573745"/>
              </a:cxn>
              <a:cxn ang="0">
                <a:pos x="633063" y="564021"/>
              </a:cxn>
              <a:cxn ang="0">
                <a:pos x="587358" y="549433"/>
              </a:cxn>
              <a:cxn ang="0">
                <a:pos x="554295" y="538736"/>
              </a:cxn>
              <a:cxn ang="0">
                <a:pos x="526094" y="529011"/>
              </a:cxn>
              <a:cxn ang="0">
                <a:pos x="494003" y="517342"/>
              </a:cxn>
              <a:cxn ang="0">
                <a:pos x="448298" y="498866"/>
              </a:cxn>
            </a:cxnLst>
            <a:rect l="0" t="0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lnTo>
                  <a:pt x="1884" y="3038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lnTo>
                  <a:pt x="4861" y="18476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lnTo>
                  <a:pt x="5834" y="23339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lnTo>
                  <a:pt x="15559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lnTo>
                  <a:pt x="35007" y="151701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lnTo>
                  <a:pt x="35007" y="151702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lnTo>
                  <a:pt x="36953" y="159481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lnTo>
                  <a:pt x="49595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988" y="218801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lnTo>
                  <a:pt x="978282" y="620422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lnTo>
                  <a:pt x="94327" y="249919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lnTo>
                  <a:pt x="1137764" y="721557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lnTo>
                  <a:pt x="909238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lnTo>
                  <a:pt x="908266" y="623340"/>
                </a:lnTo>
                <a:close/>
                <a:moveTo>
                  <a:pt x="141977" y="301459"/>
                </a:move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lnTo>
                  <a:pt x="142949" y="302431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lnTo>
                  <a:pt x="244084" y="368557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lnTo>
                  <a:pt x="641815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lnTo>
                  <a:pt x="458992" y="489140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lnTo>
                  <a:pt x="333549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lnTo>
                  <a:pt x="339384" y="444409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lnTo>
                  <a:pt x="448298" y="498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A0170-243C-4B78-AC47-DCBFFAE0B5DD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BEC1A-FDCB-4201-A39B-9D2857DB3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C0A12-722A-40BD-B34A-BCEDB8CA4CBF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0C250-B994-47EB-B253-FC508A657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EE38D-6D30-4F84-A0E1-2B2C9F7FFA3A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9818E-CAC8-4B96-B827-A26E1E2B6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228FB-5980-4D63-9CF1-C9628B14D9D3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E26FD-D79C-4E83-9FDD-DF8228ECF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ape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24200" y="190500"/>
            <a:ext cx="27813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AC1AF-5CF0-41FF-A4AB-A3127DBD18F1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B9783-8D8F-426A-BA24-06D67CE6B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terior-Overlay.png"/>
          <p:cNvPicPr>
            <a:picLocks noChangeAspect="1"/>
          </p:cNvPicPr>
          <p:nvPr/>
        </p:nvPicPr>
        <p:blipFill>
          <a:blip r:embed="rId14" cstate="email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50863" y="436563"/>
            <a:ext cx="8042275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038350"/>
            <a:ext cx="74676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0863" y="6148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fld id="{5DBB468D-59A9-4BD4-B63A-DA72DEF91958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538" y="6148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fld id="{9687CAA6-9AC5-4881-A202-65CD1F050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7" r:id="rId2"/>
    <p:sldLayoutId id="2147483748" r:id="rId3"/>
    <p:sldLayoutId id="2147483749" r:id="rId4"/>
    <p:sldLayoutId id="2147483756" r:id="rId5"/>
    <p:sldLayoutId id="2147483750" r:id="rId6"/>
    <p:sldLayoutId id="2147483751" r:id="rId7"/>
    <p:sldLayoutId id="2147483752" r:id="rId8"/>
    <p:sldLayoutId id="2147483757" r:id="rId9"/>
    <p:sldLayoutId id="2147483753" r:id="rId10"/>
    <p:sldLayoutId id="2147483754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800" kern="1200"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2860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416050" indent="-182563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360000">
            <a:off x="3346450" y="3533775"/>
            <a:ext cx="4846638" cy="1600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a_AlbionicTitulBrk" panose="020B0903060703020204" pitchFamily="34" charset="-52"/>
              </a:rPr>
              <a:t>Урок русского языка. 5 класс</a:t>
            </a:r>
            <a:endParaRPr lang="ru-RU" b="1" dirty="0">
              <a:latin typeface="a_AlbionicTitulBrk" panose="020B0903060703020204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479888">
            <a:off x="158750" y="4725988"/>
            <a:ext cx="2835275" cy="790575"/>
          </a:xfrm>
        </p:spPr>
        <p:txBody>
          <a:bodyPr rtlCol="0">
            <a:normAutofit fontScale="77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Колесникова Е.В.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русского языка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литературы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Учитель начальных классов Николаева Т. М. - Учитель начальных классов Николаева Т. М. - Региональный образовательный портал Пско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682331">
            <a:off x="304800" y="550863"/>
            <a:ext cx="316865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AntiqueTtlTrdCmDn" panose="04020605060303030204" pitchFamily="82" charset="-52"/>
              </a:rPr>
              <a:t>Части речи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AntiqueTtlTrdCmDn" panose="04020605060303030204" pitchFamily="8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564904"/>
            <a:ext cx="3528392" cy="576064"/>
          </a:xfr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самостоятельные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148064" y="2542080"/>
            <a:ext cx="3528392" cy="576064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служебные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3567617">
            <a:off x="3243263" y="1585912"/>
            <a:ext cx="355600" cy="796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7357308">
            <a:off x="4928394" y="1699419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9750" y="3860800"/>
            <a:ext cx="36004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i="1"/>
              <a:t>Обозначают предметы, действия, их признаки</a:t>
            </a:r>
          </a:p>
          <a:p>
            <a:pPr marL="285750" indent="-285750">
              <a:buFontTx/>
              <a:buChar char="-"/>
            </a:pPr>
            <a:r>
              <a:rPr lang="ru-RU" b="1" i="1"/>
              <a:t>Могут изменяться (кроме наречия) </a:t>
            </a:r>
          </a:p>
          <a:p>
            <a:pPr marL="285750" indent="-285750">
              <a:buFontTx/>
              <a:buChar char="-"/>
            </a:pPr>
            <a:r>
              <a:rPr lang="ru-RU" b="1" i="1"/>
              <a:t>Являются членами предложения</a:t>
            </a:r>
          </a:p>
          <a:p>
            <a:pPr marL="285750" indent="-285750">
              <a:buFontTx/>
              <a:buChar char="-"/>
            </a:pP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76825" y="3922713"/>
            <a:ext cx="3598863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i="1"/>
              <a:t>Служат для связи слов и предложений, выражают оттенки значений</a:t>
            </a:r>
          </a:p>
          <a:p>
            <a:pPr marL="285750" indent="-285750">
              <a:buFontTx/>
              <a:buChar char="-"/>
            </a:pPr>
            <a:r>
              <a:rPr lang="ru-RU" b="1" i="1"/>
              <a:t>Не изменяются</a:t>
            </a:r>
          </a:p>
          <a:p>
            <a:pPr marL="285750" indent="-285750">
              <a:buFontTx/>
              <a:buChar char="-"/>
            </a:pPr>
            <a:r>
              <a:rPr lang="ru-RU" b="1" i="1"/>
              <a:t>Не являются членами предложения</a:t>
            </a:r>
          </a:p>
          <a:p>
            <a:pPr marL="285750" indent="-285750">
              <a:buFontTx/>
              <a:buChar char="-"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AntiqueTtlTrdCmDn" panose="04020605060303030204" pitchFamily="82" charset="-52"/>
              </a:rPr>
              <a:t>Части речи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AntiqueTtlTrdCmDn" panose="04020605060303030204" pitchFamily="8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564904"/>
            <a:ext cx="3528392" cy="576064"/>
          </a:xfr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самостоятельные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148064" y="2542080"/>
            <a:ext cx="3528392" cy="576064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служебные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843213" y="3284538"/>
            <a:ext cx="355600" cy="798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7357308">
            <a:off x="4928394" y="1699419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трелка вниз 8"/>
          <p:cNvSpPr/>
          <p:nvPr/>
        </p:nvSpPr>
        <p:spPr>
          <a:xfrm>
            <a:off x="1073150" y="3284538"/>
            <a:ext cx="355600" cy="798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72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464027">
            <a:off x="3744119" y="1670844"/>
            <a:ext cx="4079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3314700"/>
            <a:ext cx="4079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4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27988" y="3298825"/>
            <a:ext cx="4079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5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08775" y="3298825"/>
            <a:ext cx="4079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160457" y="4252877"/>
            <a:ext cx="1819255" cy="41032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изменяемые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2372934" y="4267153"/>
            <a:ext cx="2032091" cy="396044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неизменяемые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AntiqueTtlTrdCmDn" panose="04020605060303030204" pitchFamily="82" charset="-52"/>
              </a:rPr>
              <a:t>Части речи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AntiqueTtlTrdCmDn" panose="04020605060303030204" pitchFamily="8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564904"/>
            <a:ext cx="3528392" cy="576064"/>
          </a:xfr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самостоятельные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148064" y="2542080"/>
            <a:ext cx="3528392" cy="576064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служебные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843213" y="3284538"/>
            <a:ext cx="355600" cy="798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7357308">
            <a:off x="4928394" y="1699419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трелка вниз 8"/>
          <p:cNvSpPr/>
          <p:nvPr/>
        </p:nvSpPr>
        <p:spPr>
          <a:xfrm>
            <a:off x="1073150" y="3284538"/>
            <a:ext cx="355600" cy="798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464027">
            <a:off x="3744119" y="1670844"/>
            <a:ext cx="4079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7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3314700"/>
            <a:ext cx="4079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8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27988" y="3298825"/>
            <a:ext cx="4079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9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08775" y="3298825"/>
            <a:ext cx="4079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400" name="Группа 5"/>
          <p:cNvGrpSpPr>
            <a:grpSpLocks/>
          </p:cNvGrpSpPr>
          <p:nvPr/>
        </p:nvGrpSpPr>
        <p:grpSpPr bwMode="auto">
          <a:xfrm>
            <a:off x="134938" y="4252913"/>
            <a:ext cx="4270375" cy="2212975"/>
            <a:chOff x="135353" y="4252877"/>
            <a:chExt cx="4269672" cy="2213083"/>
          </a:xfrm>
        </p:grpSpPr>
        <p:sp>
          <p:nvSpPr>
            <p:cNvPr id="18" name="Объект 2"/>
            <p:cNvSpPr txBox="1">
              <a:spLocks/>
            </p:cNvSpPr>
            <p:nvPr/>
          </p:nvSpPr>
          <p:spPr>
            <a:xfrm>
              <a:off x="160457" y="4252877"/>
              <a:ext cx="1819255" cy="4103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>
              <a:lvl1pPr marL="228600" indent="-228600" algn="l" defTabSz="4572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557784" indent="-228600" algn="l" defTabSz="4572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4572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4572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417320" indent="-182880" algn="l" defTabSz="4572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1645920" indent="-182880" algn="l" defTabSz="4572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4572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2194560" indent="-182880" algn="l" defTabSz="4572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2468880" indent="-182880" algn="l" defTabSz="4572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Rage Italic" pitchFamily="66" charset="0"/>
                <a:buNone/>
                <a:defRPr/>
              </a:pPr>
              <a:r>
                <a:rPr lang="ru-RU" sz="2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изменяемые</a:t>
              </a:r>
              <a:endPara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Объект 2"/>
            <p:cNvSpPr txBox="1">
              <a:spLocks/>
            </p:cNvSpPr>
            <p:nvPr/>
          </p:nvSpPr>
          <p:spPr>
            <a:xfrm>
              <a:off x="2372934" y="4267153"/>
              <a:ext cx="2032091" cy="39604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>
              <a:lvl1pPr marL="228600" indent="-228600" algn="l" defTabSz="4572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557784" indent="-228600" algn="l" defTabSz="4572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4572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4572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417320" indent="-182880" algn="l" defTabSz="4572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1645920" indent="-182880" algn="l" defTabSz="4572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4572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2194560" indent="-182880" algn="l" defTabSz="4572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2468880" indent="-182880" algn="l" defTabSz="4572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Rage Italic" pitchFamily="66" charset="0"/>
                <a:buNone/>
                <a:defRPr/>
              </a:pPr>
              <a:r>
                <a:rPr lang="ru-RU" sz="2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неизменяемые</a:t>
              </a:r>
              <a:endPara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9017" y="4869160"/>
              <a:ext cx="2045156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 Black" panose="020B0A04020102020204" pitchFamily="34" charset="0"/>
                  <a:cs typeface="+mn-cs"/>
                </a:rPr>
                <a:t>существительное</a:t>
              </a:r>
              <a:endPara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5353" y="5221228"/>
              <a:ext cx="2045156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 Black" panose="020B0A04020102020204" pitchFamily="34" charset="0"/>
                  <a:cs typeface="+mn-cs"/>
                </a:rPr>
                <a:t>прилагательное</a:t>
              </a:r>
              <a:endPara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3479" y="5529005"/>
              <a:ext cx="2045156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 Black" panose="020B0A04020102020204" pitchFamily="34" charset="0"/>
                  <a:cs typeface="+mn-cs"/>
                </a:rPr>
                <a:t>местоимение</a:t>
              </a:r>
              <a:endPara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0457" y="5860484"/>
              <a:ext cx="2045156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 Black" panose="020B0A04020102020204" pitchFamily="34" charset="0"/>
                  <a:cs typeface="+mn-cs"/>
                </a:rPr>
                <a:t>числительное</a:t>
              </a:r>
              <a:endPara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4116" y="6158183"/>
              <a:ext cx="2045156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 Black" panose="020B0A04020102020204" pitchFamily="34" charset="0"/>
                  <a:cs typeface="+mn-cs"/>
                </a:rPr>
                <a:t>глагол</a:t>
              </a:r>
              <a:endPara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cs typeface="+mn-c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391450" y="4869160"/>
            <a:ext cx="2045156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cs typeface="+mn-cs"/>
              </a:rPr>
              <a:t>наречие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AntiqueTtlTrdCmDn" panose="04020605060303030204" pitchFamily="82" charset="-52"/>
              </a:rPr>
              <a:t>Части речи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AntiqueTtlTrdCmDn" panose="04020605060303030204" pitchFamily="8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564904"/>
            <a:ext cx="3528392" cy="576064"/>
          </a:xfr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самостоятельные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148064" y="2542080"/>
            <a:ext cx="3528392" cy="576064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служебные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843213" y="3284538"/>
            <a:ext cx="355600" cy="798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7357308">
            <a:off x="4928394" y="1699419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трелка вниз 8"/>
          <p:cNvSpPr/>
          <p:nvPr/>
        </p:nvSpPr>
        <p:spPr>
          <a:xfrm>
            <a:off x="1073150" y="3284538"/>
            <a:ext cx="355600" cy="798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2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464027">
            <a:off x="3744119" y="1670844"/>
            <a:ext cx="4079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1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3314700"/>
            <a:ext cx="4079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2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27988" y="3298825"/>
            <a:ext cx="4079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3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08775" y="3298825"/>
            <a:ext cx="4079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160457" y="4252877"/>
            <a:ext cx="1819255" cy="41032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изменяемые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2372934" y="4267153"/>
            <a:ext cx="2032091" cy="396044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неизменяемые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017" y="4869160"/>
            <a:ext cx="2045156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cs typeface="+mn-cs"/>
              </a:rPr>
              <a:t>существительное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353" y="5221228"/>
            <a:ext cx="2045156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cs typeface="+mn-cs"/>
              </a:rPr>
              <a:t>прилагательное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3479" y="5529005"/>
            <a:ext cx="2045156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cs typeface="+mn-cs"/>
              </a:rPr>
              <a:t>местоимение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0457" y="5860484"/>
            <a:ext cx="2045156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cs typeface="+mn-cs"/>
              </a:rPr>
              <a:t>числительное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4116" y="6158183"/>
            <a:ext cx="2045156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cs typeface="+mn-cs"/>
              </a:rPr>
              <a:t>глагол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91450" y="4869160"/>
            <a:ext cx="2045156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cs typeface="+mn-cs"/>
              </a:rPr>
              <a:t>наречие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  <a:cs typeface="+mn-cs"/>
            </a:endParaRPr>
          </a:p>
        </p:txBody>
      </p:sp>
      <p:grpSp>
        <p:nvGrpSpPr>
          <p:cNvPr id="17436" name="Группа 13"/>
          <p:cNvGrpSpPr>
            <a:grpSpLocks/>
          </p:cNvGrpSpPr>
          <p:nvPr/>
        </p:nvGrpSpPr>
        <p:grpSpPr bwMode="auto">
          <a:xfrm>
            <a:off x="5065713" y="4267200"/>
            <a:ext cx="1149350" cy="1262063"/>
            <a:chOff x="5065116" y="4267153"/>
            <a:chExt cx="1149945" cy="1261852"/>
          </a:xfrm>
        </p:grpSpPr>
        <p:sp>
          <p:nvSpPr>
            <p:cNvPr id="25" name="TextBox 24"/>
            <p:cNvSpPr txBox="1"/>
            <p:nvPr/>
          </p:nvSpPr>
          <p:spPr>
            <a:xfrm>
              <a:off x="5065116" y="4267153"/>
              <a:ext cx="1149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 Black" panose="020B0A04020102020204" pitchFamily="34" charset="0"/>
                  <a:cs typeface="+mn-cs"/>
                </a:rPr>
                <a:t>предлог</a:t>
              </a:r>
              <a:endPara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cs typeface="+mn-cs"/>
              </a:endParaRPr>
            </a:p>
          </p:txBody>
        </p:sp>
        <p:grpSp>
          <p:nvGrpSpPr>
            <p:cNvPr id="17448" name="Группа 9"/>
            <p:cNvGrpSpPr>
              <a:grpSpLocks/>
            </p:cNvGrpSpPr>
            <p:nvPr/>
          </p:nvGrpSpPr>
          <p:grpSpPr bwMode="auto">
            <a:xfrm>
              <a:off x="5309441" y="4740652"/>
              <a:ext cx="471853" cy="788353"/>
              <a:chOff x="5222237" y="4740651"/>
              <a:chExt cx="587632" cy="1119833"/>
            </a:xfrm>
          </p:grpSpPr>
          <p:pic>
            <p:nvPicPr>
              <p:cNvPr id="17449" name="Picture 10" descr="http://www.livegif.ru/Gallery/ALFAV_CH/ALPH6/K-2.GIF"/>
              <p:cNvPicPr>
                <a:picLocks noChangeAspect="1" noChangeArrowheads="1" noCrop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5222237" y="5364430"/>
                <a:ext cx="587632" cy="496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50" name="Picture 12" descr="http://www.livegif.ru/Gallery/ALFAV_CH/ALPH6/O-2.GIF"/>
              <p:cNvPicPr>
                <a:picLocks noChangeAspect="1" noChangeArrowheads="1" noCrop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5250813" y="4740651"/>
                <a:ext cx="530481" cy="514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7437" name="Группа 11"/>
          <p:cNvGrpSpPr>
            <a:grpSpLocks/>
          </p:cNvGrpSpPr>
          <p:nvPr/>
        </p:nvGrpSpPr>
        <p:grpSpPr bwMode="auto">
          <a:xfrm>
            <a:off x="6461125" y="4267200"/>
            <a:ext cx="901700" cy="1262063"/>
            <a:chOff x="6461664" y="4267153"/>
            <a:chExt cx="901192" cy="1261852"/>
          </a:xfrm>
        </p:grpSpPr>
        <p:sp>
          <p:nvSpPr>
            <p:cNvPr id="26" name="TextBox 25"/>
            <p:cNvSpPr txBox="1"/>
            <p:nvPr/>
          </p:nvSpPr>
          <p:spPr>
            <a:xfrm>
              <a:off x="6461664" y="4267153"/>
              <a:ext cx="901192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 Black" panose="020B0A04020102020204" pitchFamily="34" charset="0"/>
                  <a:cs typeface="+mn-cs"/>
                </a:rPr>
                <a:t>союз</a:t>
              </a:r>
              <a:endPara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cs typeface="+mn-cs"/>
              </a:endParaRPr>
            </a:p>
          </p:txBody>
        </p:sp>
        <p:grpSp>
          <p:nvGrpSpPr>
            <p:cNvPr id="17442" name="Группа 10"/>
            <p:cNvGrpSpPr>
              <a:grpSpLocks/>
            </p:cNvGrpSpPr>
            <p:nvPr/>
          </p:nvGrpSpPr>
          <p:grpSpPr bwMode="auto">
            <a:xfrm>
              <a:off x="6572098" y="4764676"/>
              <a:ext cx="544155" cy="764329"/>
              <a:chOff x="6345027" y="4764676"/>
              <a:chExt cx="963277" cy="1234420"/>
            </a:xfrm>
          </p:grpSpPr>
          <p:pic>
            <p:nvPicPr>
              <p:cNvPr id="17443" name="Picture 8" descr="http://www.livegif.ru/Gallery/ALFAV_CH/ALPH6/A-2.GIF"/>
              <p:cNvPicPr>
                <a:picLocks noChangeAspect="1" noChangeArrowheads="1" noCrop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6657863" y="4764676"/>
                <a:ext cx="508793" cy="516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7444" name="Группа 5"/>
              <p:cNvGrpSpPr>
                <a:grpSpLocks/>
              </p:cNvGrpSpPr>
              <p:nvPr/>
            </p:nvGrpSpPr>
            <p:grpSpPr bwMode="auto">
              <a:xfrm>
                <a:off x="6345027" y="5513963"/>
                <a:ext cx="963277" cy="485133"/>
                <a:chOff x="6345027" y="5513963"/>
                <a:chExt cx="963277" cy="485133"/>
              </a:xfrm>
            </p:grpSpPr>
            <p:pic>
              <p:nvPicPr>
                <p:cNvPr id="17445" name="Picture 12" descr="http://www.livegif.ru/Gallery/ALFAV_CH/ALPH6/O-2.GIF"/>
                <p:cNvPicPr>
                  <a:picLocks noChangeAspect="1" noChangeArrowheads="1" noCrop="1"/>
                </p:cNvPicPr>
                <p:nvPr/>
              </p:nvPicPr>
              <p:blipFill>
                <a:blip r:embed="rId7" cstate="email"/>
                <a:srcRect/>
                <a:stretch>
                  <a:fillRect/>
                </a:stretch>
              </p:blipFill>
              <p:spPr bwMode="auto">
                <a:xfrm>
                  <a:off x="6808245" y="5513963"/>
                  <a:ext cx="500059" cy="485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46" name="Picture 14" descr="http://www.livegif.ru/Gallery/ALFAV_CH/ALPH6/H-2.GIF"/>
                <p:cNvPicPr>
                  <a:picLocks noChangeAspect="1" noChangeArrowheads="1" noCrop="1"/>
                </p:cNvPicPr>
                <p:nvPr/>
              </p:nvPicPr>
              <p:blipFill>
                <a:blip r:embed="rId8" cstate="email"/>
                <a:srcRect/>
                <a:stretch>
                  <a:fillRect/>
                </a:stretch>
              </p:blipFill>
              <p:spPr bwMode="auto">
                <a:xfrm>
                  <a:off x="6345027" y="5513963"/>
                  <a:ext cx="567232" cy="485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17438" name="Группа 12"/>
          <p:cNvGrpSpPr>
            <a:grpSpLocks/>
          </p:cNvGrpSpPr>
          <p:nvPr/>
        </p:nvGrpSpPr>
        <p:grpSpPr bwMode="auto">
          <a:xfrm>
            <a:off x="7721600" y="4267200"/>
            <a:ext cx="1314450" cy="1352550"/>
            <a:chOff x="7721087" y="4267153"/>
            <a:chExt cx="1315408" cy="1352421"/>
          </a:xfrm>
        </p:grpSpPr>
        <p:sp>
          <p:nvSpPr>
            <p:cNvPr id="27" name="TextBox 26"/>
            <p:cNvSpPr txBox="1"/>
            <p:nvPr/>
          </p:nvSpPr>
          <p:spPr>
            <a:xfrm>
              <a:off x="7721087" y="4267153"/>
              <a:ext cx="1022578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 Black" panose="020B0A04020102020204" pitchFamily="34" charset="0"/>
                  <a:cs typeface="+mn-cs"/>
                </a:rPr>
                <a:t>частица</a:t>
              </a:r>
              <a:endPara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42404" y="4603911"/>
              <a:ext cx="1094091" cy="10156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+mn-lt"/>
                  <a:cs typeface="+mn-cs"/>
                </a:rPr>
                <a:t>ЛИ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+mn-lt"/>
                  <a:cs typeface="+mn-cs"/>
                </a:rPr>
                <a:t>Бы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+mn-lt"/>
                  <a:cs typeface="+mn-cs"/>
                </a:rPr>
                <a:t>же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6" name="Picture 2" descr="http://s49.radikal.ru/i124/1107/fa/d4aa4c6fbc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s7.rimg.info/145837370153f47c3348bb2f7873866c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163" y="941388"/>
            <a:ext cx="3455987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Земля - третья от Солнца планета. Наша Земля из космоса кажется голубой - этот цвет придают окружающая ее атмосфера, содержащая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3716338"/>
            <a:ext cx="33512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358 -0.24515 C -0.23785 -0.22017 -0.24253 -0.16513 -0.26719 -0.15519 C -0.26979 -0.15264 -0.27205 -0.14894 -0.27483 -0.1464 C -0.27708 -0.14455 -0.2875 -0.139 -0.29028 -0.13784 C -0.2974 -0.1316 -0.30573 -0.12975 -0.31389 -0.12581 C -0.32969 -0.11795 -0.34618 -0.11055 -0.36319 -0.10662 C -0.37083 -0.10731 -0.37865 -0.10754 -0.38646 -0.10847 C -0.39792 -0.10986 -0.40816 -0.11957 -0.41892 -0.12396 C -0.42865 -0.13275 -0.4375 -0.14131 -0.44618 -0.15172 C -0.45417 -0.1612 -0.45365 -0.16143 -0.4592 -0.1723 C -0.46007 -0.17415 -0.4618 -0.17762 -0.4618 -0.17762 C -0.46319 -0.18317 -0.46562 -0.18756 -0.46701 -0.19311 C -0.47049 -0.20699 -0.47205 -0.22179 -0.47344 -0.23636 C -0.47274 -0.26596 -0.47378 -0.30435 -0.46042 -0.33164 C -0.45955 -0.33511 -0.45937 -0.33904 -0.45781 -0.34205 C -0.45608 -0.34552 -0.4526 -0.35222 -0.4526 -0.35222 C -0.45087 -0.35986 -0.44601 -0.36679 -0.44236 -0.37304 C -0.43767 -0.38113 -0.43368 -0.39038 -0.42951 -0.39894 C -0.4276 -0.40241 -0.42517 -0.40542 -0.4243 -0.40935 C -0.42222 -0.41698 -0.42396 -0.41328 -0.41892 -0.41975 C -0.41649 -0.42901 -0.41215 -0.43872 -0.4059 -0.44404 C -0.40121 -0.45306 -0.39566 -0.45976 -0.38767 -0.463 C -0.3816 -0.46855 -0.37535 -0.4741 -0.3684 -0.47688 C -0.35694 -0.48729 -0.33889 -0.49029 -0.32535 -0.49237 C -0.30972 -0.49191 -0.29427 -0.49168 -0.27865 -0.49075 C -0.26823 -0.49006 -0.25642 -0.48382 -0.24618 -0.48035 C -0.22587 -0.47364 -0.20555 -0.46693 -0.18507 -0.46138 C -0.16927 -0.45722 -0.15399 -0.44889 -0.13837 -0.44404 C -0.13524 -0.44196 -0.13264 -0.43988 -0.12934 -0.43872 C -0.12587 -0.43756 -0.11892 -0.43548 -0.11892 -0.43548 C -0.1125 -0.42993 -0.10503 -0.42901 -0.09809 -0.42507 C -0.09115 -0.42137 -0.08455 -0.41767 -0.07743 -0.41467 C -0.0724 -0.41027 -0.06701 -0.40935 -0.0618 -0.40588 C -0.05486 -0.40125 -0.04896 -0.39802 -0.04236 -0.39223 C -0.03837 -0.38877 -0.03455 -0.3853 -0.03055 -0.38183 C -0.02934 -0.38067 -0.02674 -0.37836 -0.02674 -0.37836 C -0.01805 -0.36055 -0.03108 -0.38645 -0.02014 -0.36795 C -0.01545 -0.36009 -0.01146 -0.35014 -0.00729 -0.34205 C 0.00365 -0.32031 -0.0118 -0.35153 -0.0033 -0.33164 C -0.00174 -0.32794 0.00191 -0.32124 0.00191 -0.32124 C 0.00226 -0.31962 0.00382 -0.31245 0.00451 -0.31083 C 0.00608 -0.30713 0.00972 -0.30042 0.00972 -0.30042 C 0.0132 -0.28678 0.01754 -0.2729 0.02014 -0.25902 C 0.02222 -0.24792 0.02379 -0.23682 0.02656 -0.22595 C 0.02604 -0.21555 0.02587 -0.20537 0.02517 -0.19496 C 0.02431 -0.18247 0.01632 -0.15981 0.01233 -0.14825 C 0.00903 -0.13807 0.00781 -0.13044 0.00052 -0.12396 C -0.00486 -0.11356 0.00104 -0.12373 -0.0059 -0.11541 C -0.01146 -0.1087 -0.01528 -0.10153 -0.02153 -0.09621 C -0.02639 -0.08673 -0.03611 -0.0828 -0.04358 -0.07725 C -0.04635 -0.07517 -0.04844 -0.0717 -0.05139 -0.07031 C -0.05399 -0.06915 -0.05694 -0.06892 -0.0592 -0.06684 C -0.06805 -0.05898 -0.06406 -0.06106 -0.07083 -0.05828 C -0.08021 -0.0458 -0.09722 -0.03747 -0.1099 -0.03238 C -0.11493 -0.02799 -0.12031 -0.02729 -0.12535 -0.02359 C -0.15764 0.00092 -0.19253 0.00878 -0.22934 0.01618 C -0.24844 0.02428 -0.26823 0.02867 -0.28767 0.03515 C -0.2974 0.03839 -0.30694 0.0437 -0.31649 0.04741 C -0.32639 0.05111 -0.33628 0.05388 -0.34618 0.05758 C -0.3625 0.06383 -0.3783 0.07192 -0.39427 0.07839 C -0.39861 0.08233 -0.4026 0.08325 -0.40729 0.08533 C -0.41667 0.0895 -0.42604 0.09435 -0.43576 0.09736 C -0.44236 0.10314 -0.45035 0.10476 -0.45781 0.10777 C -0.46615 0.111 -0.47413 0.11494 -0.48246 0.11817 C -0.50642 0.12765 -0.52969 0.13991 -0.55399 0.14754 C -0.56979 0.15818 -0.58785 0.16188 -0.60469 0.16836 C -0.62917 0.17784 -0.65243 0.1894 -0.67743 0.19611 C -0.70573 0.20374 -0.73472 0.20744 -0.76302 0.21507 C -0.775 0.21831 -0.78646 0.22317 -0.79809 0.22733 C -0.81146 0.23219 -0.825 0.23427 -0.83837 0.23936 C -0.85035 0.24375 -0.86354 0.25138 -0.87604 0.25138 L -0.93194 0.25832 " pathEditMode="relative" ptsTypes="ffffffffffffffffffffffffffffffffffffffffffffffffffffffffffffffffffffffAA">
                                      <p:cBhvr>
                                        <p:cTn id="11" dur="1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400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265" y="903"/>
            <a:ext cx="8041440" cy="144267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Физминутка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" name="Picture 11" descr="ALIEN05"/>
          <p:cNvPicPr>
            <a:picLocks noChangeAspect="1" noChangeArrowheads="1" noCrop="1"/>
          </p:cNvPicPr>
          <p:nvPr/>
        </p:nvPicPr>
        <p:blipFill>
          <a:blip r:embed="rId3" cstate="email">
            <a:lum bright="-24000"/>
          </a:blip>
          <a:srcRect/>
          <a:stretch>
            <a:fillRect/>
          </a:stretch>
        </p:blipFill>
        <p:spPr bwMode="auto">
          <a:xfrm>
            <a:off x="395288" y="3141663"/>
            <a:ext cx="29527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ALIEN05"/>
          <p:cNvPicPr>
            <a:picLocks noChangeAspect="1" noChangeArrowheads="1" noCrop="1"/>
          </p:cNvPicPr>
          <p:nvPr/>
        </p:nvPicPr>
        <p:blipFill>
          <a:blip r:embed="rId3" cstate="email">
            <a:lum bright="-24000"/>
          </a:blip>
          <a:srcRect/>
          <a:stretch>
            <a:fillRect/>
          </a:stretch>
        </p:blipFill>
        <p:spPr bwMode="auto">
          <a:xfrm>
            <a:off x="4284663" y="3294063"/>
            <a:ext cx="2951162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638" y="0"/>
            <a:ext cx="9123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265" y="903"/>
            <a:ext cx="8041440" cy="144267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Физминутка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10" descr="103"/>
          <p:cNvPicPr>
            <a:picLocks noChangeAspect="1" noChangeArrowheads="1" noCrop="1"/>
          </p:cNvPicPr>
          <p:nvPr/>
        </p:nvPicPr>
        <p:blipFill>
          <a:blip r:embed="rId3" cstate="email">
            <a:lum bright="-22000"/>
          </a:blip>
          <a:srcRect/>
          <a:stretch>
            <a:fillRect/>
          </a:stretch>
        </p:blipFill>
        <p:spPr bwMode="auto">
          <a:xfrm>
            <a:off x="371475" y="2349500"/>
            <a:ext cx="4062413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103"/>
          <p:cNvPicPr>
            <a:picLocks noChangeAspect="1" noChangeArrowheads="1" noCrop="1"/>
          </p:cNvPicPr>
          <p:nvPr/>
        </p:nvPicPr>
        <p:blipFill>
          <a:blip r:embed="rId3" cstate="email">
            <a:lum bright="-22000"/>
          </a:blip>
          <a:srcRect/>
          <a:stretch>
            <a:fillRect/>
          </a:stretch>
        </p:blipFill>
        <p:spPr bwMode="auto">
          <a:xfrm>
            <a:off x="4551363" y="2493963"/>
            <a:ext cx="4064000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638" y="0"/>
            <a:ext cx="9123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265" y="903"/>
            <a:ext cx="8041440" cy="144267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Физминутка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http://www.gifpark.su/Gifs/COSMOS/ALIEN0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888" y="2060575"/>
            <a:ext cx="2449512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gifpark.su/Gifs/COSMOS/ALIEN0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2212975"/>
            <a:ext cx="2447925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638" y="0"/>
            <a:ext cx="9123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265" y="903"/>
            <a:ext cx="8041440" cy="144267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Физминутка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http://www.gifpark.su/Gifs/COSMOS/ALIEN0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888" y="2060575"/>
            <a:ext cx="2449512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gifpark.su/Gifs/COSMOS/ALIEN0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2212975"/>
            <a:ext cx="2447925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http://img545.imageshack.us/img545/976/engzeluzaylgifler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2500" y="2325688"/>
            <a:ext cx="24479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ore-7\Desktop\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192237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объединяет рисунки?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5536" y="1778707"/>
            <a:ext cx="1728192" cy="3300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300500" y="1907085"/>
            <a:ext cx="3550678" cy="2971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2660441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80" name="Picture 2" descr="http://www.allfons.ru/pic/201307/800x600/allfons.ru-263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://www.duhzemli.ru/img/32.gif"/>
          <p:cNvPicPr>
            <a:picLocks noChangeAspect="1" noChangeArrowheads="1"/>
          </p:cNvPicPr>
          <p:nvPr/>
        </p:nvPicPr>
        <p:blipFill>
          <a:blip r:embed="rId3" cstate="email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" y="1880"/>
            <a:ext cx="9143556" cy="6856119"/>
          </a:xfrm>
          <a:prstGeom prst="rect">
            <a:avLst/>
          </a:prstGeom>
          <a:blipFill>
            <a:blip r:embed="rId4" cstate="email"/>
            <a:tile tx="0" ty="0" sx="100000" sy="100000" flip="none" algn="tl"/>
          </a:blipFill>
          <a:effectLst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allfons.ru/pic/201307/800x600/allfons.ru-26348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502" y="423017"/>
            <a:ext cx="8041440" cy="1442674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Пуськи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бятые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712968" cy="4752528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fontAlgn="auto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Сяпала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Калуша по </a:t>
            </a: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напушке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увазила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бутявку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и </a:t>
            </a: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волит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b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-- </a:t>
            </a: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Калушата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калушаточки!Бутявка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b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Калушата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присяпали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бутявку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стрямкали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и </a:t>
            </a: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подудонились</a:t>
            </a:r>
            <a:r>
              <a:rPr lang="ru-RU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А 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Калуша </a:t>
            </a: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волит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b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--Ой-е-е! </a:t>
            </a: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Бутявка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-то </a:t>
            </a: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некузявая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b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Калушата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бутявку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вычучили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Бутявка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вздребезнулась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сопритюкнулась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усяпала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 </a:t>
            </a: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напушки.А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Калуша </a:t>
            </a: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волит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b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--</a:t>
            </a: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Бутявок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не </a:t>
            </a: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трямкают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бутявки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дюбые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зюмо-зюмо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некузявые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от </a:t>
            </a: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бутявок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дудонятся.А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бутявка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волит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 </a:t>
            </a: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напушкой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b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--</a:t>
            </a: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Калушата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подудонились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 </a:t>
            </a: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Калушата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подудонились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b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Зюмо-зюмо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некузявые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 </a:t>
            </a: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Пуськи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бятые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endParaRPr lang="ru-RU" sz="25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1258888" y="47625"/>
            <a:ext cx="6480175" cy="749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FF"/>
                    </a:gs>
                    <a:gs pos="100000">
                      <a:srgbClr val="FF0066"/>
                    </a:gs>
                  </a:gsLst>
                  <a:lin ang="5400000" scaled="1"/>
                </a:gradFill>
                <a:latin typeface="Arial"/>
                <a:cs typeface="Arial"/>
              </a:rPr>
              <a:t>"Переводчики"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kore-7\Desktop\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24"/>
          <p:cNvSpPr>
            <a:spLocks noGrp="1" noChangeArrowheads="1" noChangeShapeType="1" noTextEdit="1"/>
          </p:cNvSpPr>
          <p:nvPr/>
        </p:nvSpPr>
        <p:spPr bwMode="auto">
          <a:xfrm>
            <a:off x="1258888" y="620713"/>
            <a:ext cx="6769100" cy="754062"/>
          </a:xfrm>
          <a:prstGeom prst="rect">
            <a:avLst/>
          </a:prstGeom>
        </p:spPr>
        <p:txBody>
          <a:bodyPr wrap="none" fromWordArt="1"/>
          <a:lstStyle/>
          <a:p>
            <a:r>
              <a:rPr lang="ru-RU" sz="3600" kern="1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Как определить часть речи?</a:t>
            </a:r>
            <a:endParaRPr lang="ru-RU" sz="3600" kern="1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892345" y="1628800"/>
            <a:ext cx="7467600" cy="792088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ru-RU" sz="3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По вопросу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2345" y="2313746"/>
            <a:ext cx="734481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  По </a:t>
            </a:r>
            <a:r>
              <a:rPr lang="ru-RU" sz="36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значению</a:t>
            </a:r>
            <a:endParaRPr lang="ru-RU" sz="36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6236" y="2960077"/>
            <a:ext cx="7973139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  </a:t>
            </a:r>
            <a:r>
              <a:rPr lang="ru-RU" sz="36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наличию морфем, характерных для слов определенной части речи</a:t>
            </a:r>
            <a:endParaRPr lang="ru-RU" sz="36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6235" y="4699812"/>
            <a:ext cx="7973139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ru-RU" sz="36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грамматическим признакам</a:t>
            </a:r>
            <a:endParaRPr lang="ru-RU" sz="36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6236" y="5335941"/>
            <a:ext cx="7973139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ru-RU" sz="36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синтаксической функции</a:t>
            </a:r>
            <a:endParaRPr lang="ru-RU" sz="36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3" descr="fon_dv_zvtanec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" y="-12700"/>
            <a:ext cx="9115425" cy="681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67" y="188640"/>
            <a:ext cx="8041440" cy="144267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Морфологический ребус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7652" name="Picture 4" descr="http://izmail-shar.at.ua/_ph/4/2/2714687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031755">
            <a:off x="-300831" y="2772569"/>
            <a:ext cx="3074988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3" name="Группа 15"/>
          <p:cNvGrpSpPr>
            <a:grpSpLocks/>
          </p:cNvGrpSpPr>
          <p:nvPr/>
        </p:nvGrpSpPr>
        <p:grpSpPr bwMode="auto">
          <a:xfrm>
            <a:off x="255588" y="1925638"/>
            <a:ext cx="1962150" cy="1477962"/>
            <a:chOff x="691239" y="1916832"/>
            <a:chExt cx="1961653" cy="1477958"/>
          </a:xfrm>
        </p:grpSpPr>
        <p:sp>
          <p:nvSpPr>
            <p:cNvPr id="18" name="Объект 4"/>
            <p:cNvSpPr txBox="1">
              <a:spLocks/>
            </p:cNvSpPr>
            <p:nvPr/>
          </p:nvSpPr>
          <p:spPr>
            <a:xfrm>
              <a:off x="935652" y="2061294"/>
              <a:ext cx="1717240" cy="741361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4572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57784" indent="-228600" algn="l" defTabSz="4572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4572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4572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417320" indent="-182880" algn="l" defTabSz="4572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45920" indent="-182880" algn="l" defTabSz="4572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4572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194560" indent="-182880" algn="l" defTabSz="4572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68880" indent="-182880" algn="l" defTabSz="4572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Rage Italic" pitchFamily="66" charset="0"/>
                <a:buNone/>
                <a:defRPr/>
              </a:pPr>
              <a:r>
                <a:rPr lang="ru-RU" sz="4000" b="1" dirty="0" smtClean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 = Ж</a:t>
              </a:r>
              <a:endParaRPr lang="ru-RU" sz="4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7661" name="Группа 18"/>
            <p:cNvGrpSpPr>
              <a:grpSpLocks/>
            </p:cNvGrpSpPr>
            <p:nvPr/>
          </p:nvGrpSpPr>
          <p:grpSpPr bwMode="auto">
            <a:xfrm>
              <a:off x="691239" y="1916832"/>
              <a:ext cx="1102865" cy="1477958"/>
              <a:chOff x="637862" y="1916832"/>
              <a:chExt cx="1102865" cy="1477958"/>
            </a:xfrm>
          </p:grpSpPr>
          <p:grpSp>
            <p:nvGrpSpPr>
              <p:cNvPr id="27662" name="Группа 19"/>
              <p:cNvGrpSpPr>
                <a:grpSpLocks/>
              </p:cNvGrpSpPr>
              <p:nvPr/>
            </p:nvGrpSpPr>
            <p:grpSpPr bwMode="auto">
              <a:xfrm>
                <a:off x="637862" y="1916832"/>
                <a:ext cx="1102865" cy="1008112"/>
                <a:chOff x="567571" y="1916832"/>
                <a:chExt cx="1174873" cy="1008112"/>
              </a:xfrm>
            </p:grpSpPr>
            <p:cxnSp>
              <p:nvCxnSpPr>
                <p:cNvPr id="22" name="Прямая соединительная линия 21"/>
                <p:cNvCxnSpPr>
                  <a:endCxn id="18" idx="2"/>
                </p:cNvCxnSpPr>
                <p:nvPr/>
              </p:nvCxnSpPr>
              <p:spPr>
                <a:xfrm>
                  <a:off x="567571" y="1916832"/>
                  <a:ext cx="1175052" cy="885822"/>
                </a:xfrm>
                <a:prstGeom prst="line">
                  <a:avLst/>
                </a:prstGeom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 flipH="1">
                  <a:off x="827942" y="1916832"/>
                  <a:ext cx="647546" cy="1008059"/>
                </a:xfrm>
                <a:prstGeom prst="line">
                  <a:avLst/>
                </a:prstGeom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Стрелка вниз 20"/>
              <p:cNvSpPr/>
              <p:nvPr/>
            </p:nvSpPr>
            <p:spPr>
              <a:xfrm>
                <a:off x="1331424" y="2802655"/>
                <a:ext cx="382491" cy="592135"/>
              </a:xfrm>
              <a:prstGeom prst="downArrow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pic>
        <p:nvPicPr>
          <p:cNvPr id="27654" name="Picture 6" descr="http://forum.sibmama.ru/usrpx/36469/36469_787x787_582_paint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22438" y="2962275"/>
            <a:ext cx="2420937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8" descr="http://elva.kvels55.ru/uploads/company/-522598776/ElVa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49700" y="3108325"/>
            <a:ext cx="19050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0" descr="http://www.statichukd.com/images/avatars/avatar555251_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43550" y="3222625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2" descr="http://www.simtoalev.com/wp-content/uploads/2010/07/virgul-240x30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1835220">
            <a:off x="7097713" y="3078163"/>
            <a:ext cx="5143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2" descr="http://www.simtoalev.com/wp-content/uploads/2010/07/virgul-240x30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-1835220">
            <a:off x="7389813" y="2879725"/>
            <a:ext cx="461962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8" descr="http://elva.kvels55.ru/uploads/company/-522598776/ElVa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20000" y="3186113"/>
            <a:ext cx="19050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3" descr="fon_dv_zvtanec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" y="-12700"/>
            <a:ext cx="9115425" cy="681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67" y="188640"/>
            <a:ext cx="8041440" cy="144267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Морфологический ребус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676" name="Picture 4" descr="http://izmail-shar.at.ua/_ph/4/2/2714687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031755">
            <a:off x="-300831" y="2772569"/>
            <a:ext cx="3074988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7" name="Группа 15"/>
          <p:cNvGrpSpPr>
            <a:grpSpLocks/>
          </p:cNvGrpSpPr>
          <p:nvPr/>
        </p:nvGrpSpPr>
        <p:grpSpPr bwMode="auto">
          <a:xfrm>
            <a:off x="255588" y="1925638"/>
            <a:ext cx="1962150" cy="1477962"/>
            <a:chOff x="691239" y="1916832"/>
            <a:chExt cx="1961653" cy="1477958"/>
          </a:xfrm>
        </p:grpSpPr>
        <p:sp>
          <p:nvSpPr>
            <p:cNvPr id="18" name="Объект 4"/>
            <p:cNvSpPr txBox="1">
              <a:spLocks/>
            </p:cNvSpPr>
            <p:nvPr/>
          </p:nvSpPr>
          <p:spPr>
            <a:xfrm>
              <a:off x="935652" y="2061294"/>
              <a:ext cx="1717240" cy="741361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4572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57784" indent="-228600" algn="l" defTabSz="4572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4572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4572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417320" indent="-182880" algn="l" defTabSz="4572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45920" indent="-182880" algn="l" defTabSz="4572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4572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194560" indent="-182880" algn="l" defTabSz="4572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68880" indent="-182880" algn="l" defTabSz="4572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Rage Italic" pitchFamily="66" charset="0"/>
                <a:buNone/>
                <a:defRPr/>
              </a:pPr>
              <a:r>
                <a:rPr lang="ru-RU" sz="4000" b="1" dirty="0" smtClean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 = Ж</a:t>
              </a:r>
              <a:endParaRPr lang="ru-RU" sz="4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686" name="Группа 18"/>
            <p:cNvGrpSpPr>
              <a:grpSpLocks/>
            </p:cNvGrpSpPr>
            <p:nvPr/>
          </p:nvGrpSpPr>
          <p:grpSpPr bwMode="auto">
            <a:xfrm>
              <a:off x="691239" y="1916832"/>
              <a:ext cx="1102865" cy="1477958"/>
              <a:chOff x="637862" y="1916832"/>
              <a:chExt cx="1102865" cy="1477958"/>
            </a:xfrm>
          </p:grpSpPr>
          <p:grpSp>
            <p:nvGrpSpPr>
              <p:cNvPr id="28687" name="Группа 19"/>
              <p:cNvGrpSpPr>
                <a:grpSpLocks/>
              </p:cNvGrpSpPr>
              <p:nvPr/>
            </p:nvGrpSpPr>
            <p:grpSpPr bwMode="auto">
              <a:xfrm>
                <a:off x="637862" y="1916832"/>
                <a:ext cx="1102865" cy="1008112"/>
                <a:chOff x="567571" y="1916832"/>
                <a:chExt cx="1174873" cy="1008112"/>
              </a:xfrm>
            </p:grpSpPr>
            <p:cxnSp>
              <p:nvCxnSpPr>
                <p:cNvPr id="22" name="Прямая соединительная линия 21"/>
                <p:cNvCxnSpPr>
                  <a:endCxn id="18" idx="2"/>
                </p:cNvCxnSpPr>
                <p:nvPr/>
              </p:nvCxnSpPr>
              <p:spPr>
                <a:xfrm>
                  <a:off x="567571" y="1916832"/>
                  <a:ext cx="1175052" cy="885822"/>
                </a:xfrm>
                <a:prstGeom prst="line">
                  <a:avLst/>
                </a:prstGeom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 flipH="1">
                  <a:off x="827942" y="1916832"/>
                  <a:ext cx="647546" cy="1008059"/>
                </a:xfrm>
                <a:prstGeom prst="line">
                  <a:avLst/>
                </a:prstGeom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Стрелка вниз 20"/>
              <p:cNvSpPr/>
              <p:nvPr/>
            </p:nvSpPr>
            <p:spPr>
              <a:xfrm>
                <a:off x="1331424" y="2802655"/>
                <a:ext cx="382491" cy="592135"/>
              </a:xfrm>
              <a:prstGeom prst="downArrow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pic>
        <p:nvPicPr>
          <p:cNvPr id="28678" name="Picture 6" descr="http://forum.sibmama.ru/usrpx/36469/36469_787x787_582_paint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22438" y="2962275"/>
            <a:ext cx="2420937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8" descr="http://elva.kvels55.ru/uploads/company/-522598776/ElVa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49700" y="3108325"/>
            <a:ext cx="19050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0" descr="http://www.statichukd.com/images/avatars/avatar555251_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43550" y="3222625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2" descr="http://www.simtoalev.com/wp-content/uploads/2010/07/virgul-240x30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1835220">
            <a:off x="7097713" y="3078163"/>
            <a:ext cx="5143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2" descr="http://www.simtoalev.com/wp-content/uploads/2010/07/virgul-240x30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-1835220">
            <a:off x="7389813" y="2879725"/>
            <a:ext cx="461962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8" descr="http://elva.kvels55.ru/uploads/company/-522598776/ElVa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20000" y="3186113"/>
            <a:ext cx="19050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84263" y="5562600"/>
            <a:ext cx="71199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chemeClr val="bg1"/>
                </a:solidFill>
              </a:rPr>
              <a:t>М Е Ж Д О М Е Т И 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92075" y="17463"/>
            <a:ext cx="4494213" cy="3627437"/>
            <a:chOff x="6141" y="17315"/>
            <a:chExt cx="4493851" cy="3627709"/>
          </a:xfrm>
        </p:grpSpPr>
        <p:pic>
          <p:nvPicPr>
            <p:cNvPr id="29706" name="Picture 4" descr="http://www.stihi.ru/pics/2012/12/13/11367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41" y="17315"/>
              <a:ext cx="4185818" cy="3627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707" name="Группа 8"/>
            <p:cNvGrpSpPr>
              <a:grpSpLocks/>
            </p:cNvGrpSpPr>
            <p:nvPr/>
          </p:nvGrpSpPr>
          <p:grpSpPr bwMode="auto">
            <a:xfrm>
              <a:off x="1979712" y="188640"/>
              <a:ext cx="2520280" cy="1488786"/>
              <a:chOff x="1979712" y="188640"/>
              <a:chExt cx="2520280" cy="1488786"/>
            </a:xfrm>
          </p:grpSpPr>
          <p:sp>
            <p:nvSpPr>
              <p:cNvPr id="4" name="Выноска-облако 3"/>
              <p:cNvSpPr/>
              <p:nvPr/>
            </p:nvSpPr>
            <p:spPr>
              <a:xfrm>
                <a:off x="1979245" y="188778"/>
                <a:ext cx="1152432" cy="720779"/>
              </a:xfrm>
              <a:prstGeom prst="cloudCallout">
                <a:avLst>
                  <a:gd name="adj1" fmla="val -25987"/>
                  <a:gd name="adj2" fmla="val 8888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/>
                  <a:t>ЭЙ!</a:t>
                </a:r>
                <a:endParaRPr lang="ru-RU" sz="2400" b="1" dirty="0"/>
              </a:p>
            </p:txBody>
          </p:sp>
          <p:sp>
            <p:nvSpPr>
              <p:cNvPr id="7" name="Выноска-облако 6"/>
              <p:cNvSpPr/>
              <p:nvPr/>
            </p:nvSpPr>
            <p:spPr>
              <a:xfrm>
                <a:off x="3276128" y="885742"/>
                <a:ext cx="1223864" cy="792223"/>
              </a:xfrm>
              <a:prstGeom prst="cloudCallout">
                <a:avLst>
                  <a:gd name="adj1" fmla="val -48966"/>
                  <a:gd name="adj2" fmla="val 9248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/>
                  <a:t>Ура!</a:t>
                </a:r>
                <a:endParaRPr lang="ru-RU" sz="2400" b="1" dirty="0"/>
              </a:p>
            </p:txBody>
          </p:sp>
        </p:grpSp>
      </p:grpSp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4845050" y="2205038"/>
            <a:ext cx="4073525" cy="4484687"/>
            <a:chOff x="4845437" y="2204864"/>
            <a:chExt cx="4073322" cy="4485011"/>
          </a:xfrm>
        </p:grpSpPr>
        <p:pic>
          <p:nvPicPr>
            <p:cNvPr id="29704" name="Picture 6" descr="http://cs10845.vk.me/u171651327/a_c2396929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8104" y="2204864"/>
              <a:ext cx="3410655" cy="4485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Выноска-облако 4"/>
            <p:cNvSpPr/>
            <p:nvPr/>
          </p:nvSpPr>
          <p:spPr>
            <a:xfrm>
              <a:off x="4845437" y="2204864"/>
              <a:ext cx="1166755" cy="936693"/>
            </a:xfrm>
            <a:prstGeom prst="cloudCallout">
              <a:avLst>
                <a:gd name="adj1" fmla="val 49846"/>
                <a:gd name="adj2" fmla="val 6100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/>
                <a:t>Эх!</a:t>
              </a:r>
              <a:endParaRPr lang="ru-RU" sz="2800" b="1" dirty="0"/>
            </a:p>
          </p:txBody>
        </p:sp>
      </p:grp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193675" y="3644900"/>
            <a:ext cx="3586163" cy="3044825"/>
            <a:chOff x="194341" y="3645024"/>
            <a:chExt cx="3585571" cy="3044850"/>
          </a:xfrm>
        </p:grpSpPr>
        <p:pic>
          <p:nvPicPr>
            <p:cNvPr id="29702" name="Picture 8" descr="http://img1.liveinternet.ru/images/attach/b/4/103/306/103306199_radikulit3.gi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94341" y="3951123"/>
              <a:ext cx="2001395" cy="2738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Выноска-облако 5"/>
            <p:cNvSpPr/>
            <p:nvPr/>
          </p:nvSpPr>
          <p:spPr>
            <a:xfrm>
              <a:off x="2340287" y="3645024"/>
              <a:ext cx="1439625" cy="1079509"/>
            </a:xfrm>
            <a:prstGeom prst="cloudCallout">
              <a:avLst>
                <a:gd name="adj1" fmla="val -64536"/>
                <a:gd name="adj2" fmla="val 6579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/>
                <a:t>Ой!</a:t>
              </a:r>
              <a:endParaRPr lang="ru-RU" sz="3200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292080" y="188640"/>
            <a:ext cx="3384376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чувства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выражают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междометия?</a:t>
            </a:r>
            <a:endParaRPr lang="ru-RU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1844675"/>
            <a:ext cx="3590925" cy="3951288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ru-RU" sz="35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это особая часть речи, которая </a:t>
            </a:r>
            <a:r>
              <a:rPr lang="ru-RU" sz="35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 отвечает ни на какие вопросы</a:t>
            </a:r>
            <a:r>
              <a:rPr lang="ru-RU" sz="35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35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ничего не обозначает</a:t>
            </a:r>
            <a:r>
              <a:rPr lang="ru-RU" sz="35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Они </a:t>
            </a:r>
            <a:r>
              <a:rPr lang="ru-RU" sz="35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помогают нам выражать разные чувства</a:t>
            </a:r>
            <a:r>
              <a:rPr lang="ru-RU" sz="35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23" name="Picture 2" descr="http://www.vokrug.tv/pic/news_photo/6/9/1/6/medium_69162b0877baaede5fe906a0b0608e94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60888" y="0"/>
            <a:ext cx="4576762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2797544" cy="1008112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Междо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427984" y="188640"/>
            <a:ext cx="2675064" cy="1008112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метие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8" name="Picture 4" descr="0_253b9_ededd837_ori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Земля - третья от Солнца планета. Наша Земля из космоса кажется голубой - этот цвет придают окружающая ее атмосфера, содержащая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36560">
            <a:off x="5148263" y="3716338"/>
            <a:ext cx="33512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73636E-6 C -0.01597 -0.00509 -0.03038 -0.01296 -0.04462 -0.02174 C -0.06736 -0.03539 -0.09358 -0.04325 -0.11771 -0.05366 C -0.14809 -0.0673 -0.17726 -0.08395 -0.20868 -0.09667 C -0.21562 -0.10315 -0.2243 -0.10963 -0.23281 -0.11286 C -0.24219 -0.12142 -0.25295 -0.1272 -0.26319 -0.13437 C -0.28924 -0.15357 -0.31111 -0.18155 -0.33559 -0.20375 C -0.34479 -0.22295 -0.36128 -0.23428 -0.37621 -0.24469 C -0.38871 -0.25301 -0.39896 -0.2655 -0.41233 -0.27105 C -0.41649 -0.27452 -0.41996 -0.27961 -0.42465 -0.28169 C -0.42674 -0.28284 -0.42882 -0.28354 -0.43073 -0.28493 C -0.44028 -0.29163 -0.44531 -0.29926 -0.45503 -0.30366 C -0.46354 -0.31106 -0.46962 -0.318 -0.47917 -0.32216 C -0.48733 -0.3291 -0.49531 -0.33627 -0.50347 -0.34344 C -0.50781 -0.34691 -0.51562 -0.35408 -0.51562 -0.35384 C -0.51701 -0.35708 -0.51771 -0.36032 -0.51962 -0.3624 C -0.52344 -0.36679 -0.53177 -0.37327 -0.53177 -0.37281 C -0.5434 -0.39501 -0.5618 -0.40657 -0.57865 -0.41883 C -0.58125 -0.42091 -0.59201 -0.43086 -0.5967 -0.43479 C -0.60052 -0.43849 -0.60851 -0.44566 -0.60851 -0.44519 C -0.61458 -0.4563 -0.62865 -0.4674 -0.63698 -0.47503 C -0.65538 -0.49145 -0.6724 -0.50625 -0.6934 -0.51527 C -0.71615 -0.53493 -0.68125 -0.50579 -0.70781 -0.52336 C -0.71424 -0.52776 -0.71996 -0.53377 -0.72587 -0.53932 C -0.72986 -0.54279 -0.73802 -0.54996 -0.73802 -0.54973 C -0.74149 -0.56568 -0.73698 -0.55181 -0.74618 -0.5636 C -0.74757 -0.56568 -0.74809 -0.56938 -0.75 -0.57147 C -0.75382 -0.57586 -0.76215 -0.58234 -0.76215 -0.58187 C -0.77135 -0.6013 -0.76597 -0.59482 -0.77621 -0.60384 C -0.78507 -0.62073 -0.79757 -0.63784 -0.81059 -0.6494 C -0.81597 -0.6605 -0.83976 -0.67947 -0.85104 -0.68409 C -0.86111 -0.69288 -0.86458 -0.69589 -0.87517 -0.70028 C -0.87882 -0.70352 -0.9026 -0.72295 -0.90556 -0.72457 C -0.90972 -0.72618 -0.91771 -0.72988 -0.91771 -0.72942 C -0.92674 -0.74168 -0.93889 -0.747 -0.94809 -0.75926 C -0.95 -0.7618 -0.95191 -0.76504 -0.95399 -0.76758 C -0.95799 -0.77105 -0.96615 -0.77799 -0.96615 -0.77753 C -0.96753 -0.78076 -0.96823 -0.784 -0.97014 -0.78654 C -0.97396 -0.79048 -0.98229 -0.79695 -0.98229 -0.79649 C -0.9875 -0.8069 -0.99514 -0.81707 -1.0026 -0.82355 C -1.00538 -0.83534 -1.01319 -0.84644 -1.02066 -0.85315 C -1.02778 -0.86656 -1.03472 -0.8816 -1.04496 -0.89062 C -1.04878 -0.89848 -1.05208 -0.90102 -1.05729 -0.9068 " pathEditMode="relative" rAng="0" ptsTypes="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" y="-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2" name="Picture 2" descr="http://s49.radikal.ru/i124/1107/fa/d4aa4c6fbc24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6073" y="620688"/>
            <a:ext cx="8657016" cy="168580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910013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Определи 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части 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речи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7" name="Picture 4" descr="Земля - третья от Солнца планета. Наша Земля из космоса кажется голубой - этот цвет придают окружающая ее атмосфера, содержащая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-3636963" y="-1604963"/>
            <a:ext cx="2952750" cy="222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11188" y="1773238"/>
            <a:ext cx="8532812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1. Посадила мама в </a:t>
            </a: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печь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 пироги с капустой </a:t>
            </a: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печь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2. Снежное </a:t>
            </a: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покрывало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 всё поле </a:t>
            </a: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покрывало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3. Ведро дало </a:t>
            </a: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течь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, и вода стала </a:t>
            </a: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течь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4. В углу раздался детский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плач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    И кто-то вдруг сказал: «Не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плачь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1.2951E-7 C 0.00833 0.0037 0.01562 0.00879 0.02326 0.01387 C 0.02916 0.0178 0.03645 0.01989 0.0427 0.02243 C 0.0486 0.02752 0.05555 0.03006 0.06249 0.03284 C 0.06353 0.03399 0.06475 0.03538 0.06614 0.03631 C 0.06874 0.03769 0.07395 0.03977 0.07395 0.03977 C 0.07673 0.04232 0.08784 0.05088 0.08958 0.0518 C 0.09339 0.05365 0.09774 0.05481 0.10138 0.05712 C 0.10746 0.06128 0.1144 0.06336 0.12065 0.06753 C 0.12951 0.07354 0.11996 0.06891 0.12846 0.07261 C 0.13246 0.07608 0.13576 0.0777 0.14027 0.07955 C 0.14409 0.08302 0.14739 0.08464 0.1519 0.08649 C 0.15902 0.09297 0.16822 0.09852 0.17655 0.10199 C 0.17777 0.10314 0.17899 0.10453 0.18037 0.10545 C 0.1828 0.10684 0.18819 0.10892 0.18819 0.10892 C 0.19392 0.11378 0.20642 0.12072 0.21284 0.1228 C 0.22534 0.13113 0.23836 0.13968 0.2519 0.14523 C 0.25728 0.15009 0.26319 0.15333 0.26874 0.15749 C 0.27465 0.16188 0.27812 0.16697 0.28437 0.16952 C 0.29062 0.17507 0.30381 0.18478 0.30902 0.19195 C 0.31388 0.19866 0.3111 0.19657 0.31683 0.19889 C 0.32221 0.20444 0.32725 0.20999 0.33367 0.21276 C 0.33836 0.21901 0.34409 0.22201 0.35051 0.22479 C 0.35694 0.23034 0.3644 0.23612 0.37135 0.24052 C 0.37569 0.24329 0.3802 0.24352 0.38437 0.24745 C 0.38836 0.25138 0.39149 0.25485 0.396 0.25786 C 0.40034 0.26064 0.40468 0.26156 0.40902 0.2648 C 0.41718 0.27127 0.42569 0.27844 0.43367 0.28538 C 0.43628 0.28769 0.43853 0.29093 0.44149 0.29232 C 0.446 0.2944 0.45034 0.29602 0.45451 0.29926 C 0.45989 0.30342 0.46527 0.30712 0.47135 0.30966 C 0.47603 0.31383 0.48003 0.3166 0.48558 0.31822 C 0.55086 0.3617 0.61683 0.40587 0.68558 0.4394 C 0.70294 0.44796 0.71996 0.4586 0.73767 0.46531 C 0.74461 0.46785 0.75017 0.47363 0.75711 0.47571 C 0.7677 0.48265 0.7776 0.48705 0.78819 0.49306 C 0.7934 0.49607 0.8026 0.50115 0.8078 0.50508 C 0.81388 0.50971 0.8203 0.51642 0.82725 0.51896 C 0.84253 0.52451 0.8578 0.53746 0.87135 0.54833 C 0.88923 0.56267 0.90381 0.58325 0.92204 0.5969 C 0.93471 0.60638 0.94669 0.61679 0.95833 0.62789 C 0.96874 0.6376 0.98176 0.64269 0.99218 0.65217 C 0.99826 0.65772 1.00555 0.66073 1.01162 0.66605 C 1.01874 0.67229 1.02551 0.67807 1.03367 0.68154 C 1.03905 0.68617 1.04565 0.6901 1.0519 0.69195 C 1.0578 0.69704 1.06284 0.69981 1.06874 0.70421 C 1.0809 0.71323 1.07187 0.70976 1.08176 0.71276 C 1.0868 0.71739 1.0927 0.72109 1.0986 0.72317 C 1.10902 0.73219 1.09548 0.72132 1.1078 0.72826 C 1.11371 0.73173 1.11822 0.73658 1.12465 0.73866 C 1.13333 0.74653 1.14444 0.75347 1.15451 0.75763 C 1.15885 0.76156 1.16232 0.76295 1.16753 0.76457 C 1.16874 0.76572 1.16996 0.76711 1.17135 0.76804 C 1.17378 0.76942 1.17916 0.7715 1.17916 0.7715 C 1.18385 0.77567 1.1894 0.77983 1.19478 0.78191 C 1.20468 0.79093 1.21596 0.79579 1.22586 0.80434 C 1.23194 0.80966 1.23836 0.81521 1.2453 0.81822 C 1.25138 0.82354 1.25919 0.82909 1.26614 0.8321 C 1.27274 0.83788 1.27933 0.84297 1.28697 0.84597 C 1.29183 0.85037 1.29704 0.85222 1.3026 0.85453 C 1.30659 0.85823 1.30989 0.85892 1.31423 0.86147 C 1.32013 0.86494 1.32638 0.87049 1.33246 0.87373 C 1.33628 0.87581 1.34131 0.87719 1.3453 0.87881 C 1.35034 0.88321 1.35555 0.88413 1.36093 0.8876 C 1.36735 0.89176 1.3736 0.895 1.38037 0.89778 C 1.38541 0.90217 1.39062 0.90333 1.396 0.90656 C 1.41006 0.91535 1.4243 0.92183 1.43888 0.929 C 1.446 0.93247 1.45242 0.9364 1.45971 0.9394 C 1.46232 0.94056 1.46492 0.94172 1.46753 0.94287 C 1.46874 0.94334 1.47135 0.94449 1.47135 0.94449 C 1.47846 0.95074 1.4868 0.95328 1.49478 0.95675 C 1.49548 0.95698 1.50208 0.95976 1.5026 0.96022 C 1.50867 0.96577 1.50503 0.96323 1.51423 0.96716 C 1.51544 0.96762 1.51805 0.96878 1.51805 0.96878 C 1.52326 0.9734 1.52812 0.97756 1.53367 0.9808 C 1.53628 0.98219 1.54149 0.98427 1.54149 0.98427 C 1.5427 0.98543 1.54392 0.98681 1.5453 0.98774 C 1.54652 0.98866 1.5493 0.98959 1.5493 0.98959 " pathEditMode="relative" ptsTypes="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6" name="Picture 2" descr="http://s49.radikal.ru/i124/1107/fa/d4aa4c6fbc24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6073" y="260649"/>
            <a:ext cx="8657016" cy="1368152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Найди «третье лишнее»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11188" y="1773238"/>
            <a:ext cx="8532812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1. Магистраль, дорога, дали</a:t>
            </a:r>
          </a:p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2. Стих, рассказ, повесть</a:t>
            </a:r>
          </a:p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3. Вата, бинт, жгут</a:t>
            </a:r>
          </a:p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4. Суп, салат, жаркое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ore-7\Desktop\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8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548679"/>
            <a:ext cx="8041440" cy="133055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объединяет следующие слова?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172" name="Объект 2"/>
          <p:cNvSpPr>
            <a:spLocks noGrp="1"/>
          </p:cNvSpPr>
          <p:nvPr>
            <p:ph idx="1"/>
          </p:nvPr>
        </p:nvSpPr>
        <p:spPr>
          <a:xfrm>
            <a:off x="539750" y="2420938"/>
            <a:ext cx="7766050" cy="2232025"/>
          </a:xfrm>
        </p:spPr>
        <p:txBody>
          <a:bodyPr/>
          <a:lstStyle/>
          <a:p>
            <a:pPr marL="0" indent="0" algn="ctr">
              <a:buFont typeface="Rage Italic" pitchFamily="66" charset="0"/>
              <a:buNone/>
            </a:pPr>
            <a:r>
              <a:rPr lang="ru-RU" sz="40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Три , тройка, утроить, тройственный, троечница, троекратный, третий.</a:t>
            </a:r>
          </a:p>
        </p:txBody>
      </p:sp>
      <p:pic>
        <p:nvPicPr>
          <p:cNvPr id="7173" name="Picture 2" descr="смайл-трус анимашка - анимационные картинк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688" y="42211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20" name="Picture 2" descr="http://s49.radikal.ru/i124/1107/fa/d4aa4c6fbc24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-7938" y="0"/>
            <a:ext cx="9144001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6073" y="260649"/>
            <a:ext cx="8657016" cy="1368152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Найди «третье лишнее»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11188" y="1773238"/>
            <a:ext cx="8532812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1. Магистраль, дорога, </a:t>
            </a:r>
            <a:r>
              <a:rPr lang="ru-RU" sz="4800" b="1" u="sng">
                <a:latin typeface="Times New Roman" pitchFamily="18" charset="0"/>
                <a:cs typeface="Times New Roman" pitchFamily="18" charset="0"/>
              </a:rPr>
              <a:t>дали</a:t>
            </a:r>
          </a:p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800" b="1" u="sng">
                <a:latin typeface="Times New Roman" pitchFamily="18" charset="0"/>
                <a:cs typeface="Times New Roman" pitchFamily="18" charset="0"/>
              </a:rPr>
              <a:t>Стих</a:t>
            </a:r>
            <a:r>
              <a:rPr lang="ru-RU" sz="4800" b="1">
                <a:latin typeface="Times New Roman" pitchFamily="18" charset="0"/>
                <a:cs typeface="Times New Roman" pitchFamily="18" charset="0"/>
              </a:rPr>
              <a:t>, рассказ, повесть</a:t>
            </a:r>
          </a:p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3. Вата, бинт, </a:t>
            </a:r>
            <a:r>
              <a:rPr lang="ru-RU" sz="4800" b="1" u="sng">
                <a:latin typeface="Times New Roman" pitchFamily="18" charset="0"/>
                <a:cs typeface="Times New Roman" pitchFamily="18" charset="0"/>
              </a:rPr>
              <a:t>жгут</a:t>
            </a:r>
          </a:p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4. Суп, салат, </a:t>
            </a:r>
            <a:r>
              <a:rPr lang="ru-RU" sz="4800" b="1" u="sng">
                <a:latin typeface="Times New Roman" pitchFamily="18" charset="0"/>
                <a:cs typeface="Times New Roman" pitchFamily="18" charset="0"/>
              </a:rPr>
              <a:t>жаркое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6073" y="4819804"/>
            <a:ext cx="2912144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ответы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4" name="Picture 2" descr="http://s49.radikal.ru/i124/1107/fa/d4aa4c6fbc24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51520" y="117969"/>
            <a:ext cx="9015085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Вам известны лишь 2 последние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буквы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слова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«-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ло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».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Определите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к какой части речи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можно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отнести это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слово.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996952"/>
            <a:ext cx="5544616" cy="2215991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Lef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...ЛО</a:t>
            </a:r>
            <a:endParaRPr lang="ru-RU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21989" y="2780928"/>
            <a:ext cx="5544616" cy="2215991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2Top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...ЛО</a:t>
            </a:r>
            <a:endParaRPr lang="ru-RU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4355433"/>
            <a:ext cx="5544616" cy="2215991"/>
          </a:xfrm>
          <a:prstGeom prst="rect">
            <a:avLst/>
          </a:prstGeom>
          <a:noFill/>
        </p:spPr>
        <p:txBody>
          <a:bodyPr>
            <a:spAutoFit/>
            <a:scene3d>
              <a:camera prst="isometricRightUp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...ЛО</a:t>
            </a:r>
            <a:endParaRPr lang="ru-RU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9632" y="4437112"/>
            <a:ext cx="5544616" cy="2215991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Top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...ЛО</a:t>
            </a:r>
            <a:endParaRPr lang="ru-RU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8" name="Picture 2" descr="http://s49.radikal.ru/i124/1107/fa/d4aa4c6fbc24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4763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62228" y="133434"/>
            <a:ext cx="9015085" cy="1015663"/>
          </a:xfrm>
          <a:prstGeom prst="rect">
            <a:avLst/>
          </a:prstGeom>
          <a:noFill/>
          <a:scene3d>
            <a:camera prst="perspectiveRelaxed"/>
            <a:lightRig rig="brightRoom" dir="t"/>
          </a:scene3d>
          <a:sp3d>
            <a:bevelT w="114300" prst="artDeco"/>
          </a:sp3d>
        </p:spPr>
        <p:txBody>
          <a:bodyPr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Вопросы - шутки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229" y="1833570"/>
            <a:ext cx="863025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1. Какой предлог можно «сыграть»  на музыкальном инструменте или спеть?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286" y="3555630"/>
            <a:ext cx="863025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. Какие два местоимения мешают автотранспорту?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644" y="4785248"/>
            <a:ext cx="863025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3.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Название какого очень распространенного дерева состоит из четырех предлогов?    </a:t>
            </a: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7019925" y="6418263"/>
            <a:ext cx="1873250" cy="31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Ответы</a:t>
            </a:r>
            <a:r>
              <a:rPr lang="ru-RU" dirty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2" name="Picture 2" descr="http://s49.radikal.ru/i124/1107/fa/d4aa4c6fbc24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62228" y="133434"/>
            <a:ext cx="9015085" cy="1015663"/>
          </a:xfrm>
          <a:prstGeom prst="rect">
            <a:avLst/>
          </a:prstGeom>
          <a:noFill/>
          <a:scene3d>
            <a:camera prst="perspectiveRelaxed"/>
            <a:lightRig rig="brightRoom" dir="t"/>
          </a:scene3d>
          <a:sp3d>
            <a:bevelT w="114300" prst="artDeco"/>
          </a:sp3d>
        </p:spPr>
        <p:txBody>
          <a:bodyPr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Вопросы - шутки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816" y="1201164"/>
            <a:ext cx="863025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4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. Какие два предлога помогают определить нужно количество лекарства ?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286" y="2906833"/>
            <a:ext cx="863025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5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. Какой газ отрицает личное местоимение?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4307" y="4149080"/>
            <a:ext cx="8630252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6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.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К какому  личному местоимению нужно присоединить существительные: беда, корь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, сень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, чтобы получились новые существительные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?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7019925" y="6418263"/>
            <a:ext cx="1873250" cy="31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Ответы</a:t>
            </a:r>
            <a:r>
              <a:rPr lang="ru-RU" dirty="0"/>
              <a:t> </a:t>
            </a:r>
            <a:endParaRPr lang="ru-RU" dirty="0"/>
          </a:p>
        </p:txBody>
      </p:sp>
      <p:sp>
        <p:nvSpPr>
          <p:cNvPr id="37898" name="Заголовок 1"/>
          <p:cNvSpPr txBox="1">
            <a:spLocks/>
          </p:cNvSpPr>
          <p:nvPr/>
        </p:nvSpPr>
        <p:spPr bwMode="auto">
          <a:xfrm>
            <a:off x="703263" y="588963"/>
            <a:ext cx="8042275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endParaRPr lang="ru-RU" sz="4800">
              <a:solidFill>
                <a:srgbClr val="262626"/>
              </a:solidFill>
            </a:endParaRPr>
          </a:p>
        </p:txBody>
      </p:sp>
      <p:sp>
        <p:nvSpPr>
          <p:cNvPr id="37899" name="Объект 2"/>
          <p:cNvSpPr txBox="1">
            <a:spLocks/>
          </p:cNvSpPr>
          <p:nvPr/>
        </p:nvSpPr>
        <p:spPr bwMode="auto">
          <a:xfrm>
            <a:off x="990600" y="2190750"/>
            <a:ext cx="74676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defTabSz="45720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</a:pPr>
            <a:endParaRPr lang="ru-RU" sz="2400">
              <a:solidFill>
                <a:srgbClr val="404040"/>
              </a:solidFill>
            </a:endParaRPr>
          </a:p>
        </p:txBody>
      </p:sp>
      <p:pic>
        <p:nvPicPr>
          <p:cNvPr id="37900" name="Picture 2" descr="http://s49.radikal.ru/i124/1107/fa/d4aa4c6fbc24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-20638" y="-4763"/>
            <a:ext cx="9144001" cy="688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14628" y="285834"/>
            <a:ext cx="9015085" cy="1015663"/>
          </a:xfrm>
          <a:prstGeom prst="rect">
            <a:avLst/>
          </a:prstGeom>
          <a:noFill/>
          <a:scene3d>
            <a:camera prst="perspectiveRelaxed"/>
            <a:lightRig rig="brightRoom" dir="t"/>
          </a:scene3d>
          <a:sp3d>
            <a:bevelT w="114300" prst="artDeco"/>
          </a:sp3d>
        </p:spPr>
        <p:txBody>
          <a:bodyPr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Вопросы - шутки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2216" y="1353564"/>
            <a:ext cx="863025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4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. Какие два предлога помогают определить нужно количество лекарства ?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1686" y="3059233"/>
            <a:ext cx="863025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5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. Какой газ отрицает личное местоимение?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6707" y="4301480"/>
            <a:ext cx="8630252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6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.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К какому  личному местоимению нужно присоединить существительные: беда, корь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, сень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, чтобы получились новые существительные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?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20" name="Скругленный прямоугольник 19">
            <a:hlinkClick r:id="rId3" action="ppaction://hlinksldjump"/>
          </p:cNvPr>
          <p:cNvSpPr/>
          <p:nvPr/>
        </p:nvSpPr>
        <p:spPr>
          <a:xfrm>
            <a:off x="7172325" y="6570663"/>
            <a:ext cx="1873250" cy="31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Ответы</a:t>
            </a:r>
            <a:r>
              <a:rPr lang="ru-RU" dirty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6" name="Picture 2" descr="http://s49.radikal.ru/i124/1107/fa/d4aa4c6fbc24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62228" y="133434"/>
            <a:ext cx="9015085" cy="1015663"/>
          </a:xfrm>
          <a:prstGeom prst="rect">
            <a:avLst/>
          </a:prstGeom>
          <a:noFill/>
          <a:scene3d>
            <a:camera prst="perspectiveRelaxed"/>
            <a:lightRig rig="brightRoom" dir="t"/>
          </a:scene3d>
          <a:sp3d>
            <a:bevelT w="114300" prst="artDeco"/>
          </a:sp3d>
        </p:spPr>
        <p:txBody>
          <a:bodyPr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ОТВЕТЫ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228" y="2493825"/>
            <a:ext cx="8630252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До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Я-мы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Со-с-на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6084888" y="5589588"/>
            <a:ext cx="2808287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продолжить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99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40" name="Picture 2" descr="http://s49.radikal.ru/i124/1107/fa/d4aa4c6fbc24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62228" y="133434"/>
            <a:ext cx="9015085" cy="1015663"/>
          </a:xfrm>
          <a:prstGeom prst="rect">
            <a:avLst/>
          </a:prstGeom>
          <a:noFill/>
          <a:scene3d>
            <a:camera prst="perspectiveRelaxed"/>
            <a:lightRig rig="brightRoom" dir="t"/>
          </a:scene3d>
          <a:sp3d>
            <a:bevelT w="114300" prst="artDeco"/>
          </a:sp3d>
        </p:spPr>
        <p:txBody>
          <a:bodyPr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ОТВЕТЫ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228" y="2493825"/>
            <a:ext cx="8630252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4. до-за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5. не-он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6. я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kore-7\Desktop\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700" y="-7938"/>
            <a:ext cx="9058275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8038" y="549275"/>
            <a:ext cx="7467600" cy="792163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ru-RU" sz="4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48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4988" y="1341438"/>
            <a:ext cx="7993062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u="sng" dirty="0">
                <a:solidFill>
                  <a:schemeClr val="bg1"/>
                </a:solidFill>
                <a:latin typeface="+mn-lt"/>
                <a:cs typeface="+mn-cs"/>
              </a:rPr>
              <a:t>На выбор:</a:t>
            </a:r>
          </a:p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200" dirty="0">
                <a:solidFill>
                  <a:schemeClr val="bg1"/>
                </a:solidFill>
                <a:latin typeface="+mn-lt"/>
                <a:cs typeface="+mn-cs"/>
              </a:rPr>
              <a:t>Напишите лингвистическую </a:t>
            </a:r>
            <a:r>
              <a:rPr lang="ru-RU" sz="3200" dirty="0">
                <a:solidFill>
                  <a:schemeClr val="bg1"/>
                </a:solidFill>
                <a:latin typeface="+mn-lt"/>
                <a:cs typeface="+mn-cs"/>
              </a:rPr>
              <a:t>сказку о частях </a:t>
            </a:r>
            <a:r>
              <a:rPr lang="ru-RU" sz="3200" dirty="0">
                <a:solidFill>
                  <a:schemeClr val="bg1"/>
                </a:solidFill>
                <a:latin typeface="+mn-lt"/>
                <a:cs typeface="+mn-cs"/>
              </a:rPr>
              <a:t>речи.</a:t>
            </a:r>
          </a:p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200" dirty="0">
                <a:solidFill>
                  <a:schemeClr val="bg1"/>
                </a:solidFill>
                <a:latin typeface="+mn-lt"/>
                <a:cs typeface="+mn-cs"/>
              </a:rPr>
              <a:t>Запишите предложение. Докажите, что у каждого слова в этом предложении можно определить часть речи: «</a:t>
            </a:r>
            <a:r>
              <a:rPr lang="ru-RU" sz="3200" dirty="0" err="1">
                <a:solidFill>
                  <a:schemeClr val="bg1"/>
                </a:solidFill>
                <a:latin typeface="+mn-lt"/>
                <a:cs typeface="+mn-cs"/>
              </a:rPr>
              <a:t>Гло́кая</a:t>
            </a:r>
            <a:r>
              <a:rPr lang="ru-RU" sz="32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+mn-lt"/>
                <a:cs typeface="+mn-cs"/>
              </a:rPr>
              <a:t>ку́здра</a:t>
            </a:r>
            <a:r>
              <a:rPr lang="ru-RU" sz="32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+mn-lt"/>
                <a:cs typeface="+mn-cs"/>
              </a:rPr>
              <a:t>ште́ко</a:t>
            </a:r>
            <a:r>
              <a:rPr lang="ru-RU" sz="32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+mn-lt"/>
                <a:cs typeface="+mn-cs"/>
              </a:rPr>
              <a:t>будлану́ла</a:t>
            </a:r>
            <a:r>
              <a:rPr lang="ru-RU" sz="32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+mn-lt"/>
                <a:cs typeface="+mn-cs"/>
              </a:rPr>
              <a:t>бо́кра</a:t>
            </a:r>
            <a:r>
              <a:rPr lang="ru-RU" sz="3200" dirty="0">
                <a:solidFill>
                  <a:schemeClr val="bg1"/>
                </a:solidFill>
                <a:latin typeface="+mn-lt"/>
                <a:cs typeface="+mn-cs"/>
              </a:rPr>
              <a:t> и </a:t>
            </a:r>
            <a:r>
              <a:rPr lang="ru-RU" sz="3200" dirty="0" err="1">
                <a:solidFill>
                  <a:schemeClr val="bg1"/>
                </a:solidFill>
                <a:latin typeface="+mn-lt"/>
                <a:cs typeface="+mn-cs"/>
              </a:rPr>
              <a:t>курдя́чит</a:t>
            </a:r>
            <a:r>
              <a:rPr lang="ru-RU" sz="32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+mn-lt"/>
                <a:cs typeface="+mn-cs"/>
              </a:rPr>
              <a:t>бокрёнка</a:t>
            </a:r>
            <a:r>
              <a:rPr lang="ru-RU" sz="3200" dirty="0">
                <a:solidFill>
                  <a:schemeClr val="bg1"/>
                </a:solidFill>
                <a:latin typeface="+mn-lt"/>
                <a:cs typeface="+mn-cs"/>
              </a:rPr>
              <a:t>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kore-7\Desktop\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038388"/>
            <a:ext cx="6048672" cy="3951337"/>
          </a:xfrm>
        </p:spPr>
        <p:txBody>
          <a:bodyPr rtlCol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fontAlgn="auto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ru-RU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– Чему учились на уроке? </a:t>
            </a:r>
          </a:p>
          <a:p>
            <a:pPr marL="0" indent="0" fontAlgn="auto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ru-RU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– С какими трудностями столкнулись? С чем это связано?</a:t>
            </a:r>
          </a:p>
          <a:p>
            <a:pPr marL="0" indent="0" fontAlgn="auto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ru-RU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– Что нужно сделать, чтобы избежать ошибок в дальнейшем?</a:t>
            </a:r>
          </a:p>
          <a:p>
            <a:pPr marL="0" indent="0" fontAlgn="auto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kore-7\Desktop\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548680"/>
            <a:ext cx="6048672" cy="1327597"/>
          </a:xfrm>
        </p:spPr>
        <p:txBody>
          <a:bodyPr rtlCol="0">
            <a:normAutofit fontScale="77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algn="ctr" fontAlgn="auto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ru-RU" sz="63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Оцените </a:t>
            </a:r>
            <a:r>
              <a:rPr lang="ru-RU" sz="63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свою работу на уроке </a:t>
            </a:r>
          </a:p>
          <a:p>
            <a:pPr algn="ctr" fontAlgn="auto">
              <a:spcAft>
                <a:spcPts val="0"/>
              </a:spcAft>
              <a:defRPr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403350" y="3429000"/>
            <a:ext cx="6121400" cy="10795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730500" y="3303060"/>
            <a:ext cx="0" cy="13320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883025" y="3320988"/>
            <a:ext cx="0" cy="13320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102225" y="3326347"/>
            <a:ext cx="0" cy="13320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254750" y="3303060"/>
            <a:ext cx="0" cy="13320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579563" y="3320988"/>
            <a:ext cx="0" cy="13320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018" name="TextBox 5"/>
          <p:cNvSpPr txBox="1">
            <a:spLocks noChangeArrowheads="1"/>
          </p:cNvSpPr>
          <p:nvPr/>
        </p:nvSpPr>
        <p:spPr bwMode="auto">
          <a:xfrm>
            <a:off x="1357313" y="4829175"/>
            <a:ext cx="5254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43019" name="TextBox 12"/>
          <p:cNvSpPr txBox="1">
            <a:spLocks noChangeArrowheads="1"/>
          </p:cNvSpPr>
          <p:nvPr/>
        </p:nvSpPr>
        <p:spPr bwMode="auto">
          <a:xfrm>
            <a:off x="2508250" y="4841875"/>
            <a:ext cx="527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43020" name="TextBox 13"/>
          <p:cNvSpPr txBox="1">
            <a:spLocks noChangeArrowheads="1"/>
          </p:cNvSpPr>
          <p:nvPr/>
        </p:nvSpPr>
        <p:spPr bwMode="auto">
          <a:xfrm>
            <a:off x="3660775" y="4826000"/>
            <a:ext cx="5254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43021" name="TextBox 14"/>
          <p:cNvSpPr txBox="1">
            <a:spLocks noChangeArrowheads="1"/>
          </p:cNvSpPr>
          <p:nvPr/>
        </p:nvSpPr>
        <p:spPr bwMode="auto">
          <a:xfrm>
            <a:off x="4884738" y="4841875"/>
            <a:ext cx="527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43022" name="TextBox 15"/>
          <p:cNvSpPr txBox="1">
            <a:spLocks noChangeArrowheads="1"/>
          </p:cNvSpPr>
          <p:nvPr/>
        </p:nvSpPr>
        <p:spPr bwMode="auto">
          <a:xfrm>
            <a:off x="6037263" y="4856163"/>
            <a:ext cx="5254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1800" y="2060848"/>
            <a:ext cx="403244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Мои усилия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kore-7\Desktop\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548680"/>
            <a:ext cx="6048672" cy="1327597"/>
          </a:xfrm>
        </p:spPr>
        <p:txBody>
          <a:bodyPr rtlCol="0">
            <a:normAutofit fontScale="77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algn="ctr" fontAlgn="auto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ru-RU" sz="63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Оцените </a:t>
            </a:r>
            <a:r>
              <a:rPr lang="ru-RU" sz="63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свою работу на уроке </a:t>
            </a:r>
          </a:p>
          <a:p>
            <a:pPr algn="ctr" fontAlgn="auto">
              <a:spcAft>
                <a:spcPts val="0"/>
              </a:spcAft>
              <a:defRPr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403350" y="3429000"/>
            <a:ext cx="6121400" cy="10795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730500" y="3303060"/>
            <a:ext cx="0" cy="13320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883025" y="3320988"/>
            <a:ext cx="0" cy="13320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102225" y="3326347"/>
            <a:ext cx="0" cy="13320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254750" y="3303060"/>
            <a:ext cx="0" cy="13320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579563" y="3320988"/>
            <a:ext cx="0" cy="13320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042" name="TextBox 5"/>
          <p:cNvSpPr txBox="1">
            <a:spLocks noChangeArrowheads="1"/>
          </p:cNvSpPr>
          <p:nvPr/>
        </p:nvSpPr>
        <p:spPr bwMode="auto">
          <a:xfrm>
            <a:off x="1357313" y="4829175"/>
            <a:ext cx="5254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44043" name="TextBox 12"/>
          <p:cNvSpPr txBox="1">
            <a:spLocks noChangeArrowheads="1"/>
          </p:cNvSpPr>
          <p:nvPr/>
        </p:nvSpPr>
        <p:spPr bwMode="auto">
          <a:xfrm>
            <a:off x="2508250" y="4841875"/>
            <a:ext cx="527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44044" name="TextBox 13"/>
          <p:cNvSpPr txBox="1">
            <a:spLocks noChangeArrowheads="1"/>
          </p:cNvSpPr>
          <p:nvPr/>
        </p:nvSpPr>
        <p:spPr bwMode="auto">
          <a:xfrm>
            <a:off x="3660775" y="4826000"/>
            <a:ext cx="5254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44045" name="TextBox 14"/>
          <p:cNvSpPr txBox="1">
            <a:spLocks noChangeArrowheads="1"/>
          </p:cNvSpPr>
          <p:nvPr/>
        </p:nvSpPr>
        <p:spPr bwMode="auto">
          <a:xfrm>
            <a:off x="4884738" y="4841875"/>
            <a:ext cx="527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44046" name="TextBox 15"/>
          <p:cNvSpPr txBox="1">
            <a:spLocks noChangeArrowheads="1"/>
          </p:cNvSpPr>
          <p:nvPr/>
        </p:nvSpPr>
        <p:spPr bwMode="auto">
          <a:xfrm>
            <a:off x="6037263" y="4856163"/>
            <a:ext cx="5254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23728" y="2060848"/>
            <a:ext cx="525658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Моя оценка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ore-7\Desktop\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8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539750" y="2420938"/>
            <a:ext cx="7766050" cy="2232025"/>
          </a:xfrm>
        </p:spPr>
        <p:txBody>
          <a:bodyPr/>
          <a:lstStyle/>
          <a:p>
            <a:pPr marL="0" indent="0" algn="ctr">
              <a:buFont typeface="Rage Italic" pitchFamily="66" charset="0"/>
              <a:buNone/>
            </a:pPr>
            <a:r>
              <a:rPr lang="ru-RU" sz="40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Три , тройка, утроить, тройственный, троечница, троекратный, третий.</a:t>
            </a:r>
          </a:p>
        </p:txBody>
      </p:sp>
      <p:pic>
        <p:nvPicPr>
          <p:cNvPr id="8196" name="Picture 2" descr="смайл-трус анимашка - анимационные картинк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688" y="42211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11560" y="4624487"/>
            <a:ext cx="5760640" cy="13305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Чем они различаются?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kore-7\Desktop\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938" y="3175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6" descr="9d936ca3e51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365625"/>
            <a:ext cx="2324100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36" descr="9d936ca3e51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3663" y="3432175"/>
            <a:ext cx="3414712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36" descr="9d936ca3e51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3663" y="-315913"/>
            <a:ext cx="3414712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36" descr="9d936ca3e51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323850" y="-171450"/>
            <a:ext cx="3414713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695325" y="3035300"/>
            <a:ext cx="7467600" cy="792163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ru-RU" sz="4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8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ore-7\Desktop\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8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38286" y="980728"/>
            <a:ext cx="6984776" cy="43204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Какой раздел лингвистики изучает части речи и их грамматические признаки?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ore-7\Desktop\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8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38286" y="980728"/>
            <a:ext cx="6984776" cy="43204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Морфология как раздел лингвистики. Части речи в русском языке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ore-7\Desktop\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12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411759" y="1046148"/>
            <a:ext cx="5352374" cy="12307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о</a:t>
            </a:r>
            <a:r>
              <a:rPr lang="ru-RU" sz="2400" dirty="0" smtClean="0">
                <a:solidFill>
                  <a:schemeClr val="tx1"/>
                </a:solidFill>
              </a:rPr>
              <a:t>пределить  место морфологии среди других  разделов </a:t>
            </a:r>
            <a:r>
              <a:rPr lang="ru-RU" sz="2400" dirty="0">
                <a:solidFill>
                  <a:schemeClr val="tx1"/>
                </a:solidFill>
              </a:rPr>
              <a:t>лингвистики;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			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1268" name="Picture 5" descr="http://gm1.s-ports.ru/sites/default/files/styles/400x/public/vopros-otve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5488" y="1052513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http://gm1.s-ports.ru/sites/default/files/styles/400x/public/vopros-otve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5488" y="299720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 descr="http://gm1.s-ports.ru/sites/default/files/styles/400x/public/vopros-otve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5488" y="4957763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461074" y="2935342"/>
            <a:ext cx="5351285" cy="10697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узнать на </a:t>
            </a:r>
            <a:r>
              <a:rPr lang="ru-RU" sz="2400" dirty="0">
                <a:solidFill>
                  <a:schemeClr val="tx1"/>
                </a:solidFill>
              </a:rPr>
              <a:t>основе каких признаков все слова делятся на части </a:t>
            </a:r>
            <a:r>
              <a:rPr lang="ru-RU" sz="2400" dirty="0" smtClean="0">
                <a:solidFill>
                  <a:schemeClr val="tx1"/>
                </a:solidFill>
              </a:rPr>
              <a:t>речи; 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411759" y="4957958"/>
            <a:ext cx="5400601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научиться </a:t>
            </a:r>
            <a:r>
              <a:rPr lang="ru-RU" sz="2400" dirty="0">
                <a:solidFill>
                  <a:schemeClr val="tx1"/>
                </a:solidFill>
              </a:rPr>
              <a:t>различать самостоятельные </a:t>
            </a:r>
            <a:r>
              <a:rPr lang="ru-RU" sz="2400" dirty="0" smtClean="0">
                <a:solidFill>
                  <a:schemeClr val="tx1"/>
                </a:solidFill>
              </a:rPr>
              <a:t>и </a:t>
            </a:r>
            <a:r>
              <a:rPr lang="ru-RU" sz="2400" dirty="0">
                <a:solidFill>
                  <a:schemeClr val="tx1"/>
                </a:solidFill>
              </a:rPr>
              <a:t>служебные </a:t>
            </a:r>
            <a:r>
              <a:rPr lang="ru-RU" sz="2400" dirty="0" smtClean="0">
                <a:solidFill>
                  <a:schemeClr val="tx1"/>
                </a:solidFill>
              </a:rPr>
              <a:t>части речи.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AntiqueTtlTrdCmDn" panose="04020605060303030204" pitchFamily="82" charset="-52"/>
              </a:rPr>
              <a:t>Части речи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AntiqueTtlTrdCmDn" panose="04020605060303030204" pitchFamily="8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564904"/>
            <a:ext cx="3528392" cy="576064"/>
          </a:xfr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148064" y="2542080"/>
            <a:ext cx="3528392" cy="576064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3567617">
            <a:off x="3243263" y="1585912"/>
            <a:ext cx="355600" cy="796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7357308">
            <a:off x="4928394" y="1699419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9" name="Picture 4" descr="http://matemkonst.narod.ru/images/risunok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3429000"/>
            <a:ext cx="691197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AntiqueTtlTrdCmDn" panose="04020605060303030204" pitchFamily="82" charset="-52"/>
              </a:rPr>
              <a:t>Части речи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AntiqueTtlTrdCmDn" panose="04020605060303030204" pitchFamily="8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564904"/>
            <a:ext cx="3528392" cy="576064"/>
          </a:xfr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самостоятельные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148064" y="2542080"/>
            <a:ext cx="3528392" cy="576064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служебные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3567617">
            <a:off x="3243263" y="1585912"/>
            <a:ext cx="355600" cy="796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7357308">
            <a:off x="4928394" y="1699419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Тетрадь для рисования</Template>
  <TotalTime>1084</TotalTime>
  <Words>683</Words>
  <Application>Microsoft Office PowerPoint</Application>
  <PresentationFormat>Экран (4:3)</PresentationFormat>
  <Paragraphs>163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8" baseType="lpstr">
      <vt:lpstr>Cambria</vt:lpstr>
      <vt:lpstr>Arial</vt:lpstr>
      <vt:lpstr>Rage Italic</vt:lpstr>
      <vt:lpstr>Calibri</vt:lpstr>
      <vt:lpstr>a_AlbionicTitulBrk</vt:lpstr>
      <vt:lpstr>Times New Roman</vt:lpstr>
      <vt:lpstr>Arial Black</vt:lpstr>
      <vt:lpstr>Sketchbook</vt:lpstr>
      <vt:lpstr>Урок русского языка. 5 класс</vt:lpstr>
      <vt:lpstr>Что объединяет рисунки?</vt:lpstr>
      <vt:lpstr>Что объединяет следующие слова?</vt:lpstr>
      <vt:lpstr>Слайд 4</vt:lpstr>
      <vt:lpstr>Слайд 5</vt:lpstr>
      <vt:lpstr>Слайд 6</vt:lpstr>
      <vt:lpstr>Слайд 7</vt:lpstr>
      <vt:lpstr>Части речи</vt:lpstr>
      <vt:lpstr>Части речи</vt:lpstr>
      <vt:lpstr>Части речи</vt:lpstr>
      <vt:lpstr>Части речи</vt:lpstr>
      <vt:lpstr>Части речи</vt:lpstr>
      <vt:lpstr>Части речи</vt:lpstr>
      <vt:lpstr>Слайд 14</vt:lpstr>
      <vt:lpstr>Слайд 15</vt:lpstr>
      <vt:lpstr>Физминутка</vt:lpstr>
      <vt:lpstr>Физминутка</vt:lpstr>
      <vt:lpstr>Физминутка</vt:lpstr>
      <vt:lpstr>Физминутка</vt:lpstr>
      <vt:lpstr>Слайд 20</vt:lpstr>
      <vt:lpstr>Пуськи бятые </vt:lpstr>
      <vt:lpstr>Слайд 22</vt:lpstr>
      <vt:lpstr>Морфологический ребус</vt:lpstr>
      <vt:lpstr>Морфологический ребус</vt:lpstr>
      <vt:lpstr>Слайд 25</vt:lpstr>
      <vt:lpstr>Междо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языка. 5 класс</dc:title>
  <dc:creator>kore-7</dc:creator>
  <cp:lastModifiedBy>re</cp:lastModifiedBy>
  <cp:revision>130</cp:revision>
  <dcterms:created xsi:type="dcterms:W3CDTF">2014-11-01T09:34:37Z</dcterms:created>
  <dcterms:modified xsi:type="dcterms:W3CDTF">2015-12-12T22:22:04Z</dcterms:modified>
</cp:coreProperties>
</file>