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00"/>
    <a:srgbClr val="009900"/>
    <a:srgbClr val="0033CC"/>
    <a:srgbClr val="FF0066"/>
    <a:srgbClr val="D60093"/>
    <a:srgbClr val="6600CC"/>
    <a:srgbClr val="CC3300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136077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509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Проверяем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домашнюю работу.</a:t>
            </a:r>
          </a:p>
          <a:p>
            <a:pPr marL="0" marR="0" lvl="0" indent="1350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Порядок при  выполнении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заданий</a:t>
            </a:r>
            <a:r>
              <a:rPr lang="ru-RU" sz="2000" b="1" i="1" dirty="0" smtClean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был такой: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3509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Отпечатать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данный дидактический материал.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509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Прочитать  и  нарисовать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что вынесено в  заголовок.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509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Прочитать текст,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вставить  нужные орфограммы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Проверить написанное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взяв в помощники словарь.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4.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Рефлексия (закрепление)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используя полученную информацию, написать рецепт, составить телеграмму, придумать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мнеморифмы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сказочку…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3" name="Рисунок 4" descr="tezzstock08050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370686">
            <a:off x="139846" y="2753130"/>
            <a:ext cx="1549400" cy="1033463"/>
          </a:xfrm>
          <a:prstGeom prst="rect">
            <a:avLst/>
          </a:prstGeom>
          <a:noFill/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059832" y="2413776"/>
            <a:ext cx="21602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Приветствие.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763688" y="2708920"/>
            <a:ext cx="7380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  значит  здороват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ся?  </a:t>
            </a:r>
            <a:r>
              <a:rPr lang="ru-RU" sz="2200" dirty="0" smtClean="0"/>
              <a:t>Это прежде  все</a:t>
            </a:r>
            <a:r>
              <a:rPr lang="ru-RU" sz="2200" dirty="0" smtClean="0">
                <a:solidFill>
                  <a:srgbClr val="FF0000"/>
                </a:solidFill>
              </a:rPr>
              <a:t>г</a:t>
            </a:r>
            <a:r>
              <a:rPr lang="ru-RU" sz="2200" dirty="0" smtClean="0"/>
              <a:t>о  п</a:t>
            </a:r>
            <a:r>
              <a:rPr lang="ru-RU" sz="2200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/>
              <a:t>желать здоров</a:t>
            </a:r>
            <a:r>
              <a:rPr lang="ru-RU" sz="2200" dirty="0" smtClean="0">
                <a:solidFill>
                  <a:srgbClr val="FF0000"/>
                </a:solidFill>
              </a:rPr>
              <a:t>ь</a:t>
            </a:r>
            <a:r>
              <a:rPr lang="ru-RU" sz="2200" dirty="0" smtClean="0"/>
              <a:t>я,  долгих  лет  ж</a:t>
            </a:r>
            <a:r>
              <a:rPr lang="ru-RU" sz="2200" dirty="0" smtClean="0">
                <a:solidFill>
                  <a:srgbClr val="FF0000"/>
                </a:solidFill>
              </a:rPr>
              <a:t>и</a:t>
            </a:r>
            <a:r>
              <a:rPr lang="ru-RU" sz="2200" dirty="0" smtClean="0"/>
              <a:t>зни. Уклонят</a:t>
            </a:r>
            <a:r>
              <a:rPr lang="ru-RU" sz="2200" dirty="0" smtClean="0">
                <a:solidFill>
                  <a:srgbClr val="FF0000"/>
                </a:solidFill>
              </a:rPr>
              <a:t>ь</a:t>
            </a:r>
            <a:r>
              <a:rPr lang="ru-RU" sz="2200" dirty="0" smtClean="0"/>
              <a:t>ся  </a:t>
            </a:r>
            <a:r>
              <a:rPr lang="ru-RU" sz="2200" dirty="0" err="1" smtClean="0"/>
              <a:t>от</a:t>
            </a:r>
            <a:r>
              <a:rPr lang="ru-RU" sz="2200" u="sng" dirty="0" err="1" smtClean="0">
                <a:solidFill>
                  <a:srgbClr val="FF0000"/>
                </a:solidFill>
              </a:rPr>
              <a:t>_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>приветствия или  </a:t>
            </a:r>
            <a:r>
              <a:rPr lang="ru-RU" sz="2200" dirty="0" err="1" smtClean="0"/>
              <a:t>не</a:t>
            </a:r>
            <a:r>
              <a:rPr lang="ru-RU" sz="2200" dirty="0" err="1" smtClean="0">
                <a:solidFill>
                  <a:srgbClr val="FF0000"/>
                </a:solidFill>
              </a:rPr>
              <a:t>_</a:t>
            </a:r>
            <a:r>
              <a:rPr lang="ru-RU" sz="2200" dirty="0" smtClean="0"/>
              <a:t> ответить  на  не</a:t>
            </a:r>
            <a:r>
              <a:rPr lang="ru-RU" sz="2200" dirty="0" smtClean="0">
                <a:solidFill>
                  <a:srgbClr val="FF0000"/>
                </a:solidFill>
              </a:rPr>
              <a:t>г</a:t>
            </a:r>
            <a:r>
              <a:rPr lang="ru-RU" sz="2200" dirty="0" smtClean="0"/>
              <a:t>о  во  все  вр</a:t>
            </a:r>
            <a:r>
              <a:rPr lang="ru-RU" sz="2200" dirty="0" smtClean="0">
                <a:solidFill>
                  <a:srgbClr val="FF0000"/>
                </a:solidFill>
              </a:rPr>
              <a:t>е</a:t>
            </a:r>
            <a:r>
              <a:rPr lang="ru-RU" sz="2200" dirty="0" smtClean="0"/>
              <a:t>мена  у  всех народов </a:t>
            </a:r>
            <a:r>
              <a:rPr lang="ru-RU" sz="2200" dirty="0" smtClean="0">
                <a:solidFill>
                  <a:srgbClr val="FF0000"/>
                </a:solidFill>
              </a:rPr>
              <a:t>сч</a:t>
            </a:r>
            <a:r>
              <a:rPr lang="ru-RU" sz="2200" dirty="0" smtClean="0"/>
              <a:t>италось  верхом  невоспитанности. </a:t>
            </a:r>
          </a:p>
          <a:p>
            <a:r>
              <a:rPr lang="ru-RU" sz="2200" dirty="0" smtClean="0"/>
              <a:t>     По</a:t>
            </a:r>
            <a:r>
              <a:rPr lang="ru-RU" sz="2200" dirty="0" smtClean="0">
                <a:solidFill>
                  <a:srgbClr val="FF0000"/>
                </a:solidFill>
              </a:rPr>
              <a:t>д</a:t>
            </a:r>
            <a:r>
              <a:rPr lang="ru-RU" sz="2200" dirty="0" smtClean="0"/>
              <a:t>бирая  сл</a:t>
            </a:r>
            <a:r>
              <a:rPr lang="ru-RU" sz="2200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/>
              <a:t>ва  </a:t>
            </a:r>
            <a:r>
              <a:rPr lang="ru-RU" sz="2200" dirty="0" err="1" smtClean="0"/>
              <a:t>для</a:t>
            </a:r>
            <a:r>
              <a:rPr lang="ru-RU" sz="2200" dirty="0" err="1" smtClean="0">
                <a:solidFill>
                  <a:srgbClr val="FF0000"/>
                </a:solidFill>
              </a:rPr>
              <a:t>_</a:t>
            </a:r>
            <a:r>
              <a:rPr lang="ru-RU" sz="2200" dirty="0" smtClean="0"/>
              <a:t> приветствия, надо помнить, </a:t>
            </a:r>
            <a:r>
              <a:rPr lang="ru-RU" sz="2200" dirty="0" err="1" smtClean="0"/>
              <a:t>с</a:t>
            </a:r>
            <a:r>
              <a:rPr lang="ru-RU" sz="2200" dirty="0" err="1" smtClean="0">
                <a:solidFill>
                  <a:srgbClr val="FF0000"/>
                </a:solidFill>
              </a:rPr>
              <a:t>_</a:t>
            </a:r>
            <a:r>
              <a:rPr lang="ru-RU" sz="2200" dirty="0" err="1" smtClean="0"/>
              <a:t>кем</a:t>
            </a:r>
            <a:r>
              <a:rPr lang="ru-RU" sz="2200" dirty="0" smtClean="0"/>
              <a:t> зд</a:t>
            </a:r>
            <a:r>
              <a:rPr lang="ru-RU" sz="2200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/>
              <a:t>роваеш</a:t>
            </a:r>
            <a:r>
              <a:rPr lang="ru-RU" sz="2200" dirty="0" smtClean="0">
                <a:solidFill>
                  <a:srgbClr val="FF0000"/>
                </a:solidFill>
              </a:rPr>
              <a:t>ь</a:t>
            </a:r>
            <a:r>
              <a:rPr lang="ru-RU" sz="2200" dirty="0" smtClean="0"/>
              <a:t>ся: с  ч</a:t>
            </a:r>
            <a:r>
              <a:rPr lang="ru-RU" sz="2200" dirty="0" smtClean="0">
                <a:solidFill>
                  <a:srgbClr val="FF0000"/>
                </a:solidFill>
              </a:rPr>
              <a:t>е</a:t>
            </a:r>
            <a:r>
              <a:rPr lang="ru-RU" sz="2200" dirty="0" smtClean="0"/>
              <a:t>ловеком  старше  тебя, с  рове</a:t>
            </a:r>
            <a:r>
              <a:rPr lang="ru-RU" sz="2200" dirty="0" smtClean="0">
                <a:solidFill>
                  <a:srgbClr val="FF0000"/>
                </a:solidFill>
              </a:rPr>
              <a:t>сн</a:t>
            </a:r>
            <a:r>
              <a:rPr lang="ru-RU" sz="2200" dirty="0" smtClean="0"/>
              <a:t>иком, со знакомым или незнакомым, какое при этом время суток. Привет</a:t>
            </a:r>
            <a:r>
              <a:rPr lang="ru-RU" sz="2200" dirty="0" smtClean="0">
                <a:solidFill>
                  <a:srgbClr val="FF0000"/>
                </a:solidFill>
              </a:rPr>
              <a:t>ст</a:t>
            </a:r>
            <a:r>
              <a:rPr lang="ru-RU" sz="2200" dirty="0" smtClean="0"/>
              <a:t>вуя  старш</a:t>
            </a:r>
            <a:r>
              <a:rPr lang="ru-RU" sz="2200" dirty="0" smtClean="0">
                <a:solidFill>
                  <a:srgbClr val="FF0000"/>
                </a:solidFill>
              </a:rPr>
              <a:t>и</a:t>
            </a:r>
            <a:r>
              <a:rPr lang="ru-RU" sz="2200" dirty="0" smtClean="0"/>
              <a:t>х,  здоровайтесь первым: знакомых называйте </a:t>
            </a:r>
            <a:r>
              <a:rPr lang="ru-RU" sz="2200" dirty="0" err="1" smtClean="0"/>
              <a:t>по</a:t>
            </a:r>
            <a:r>
              <a:rPr lang="ru-RU" sz="2200" dirty="0" err="1" smtClean="0">
                <a:solidFill>
                  <a:srgbClr val="FF0000"/>
                </a:solidFill>
              </a:rPr>
              <a:t>_</a:t>
            </a:r>
            <a:r>
              <a:rPr lang="ru-RU" sz="2200" dirty="0" err="1" smtClean="0"/>
              <a:t>имен</a:t>
            </a:r>
            <a:r>
              <a:rPr lang="ru-RU" sz="2200" dirty="0" err="1" smtClean="0">
                <a:solidFill>
                  <a:srgbClr val="FF0000"/>
                </a:solidFill>
              </a:rPr>
              <a:t>и</a:t>
            </a:r>
            <a:r>
              <a:rPr lang="ru-RU" sz="2200" dirty="0" smtClean="0"/>
              <a:t>  и  о</a:t>
            </a:r>
            <a:r>
              <a:rPr lang="ru-RU" sz="2200" dirty="0" smtClean="0">
                <a:solidFill>
                  <a:srgbClr val="FF0000"/>
                </a:solidFill>
              </a:rPr>
              <a:t>т</a:t>
            </a:r>
            <a:r>
              <a:rPr lang="ru-RU" sz="2200" dirty="0" smtClean="0"/>
              <a:t>честву;  первыми  старш</a:t>
            </a:r>
            <a:r>
              <a:rPr lang="ru-RU" sz="2200" dirty="0" smtClean="0">
                <a:solidFill>
                  <a:srgbClr val="FF0000"/>
                </a:solidFill>
              </a:rPr>
              <a:t>и</a:t>
            </a:r>
            <a:r>
              <a:rPr lang="ru-RU" sz="2200" dirty="0" smtClean="0"/>
              <a:t>м  руку </a:t>
            </a:r>
            <a:r>
              <a:rPr lang="ru-RU" sz="2200" dirty="0" err="1" smtClean="0"/>
              <a:t>не</a:t>
            </a:r>
            <a:r>
              <a:rPr lang="ru-RU" sz="2200" dirty="0" err="1" smtClean="0">
                <a:solidFill>
                  <a:srgbClr val="FF0000"/>
                </a:solidFill>
              </a:rPr>
              <a:t>_</a:t>
            </a:r>
            <a:r>
              <a:rPr lang="ru-RU" sz="2200" dirty="0" smtClean="0"/>
              <a:t> подают.     </a:t>
            </a:r>
          </a:p>
          <a:p>
            <a:r>
              <a:rPr lang="ru-RU" sz="2200" dirty="0" smtClean="0"/>
              <a:t>     Му</a:t>
            </a:r>
            <a:r>
              <a:rPr lang="ru-RU" sz="2200" dirty="0" smtClean="0">
                <a:solidFill>
                  <a:srgbClr val="FF0000"/>
                </a:solidFill>
              </a:rPr>
              <a:t>ж</a:t>
            </a:r>
            <a:r>
              <a:rPr lang="ru-RU" sz="2200" dirty="0" smtClean="0"/>
              <a:t>чины, здороваясь,  делают п</a:t>
            </a:r>
            <a:r>
              <a:rPr lang="ru-RU" sz="2200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/>
              <a:t>клон г</a:t>
            </a:r>
            <a:r>
              <a:rPr lang="ru-RU" sz="2200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/>
              <a:t>л</a:t>
            </a:r>
            <a:r>
              <a:rPr lang="ru-RU" sz="2200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/>
              <a:t>вой, приподнимают г</a:t>
            </a:r>
            <a:r>
              <a:rPr lang="ru-RU" sz="2200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/>
              <a:t>л</a:t>
            </a:r>
            <a:r>
              <a:rPr lang="ru-RU" sz="2200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/>
              <a:t>вной убор,  руку  п</a:t>
            </a:r>
            <a:r>
              <a:rPr lang="ru-RU" sz="2200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/>
              <a:t>дают  бе</a:t>
            </a:r>
            <a:r>
              <a:rPr lang="ru-RU" sz="2200" dirty="0" smtClean="0">
                <a:solidFill>
                  <a:srgbClr val="FF0000"/>
                </a:solidFill>
              </a:rPr>
              <a:t>з</a:t>
            </a:r>
            <a:r>
              <a:rPr lang="ru-RU" sz="2200" dirty="0" smtClean="0"/>
              <a:t>  перч</a:t>
            </a:r>
            <a:r>
              <a:rPr lang="ru-RU" sz="2200" dirty="0" smtClean="0">
                <a:solidFill>
                  <a:srgbClr val="FF0000"/>
                </a:solidFill>
              </a:rPr>
              <a:t>а</a:t>
            </a:r>
            <a:r>
              <a:rPr lang="ru-RU" sz="2200" dirty="0" smtClean="0"/>
              <a:t>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6012160" cy="54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Цыган на цыпочках,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цыкает так громко,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Цыплёнок 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обморок,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Проблемы у цыплёнка: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i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Зачем я, бедный, в исключения попал?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Меня цыган ужасный  напугал!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КОРНЕ слова и в словах на </a:t>
            </a:r>
            <a:r>
              <a:rPr lang="ru-RU" sz="2600" i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ЦИЯ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Веселье, радость, смех и суета.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 </a:t>
            </a:r>
            <a:r>
              <a:rPr kumimoji="0" lang="ru-RU" sz="2600" b="0" i="1" u="none" strike="noStrike" cap="none" normalizeH="0" baseline="0" dirty="0" err="1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мотоцИклах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600" b="0" i="1" u="none" strike="noStrike" cap="none" normalizeH="0" baseline="0" dirty="0" err="1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цИркачи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лихие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  </a:t>
            </a:r>
            <a:r>
              <a:rPr kumimoji="0" lang="ru-RU" sz="2600" b="0" i="1" u="none" strike="noStrike" cap="none" normalizeH="0" baseline="0" dirty="0" err="1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акаЦИЙ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мчатся</a:t>
            </a:r>
            <a:r>
              <a:rPr kumimoji="0" lang="ru-RU" sz="2600" b="0" i="1" u="none" strike="noStrike" cap="none" normalizeH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красота!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где же Ы?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Взгляни на конец слова: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1" u="none" strike="noStrike" cap="none" normalizeH="0" baseline="0" dirty="0" err="1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КосцЫ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600" b="0" i="1" u="none" strike="noStrike" cap="none" normalizeH="0" baseline="0" dirty="0" err="1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синицЫ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600" b="0" i="1" u="none" strike="noStrike" cap="none" normalizeH="0" baseline="0" dirty="0" err="1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птицЫ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600" b="0" i="1" u="none" strike="noStrike" cap="none" normalizeH="0" baseline="0" dirty="0" err="1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огурцЫ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Body-Varial-SEQ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0"/>
            <a:ext cx="4211960" cy="1844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5373216"/>
            <a:ext cx="52920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i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Теперь, цыплёнок, понял, – спрашиваем снова,  –</a:t>
            </a:r>
            <a:endParaRPr lang="ru-RU" sz="2600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i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после </a:t>
            </a:r>
            <a:r>
              <a:rPr lang="ru-RU" sz="2600" i="1" dirty="0" err="1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Цэ</a:t>
            </a:r>
            <a:r>
              <a:rPr lang="ru-RU" sz="2600" i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 пишешь И, где Ы?</a:t>
            </a:r>
            <a:endParaRPr lang="ru-RU" sz="2600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15875798_large___8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852936"/>
            <a:ext cx="2501722" cy="2541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Выполнять домашнее задание, юные актёры, вы будете </a:t>
            </a:r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в роли опытных  путешественников.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Вам выдаётся карта с текстом  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Ю. </a:t>
            </a:r>
            <a:r>
              <a:rPr lang="ru-RU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Халфина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вас есть компас-граф и компас-словарь. </a:t>
            </a:r>
            <a:endParaRPr lang="ru-RU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sng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Ц..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плята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весь  день  на 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новке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л..жали.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Ц..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плята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нгою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ужасно  страдали.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Ц..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их  (на)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..почках  водит (в) б..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льницу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Велел им там доктор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булей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лечит(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?)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 доктор (в) халате, как 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панц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..ре жук.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"Ц..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..зал,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микстура, а лук!"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Задания:</a:t>
            </a:r>
            <a:endParaRPr kumimoji="0" lang="ru-RU" sz="2200" b="1" i="0" u="sng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Вставить пропущенные буквы и раскрыть скобки.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Растолковать слова "циновка", "цинга", "панцирь", "микстура".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Приветствуется использование "мозаичного" правила: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последняя буква в алфавите, да </a:t>
            </a:r>
            <a:r>
              <a:rPr kumimoji="0" lang="ru-RU" sz="2200" b="0" i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первая.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(Я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талант. Реализовать способности.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"Аз" и "я" - личные местоимения первого лица единственного числа - являются синонимами).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Желающие могут написать стихи, используя слова на изученное правило.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Пожмите, дети, руки друг другу, поблагодарив и пожелав добра и успехов!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baro--tag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1412776"/>
            <a:ext cx="1863260" cy="2376264"/>
          </a:xfrm>
          <a:prstGeom prst="rect">
            <a:avLst/>
          </a:prstGeom>
        </p:spPr>
      </p:pic>
      <p:pic>
        <p:nvPicPr>
          <p:cNvPr id="4" name="Рисунок 3" descr="7b0771f3abe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1844503" cy="2448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5486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23528" y="-1"/>
            <a:ext cx="3240360" cy="395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зоопарке мы, гуляя,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набрели на детский сад.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хвостиком виляя,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 приветствуют, ребят.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на цыпочках стоим,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клетку на детей глядим.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двое медвежат,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драке воют и визжат.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больницы слон пришёл: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видно, простудился он.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Ему делал врач в халате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операцию в палате.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 матери ребёнок,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будь то кит или цыплёнок.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355976" y="2286617"/>
            <a:ext cx="34563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 у львицы заболел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манной каши переел.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Львицын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сын лекарства пьёт,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ну, а мама слёзы льёт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медведицыной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дочки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зуб болел сегодня ночью.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тигрицына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сынка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клык прорезался слегка.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смотрю на циферблат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стрелки-циркуль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говорят: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спать уже хотят.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свиданья, детский сад!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Вот такая ситуация.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к метро идём на станцию.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Завтра вновь после обеда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малышей придём проведать.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" name="Рисунок 11" descr="61885_72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4077072"/>
            <a:ext cx="1963561" cy="1512168"/>
          </a:xfrm>
          <a:prstGeom prst="rect">
            <a:avLst/>
          </a:prstGeom>
        </p:spPr>
      </p:pic>
      <p:pic>
        <p:nvPicPr>
          <p:cNvPr id="13" name="Рисунок 12" descr="1386753909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5301208"/>
            <a:ext cx="1933594" cy="1556792"/>
          </a:xfrm>
          <a:prstGeom prst="rect">
            <a:avLst/>
          </a:prstGeom>
        </p:spPr>
      </p:pic>
      <p:pic>
        <p:nvPicPr>
          <p:cNvPr id="14" name="Рисунок 13" descr="львенок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88640"/>
            <a:ext cx="1843748" cy="2736304"/>
          </a:xfrm>
          <a:prstGeom prst="rect">
            <a:avLst/>
          </a:prstGeom>
        </p:spPr>
      </p:pic>
      <p:pic>
        <p:nvPicPr>
          <p:cNvPr id="15" name="Рисунок 14" descr="Spring_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0"/>
            <a:ext cx="2807216" cy="223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7586"/>
            <a:ext cx="9144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Цели: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запомнить условия, при которых</a:t>
            </a: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</a:t>
            </a:r>
            <a:r>
              <a:rPr kumimoji="0" lang="ru-RU" sz="3400" b="1" i="1" u="none" strike="noStrike" cap="none" normalizeH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отрабатывать навык написания, обосновывая выбор  </a:t>
            </a: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повторить изученный материал: </a:t>
            </a: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 шипящих и </a:t>
            </a: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гласные в корне слова;  разбор слова </a:t>
            </a: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разбор простого предложения;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продолжить "Путешествие по </a:t>
            </a: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400" b="1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тропе".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4647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Запомнить  условия, при которых  </a:t>
            </a:r>
            <a:r>
              <a:rPr kumimoji="0" lang="ru-RU" sz="320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пишутся  и, </a:t>
            </a:r>
            <a:r>
              <a:rPr kumimoji="0" lang="ru-RU" sz="320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sz="320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 </a:t>
            </a:r>
            <a:r>
              <a:rPr kumimoji="0" lang="ru-RU" sz="320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  отрабатывать  навык  написания, обосновывая выбор </a:t>
            </a:r>
            <a:r>
              <a:rPr kumimoji="0" lang="ru-RU" sz="3000" b="1" i="1" u="sng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u="sng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и, </a:t>
            </a:r>
            <a:r>
              <a:rPr kumimoji="0" lang="ru-RU" sz="3200" u="sng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 повторить  изученный  материал: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гласные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 шипящих  и  </a:t>
            </a:r>
            <a:r>
              <a:rPr kumimoji="0" lang="ru-RU" sz="320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безударные  гласные 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корне  слова;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разбор  слова  </a:t>
            </a:r>
            <a:r>
              <a:rPr kumimoji="0" lang="ru-RU" sz="320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 составу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синтаксический</a:t>
            </a:r>
            <a:r>
              <a:rPr kumimoji="0" lang="ru-RU" sz="3000" b="1" i="1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разбор  простого  предложения;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 продолжить  "Путешествие  по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ru-RU" sz="3200" u="sng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этимологической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000" b="1" i="1" dirty="0" smtClean="0">
                <a:solidFill>
                  <a:srgbClr val="00CC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тропе". </a:t>
            </a:r>
            <a:endParaRPr kumimoji="0" lang="ru-RU" sz="3000" b="1" i="1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-89819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Написание  </a:t>
            </a:r>
            <a:r>
              <a:rPr kumimoji="0" lang="ru-RU" sz="2800" b="0" i="1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корне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историческое  явление. Слова с таким буквосочетанием  являются  обычно  иноязычными,  например: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слово  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цивилизация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 лат. 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сivilis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слово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цитата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лат.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citatum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русском  же  языке  буква 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передаёт  твёрдый  звук,  после  которого  может  произноситься  только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но  не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[и]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Поскольку  заимствованных  слов  с 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 корне  подавляющее большинство,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русские  слова  с 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 корне </a:t>
            </a:r>
            <a:r>
              <a:rPr lang="ru-RU" sz="2400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цыган, на  цыпочках, цыплёнок, цыкнуть,  цыц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попали в исключения.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40911094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553744"/>
            <a:ext cx="2593091" cy="2304256"/>
          </a:xfrm>
          <a:prstGeom prst="rect">
            <a:avLst/>
          </a:prstGeom>
        </p:spPr>
      </p:pic>
      <p:pic>
        <p:nvPicPr>
          <p:cNvPr id="5" name="Рисунок 4" descr="akt-der-balancereload-8c1d2f16-1e89-43bc-b72a-564f5cd36b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9806" y="2780928"/>
            <a:ext cx="1604194" cy="3632006"/>
          </a:xfrm>
          <a:prstGeom prst="rect">
            <a:avLst/>
          </a:prstGeom>
        </p:spPr>
      </p:pic>
      <p:pic>
        <p:nvPicPr>
          <p:cNvPr id="6" name="Рисунок 5" descr="NED83C1B5E0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4984"/>
            <a:ext cx="1979712" cy="2676202"/>
          </a:xfrm>
          <a:prstGeom prst="rect">
            <a:avLst/>
          </a:prstGeom>
        </p:spPr>
      </p:pic>
      <p:pic>
        <p:nvPicPr>
          <p:cNvPr id="7" name="Рисунок 6" descr="84028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3284984"/>
            <a:ext cx="3563888" cy="1615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5796136" y="3717032"/>
            <a:ext cx="576064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5220072" y="3717032"/>
            <a:ext cx="460499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395535" y="3501008"/>
          <a:ext cx="8568955" cy="720080"/>
        </p:xfrm>
        <a:graphic>
          <a:graphicData uri="http://schemas.openxmlformats.org/drawingml/2006/table">
            <a:tbl>
              <a:tblPr/>
              <a:tblGrid>
                <a:gridCol w="1080121"/>
                <a:gridCol w="408419"/>
                <a:gridCol w="997612"/>
                <a:gridCol w="743833"/>
                <a:gridCol w="1018488"/>
                <a:gridCol w="348414"/>
                <a:gridCol w="1595802"/>
                <a:gridCol w="268155"/>
                <a:gridCol w="2108111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99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 корне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99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2000" b="1" i="1" dirty="0" err="1">
                          <a:solidFill>
                            <a:srgbClr val="0099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1400" b="1" i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i="1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400" b="1" i="1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1400" b="1" i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,  – </a:t>
                      </a:r>
                      <a:r>
                        <a:rPr lang="ru-RU" sz="1400" b="1" i="1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слова-исключения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2699792" y="1124744"/>
          <a:ext cx="3744416" cy="648072"/>
        </p:xfrm>
        <a:graphic>
          <a:graphicData uri="http://schemas.openxmlformats.org/drawingml/2006/table">
            <a:tbl>
              <a:tblPr/>
              <a:tblGrid>
                <a:gridCol w="3744416"/>
              </a:tblGrid>
              <a:tr h="648072">
                <a:tc>
                  <a:txBody>
                    <a:bodyPr/>
                    <a:lstStyle/>
                    <a:p>
                      <a:pPr indent="565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Гласные после  </a:t>
                      </a:r>
                      <a:r>
                        <a:rPr lang="ru-RU" sz="2800" b="1" i="1" dirty="0" err="1">
                          <a:solidFill>
                            <a:srgbClr val="CC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907704" y="2348880"/>
          <a:ext cx="4824536" cy="648072"/>
        </p:xfrm>
        <a:graphic>
          <a:graphicData uri="http://schemas.openxmlformats.org/drawingml/2006/table">
            <a:tbl>
              <a:tblPr/>
              <a:tblGrid>
                <a:gridCol w="771926"/>
                <a:gridCol w="3216357"/>
                <a:gridCol w="836253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99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63" name="AutoShape 31"/>
          <p:cNvSpPr>
            <a:spLocks noChangeShapeType="1"/>
          </p:cNvSpPr>
          <p:nvPr/>
        </p:nvSpPr>
        <p:spPr bwMode="auto">
          <a:xfrm flipV="1">
            <a:off x="4067944" y="3645023"/>
            <a:ext cx="144016" cy="14401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64" name="AutoShape 32"/>
          <p:cNvSpPr>
            <a:spLocks noChangeShapeType="1"/>
          </p:cNvSpPr>
          <p:nvPr/>
        </p:nvSpPr>
        <p:spPr bwMode="auto">
          <a:xfrm flipH="1" flipV="1">
            <a:off x="4211958" y="3645024"/>
            <a:ext cx="144017" cy="1440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70" name="AutoShape 38"/>
          <p:cNvSpPr>
            <a:spLocks noChangeShapeType="1"/>
          </p:cNvSpPr>
          <p:nvPr/>
        </p:nvSpPr>
        <p:spPr bwMode="auto">
          <a:xfrm flipH="1">
            <a:off x="2483768" y="1772816"/>
            <a:ext cx="1224136" cy="5760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71" name="AutoShape 39"/>
          <p:cNvSpPr>
            <a:spLocks noChangeShapeType="1"/>
          </p:cNvSpPr>
          <p:nvPr/>
        </p:nvSpPr>
        <p:spPr bwMode="auto">
          <a:xfrm>
            <a:off x="5148064" y="1772816"/>
            <a:ext cx="1152128" cy="5760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65" name="AutoShape 33"/>
          <p:cNvSpPr>
            <a:spLocks noChangeShapeType="1"/>
          </p:cNvSpPr>
          <p:nvPr/>
        </p:nvSpPr>
        <p:spPr bwMode="auto">
          <a:xfrm flipH="1">
            <a:off x="1259632" y="2996952"/>
            <a:ext cx="864096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66" name="AutoShape 34"/>
          <p:cNvSpPr>
            <a:spLocks noChangeShapeType="1"/>
          </p:cNvSpPr>
          <p:nvPr/>
        </p:nvSpPr>
        <p:spPr bwMode="auto">
          <a:xfrm>
            <a:off x="2555776" y="2996952"/>
            <a:ext cx="144016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67" name="AutoShape 35"/>
          <p:cNvSpPr>
            <a:spLocks noChangeShapeType="1"/>
          </p:cNvSpPr>
          <p:nvPr/>
        </p:nvSpPr>
        <p:spPr bwMode="auto">
          <a:xfrm flipH="1">
            <a:off x="4499991" y="2996952"/>
            <a:ext cx="1440159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68" name="AutoShape 36"/>
          <p:cNvSpPr>
            <a:spLocks noChangeShapeType="1"/>
          </p:cNvSpPr>
          <p:nvPr/>
        </p:nvSpPr>
        <p:spPr bwMode="auto">
          <a:xfrm flipH="1">
            <a:off x="6254472" y="2996952"/>
            <a:ext cx="45719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69" name="AutoShape 37"/>
          <p:cNvSpPr>
            <a:spLocks noChangeShapeType="1"/>
          </p:cNvSpPr>
          <p:nvPr/>
        </p:nvSpPr>
        <p:spPr bwMode="auto">
          <a:xfrm>
            <a:off x="6732240" y="2996952"/>
            <a:ext cx="864096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971600" y="0"/>
            <a:ext cx="76328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Прочитайте правила учебника, </a:t>
            </a:r>
          </a:p>
          <a:p>
            <a:pPr marL="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положения текста оформите в стратегии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0" y="4046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0" y="4833035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D6009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2200" dirty="0" smtClean="0">
                <a:solidFill>
                  <a:srgbClr val="D6009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безударном положении гласная  после </a:t>
            </a: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слышится не очень отчётливо, не в полную силу. Но стоит поставить её под ударение, то мы услышим звук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[э]</a:t>
            </a:r>
            <a:r>
              <a:rPr lang="ru-RU" sz="2200" dirty="0" smtClean="0">
                <a:solidFill>
                  <a:srgbClr val="D6009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слово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цепочка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проверяем однокоренным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цепь.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rgbClr val="D6009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словах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циркуль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цыплёнок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этого сделать нельзя, так как звуки, которые обозначают буквы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и, </a:t>
            </a:r>
            <a:r>
              <a:rPr kumimoji="0" lang="ru-RU" sz="2200" b="0" i="1" u="none" strike="noStrike" cap="none" normalizeH="0" baseline="0" dirty="0" err="1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зависят от ударения.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Рисунок 55" descr="8429227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1584176" cy="2178968"/>
          </a:xfrm>
          <a:prstGeom prst="rect">
            <a:avLst/>
          </a:prstGeom>
        </p:spPr>
      </p:pic>
      <p:pic>
        <p:nvPicPr>
          <p:cNvPr id="57" name="Рисунок 56" descr="1375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764703"/>
            <a:ext cx="1835696" cy="2528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332657"/>
            <a:ext cx="9144000" cy="57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глубины веков.</a:t>
            </a:r>
            <a:endParaRPr kumimoji="0" lang="ru-RU" sz="210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(В)быту и обрядах 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ких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большое значение 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валось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поясу. Мужчине без пояса считалось крайне неприличным находит(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?)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народе, в обществе. 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ясать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человека означало обесчестить его.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 smtClean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древнейш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времён пояс 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с,сс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?)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матривался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магический оберёг, 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сящий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благополучие и удачу. Об этом свидетельствуют рук..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писные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книги народной медицины: "А от всех колдунов и от всякой порчи носят (на) голом теле пояс вязаный. И при этом талисмане (не)может действовать никакое</a:t>
            </a:r>
            <a:r>
              <a:rPr kumimoji="0" lang="ru-RU" sz="2100" u="none" strike="noStrike" cap="none" normalizeH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колдовство."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Пояс употреблялся (в) 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..ворах (от) б..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лезни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Б..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льной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лихорадкой 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..л в лес, 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дил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осину, кланялся ей и г..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ворил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"Осина, осина, возьми мою трясину, дай мне здоровье!" После чего перевязывал осину своим поясом. </a:t>
            </a:r>
            <a:endParaRPr kumimoji="0" lang="ru-RU" sz="210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100" u="none" strike="noStrike" cap="none" normalizeH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Девушки, 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желавш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..е выйти замуж, искали (в)лесу две таких осины, которые можно было перев..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зать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одним поясом, и если 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дили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 считали, что желание их о замужестве сбудет(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?)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10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На Руси пояс 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..л р..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дительским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благословением, перед..</a:t>
            </a:r>
            <a:r>
              <a:rPr kumimoji="0" lang="ru-RU" sz="210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вался</a:t>
            </a:r>
            <a:r>
              <a:rPr kumimoji="0" lang="ru-RU" sz="210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наследству из поколения в поколение.</a:t>
            </a:r>
            <a:endParaRPr kumimoji="0" lang="ru-RU" sz="210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06728fa5459f270cc3fa7e236b1738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979713" cy="764704"/>
          </a:xfrm>
          <a:prstGeom prst="rect">
            <a:avLst/>
          </a:prstGeom>
        </p:spPr>
      </p:pic>
      <p:pic>
        <p:nvPicPr>
          <p:cNvPr id="4" name="Рисунок 3" descr="11246405_mm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5614200"/>
            <a:ext cx="2232248" cy="124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06487"/>
            <a:ext cx="9144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Гостинец.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Седая старина таится за этим, казалось бы, таким уютным, добродушным словом! В Древней Руси у него было очень неожиданное для нас  с вами значение: "торговая дорога". Такая дорога, по каким ездили с товарами "богатые гости"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купцы. Помните, у Пушкина: "Ой, вы, гости-господа! Долго ль ездили? Куда?"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Сперва "гостинцами" называли различные товары, прибывшие по гостинцам-дорогам, потом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подарки, получаемые от заезжих купцов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"гостей"; затем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всякие разные дары и, наконец, преимущественно разные мелочи и сладости, всякие лакомства, приносимые в подарок.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85572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привыкли думать, что слово "цифра"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обозначение некоторой величины, а по происхождению оно восходит к арабскому "</a:t>
            </a:r>
            <a:r>
              <a:rPr kumimoji="0" lang="ru-RU" sz="2200" b="0" i="1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сифр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"пустышка", пустое место. Этим словом они хотели передать индийское название "нуля"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"знак отсутствия"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4c8fd9657b591ba9e1ef8920420d6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00200" cy="999598"/>
          </a:xfrm>
          <a:prstGeom prst="rect">
            <a:avLst/>
          </a:prstGeom>
        </p:spPr>
      </p:pic>
      <p:pic>
        <p:nvPicPr>
          <p:cNvPr id="6" name="Рисунок 5" descr="143423_2_1293609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"/>
            <a:ext cx="2483768" cy="980727"/>
          </a:xfrm>
          <a:prstGeom prst="rect">
            <a:avLst/>
          </a:prstGeom>
        </p:spPr>
      </p:pic>
      <p:pic>
        <p:nvPicPr>
          <p:cNvPr id="7" name="Рисунок 6" descr="clock_monkey_a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8758" y="5301208"/>
            <a:ext cx="3075242" cy="1556792"/>
          </a:xfrm>
          <a:prstGeom prst="rect">
            <a:avLst/>
          </a:prstGeom>
        </p:spPr>
      </p:pic>
      <p:pic>
        <p:nvPicPr>
          <p:cNvPr id="8" name="Рисунок 7" descr="3382749-244fb92450cf7fe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561856"/>
            <a:ext cx="3019849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47664" y="431670"/>
            <a:ext cx="597666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Цыплёнок в цирке выступал,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Играл он на цимбалах,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 мотоцикле  разъезжал,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 цифр он знал немало.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 из  цилиндра доставал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Морковь  и  огурцы,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 только  одного  не  знал: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 после 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Цэ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где 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C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Looney_Tunes17_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1984" y="0"/>
            <a:ext cx="2262016" cy="3140967"/>
          </a:xfrm>
          <a:prstGeom prst="rect">
            <a:avLst/>
          </a:prstGeom>
        </p:spPr>
      </p:pic>
      <p:pic>
        <p:nvPicPr>
          <p:cNvPr id="4" name="Рисунок 3" descr="16_09_11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933056"/>
            <a:ext cx="2195736" cy="2924944"/>
          </a:xfrm>
          <a:prstGeom prst="rect">
            <a:avLst/>
          </a:prstGeom>
        </p:spPr>
      </p:pic>
      <p:pic>
        <p:nvPicPr>
          <p:cNvPr id="6" name="Рисунок 5" descr="img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2195736" cy="3720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1383</Words>
  <Application>Microsoft Office PowerPoint</Application>
  <PresentationFormat>Экран (4:3)</PresentationFormat>
  <Paragraphs>128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68</cp:revision>
  <dcterms:created xsi:type="dcterms:W3CDTF">2015-10-12T17:46:54Z</dcterms:created>
  <dcterms:modified xsi:type="dcterms:W3CDTF">2015-10-15T14:52:23Z</dcterms:modified>
</cp:coreProperties>
</file>