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6" r:id="rId3"/>
    <p:sldId id="262" r:id="rId4"/>
    <p:sldId id="267" r:id="rId5"/>
    <p:sldId id="257" r:id="rId6"/>
    <p:sldId id="260" r:id="rId7"/>
    <p:sldId id="263" r:id="rId8"/>
    <p:sldId id="269" r:id="rId9"/>
    <p:sldId id="270" r:id="rId10"/>
    <p:sldId id="272" r:id="rId11"/>
    <p:sldId id="271" r:id="rId12"/>
    <p:sldId id="264" r:id="rId13"/>
    <p:sldId id="265" r:id="rId14"/>
    <p:sldId id="275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 autoAdjust="0"/>
    <p:restoredTop sz="93060" autoAdjust="0"/>
  </p:normalViewPr>
  <p:slideViewPr>
    <p:cSldViewPr>
      <p:cViewPr>
        <p:scale>
          <a:sx n="69" d="100"/>
          <a:sy n="69" d="100"/>
        </p:scale>
        <p:origin x="-4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1F2A5-1D28-42E9-B560-51A15B94F02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BAE5D-6C43-4C7E-8034-46F154E82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BAE5D-6C43-4C7E-8034-46F154E8284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514111-0280-4E5C-8434-DE4A20AB149B}" type="slidenum">
              <a:rPr lang="ru-RU"/>
              <a:pPr/>
              <a:t>6</a:t>
            </a:fld>
            <a:endParaRPr lang="ru-RU"/>
          </a:p>
        </p:txBody>
      </p:sp>
      <p:sp>
        <p:nvSpPr>
          <p:cNvPr id="256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95FBC-701A-4C83-8D93-6FCA97F99DB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 userDrawn="1"/>
        </p:nvSpPr>
        <p:spPr>
          <a:xfrm>
            <a:off x="1835696" y="6237312"/>
            <a:ext cx="6048672" cy="40466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6237312"/>
            <a:ext cx="1584176" cy="404664"/>
          </a:xfrm>
          <a:prstGeom prst="round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717032"/>
            <a:ext cx="7416824" cy="8219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941168"/>
            <a:ext cx="6400800" cy="12485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51520" y="6237312"/>
            <a:ext cx="1584176" cy="404664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DE408C60-DB0B-48D4-AF2D-8FB59D2B13CE}" type="datetimeFigureOut">
              <a:rPr lang="ru-RU" smtClean="0"/>
              <a:pPr/>
              <a:t>10.12.2015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1" hasCustomPrompt="1"/>
          </p:nvPr>
        </p:nvSpPr>
        <p:spPr>
          <a:xfrm>
            <a:off x="2339752" y="332656"/>
            <a:ext cx="4680520" cy="295232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3"/>
          </p:nvPr>
        </p:nvSpPr>
        <p:spPr>
          <a:xfrm>
            <a:off x="1907704" y="6309320"/>
            <a:ext cx="5616624" cy="33265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МБОУ гимназия города Узловая Тульской области</a:t>
            </a:r>
            <a:endParaRPr lang="ru-RU" dirty="0"/>
          </a:p>
        </p:txBody>
      </p:sp>
      <p:pic>
        <p:nvPicPr>
          <p:cNvPr id="10" name="Рисунок 9" descr="угол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190750" cy="2190750"/>
          </a:xfrm>
          <a:prstGeom prst="rect">
            <a:avLst/>
          </a:prstGeom>
        </p:spPr>
      </p:pic>
      <p:pic>
        <p:nvPicPr>
          <p:cNvPr id="12" name="Рисунок 11" descr="угол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6953250" y="4667250"/>
            <a:ext cx="2190750" cy="219075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24936" cy="994122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424936" cy="496855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14400" cy="365125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1AEE940A-5700-484E-A831-A4FE5A8A4E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63408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940A-5700-484E-A831-A4FE5A8A4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80920" cy="98072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940A-5700-484E-A831-A4FE5A8A4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chemeClr val="accent6">
                <a:lumMod val="60000"/>
                <a:lumOff val="40000"/>
                <a:alpha val="88000"/>
              </a:schemeClr>
            </a:gs>
            <a:gs pos="67000">
              <a:srgbClr val="D1F3FD">
                <a:alpha val="70000"/>
              </a:srgbClr>
            </a:gs>
            <a:gs pos="100000">
              <a:srgbClr val="21C8EF">
                <a:alpha val="51765"/>
              </a:srgbClr>
            </a:gs>
            <a:gs pos="100000">
              <a:schemeClr val="accent6">
                <a:lumMod val="40000"/>
                <a:lumOff val="60000"/>
                <a:alpha val="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угол.pn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7416000" y="5130000"/>
            <a:ext cx="1728000" cy="172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8424936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1AEE940A-5700-484E-A831-A4FE5A8A4E0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2" name="Рисунок 11" descr="угол.pn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728000" cy="172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2"/>
          </p:nvPr>
        </p:nvSpPr>
        <p:spPr>
          <a:xfrm>
            <a:off x="457200" y="6453336"/>
            <a:ext cx="213360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831DE-D374-413B-BD9E-BA6E17984E25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2627784" y="6492875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slow">
    <p:zoom/>
  </p:transition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accent2">
              <a:lumMod val="75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krp213.my1.ru/" TargetMode="External"/><Relationship Id="rId7" Type="http://schemas.openxmlformats.org/officeDocument/2006/relationships/hyperlink" Target="http://nsportal.ru/user/165017/page/klass-klub-pois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todsovet.su/news/itogi_setevogo_proekta_kniga_slavy/2013-10-30-206" TargetMode="External"/><Relationship Id="rId5" Type="http://schemas.openxmlformats.org/officeDocument/2006/relationships/hyperlink" Target="http://www.it-n.ru/board.aspx?cat_no=337997&amp;tmpl=Thread&amp;BoardId=338000&amp;ThreadId=555048" TargetMode="External"/><Relationship Id="rId4" Type="http://schemas.openxmlformats.org/officeDocument/2006/relationships/hyperlink" Target="http://it-n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ctrTitle"/>
          </p:nvPr>
        </p:nvSpPr>
        <p:spPr>
          <a:xfrm>
            <a:off x="863588" y="3861048"/>
            <a:ext cx="7416824" cy="13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Клубная деятельность как средство создания дружественной детям среды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75656" y="5229200"/>
            <a:ext cx="6400800" cy="960512"/>
          </a:xfrm>
        </p:spPr>
        <p:txBody>
          <a:bodyPr/>
          <a:lstStyle/>
          <a:p>
            <a:r>
              <a:rPr lang="ru-RU" dirty="0" smtClean="0"/>
              <a:t>Кириллова Раиса Петровна,</a:t>
            </a:r>
          </a:p>
          <a:p>
            <a:r>
              <a:rPr lang="ru-RU" dirty="0" smtClean="0"/>
              <a:t>руководитель класса-клуба «Поиск»</a:t>
            </a:r>
          </a:p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DD8D9-3CB1-4382-9C35-77ADA9924BDE}" type="datetime1">
              <a:rPr lang="ru-RU" smtClean="0">
                <a:solidFill>
                  <a:schemeClr val="tx2">
                    <a:lumMod val="25000"/>
                  </a:schemeClr>
                </a:solidFill>
              </a:rPr>
              <a:pPr/>
              <a:t>10.12.2015</a:t>
            </a:fld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3"/>
          </p:nvPr>
        </p:nvSpPr>
        <p:spPr>
          <a:xfrm>
            <a:off x="1763688" y="6237312"/>
            <a:ext cx="6192688" cy="404664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МБОУ гимназия города Узловая Тульской области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0" name="Рисунок 9" descr="SAM_182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11760" y="332656"/>
            <a:ext cx="4512501" cy="3384376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560840" cy="720080"/>
          </a:xfrm>
        </p:spPr>
        <p:txBody>
          <a:bodyPr/>
          <a:lstStyle/>
          <a:p>
            <a:r>
              <a:rPr lang="ru-RU" dirty="0" smtClean="0"/>
              <a:t>«Мы – вместе!»</a:t>
            </a:r>
            <a:endParaRPr lang="ru-RU" dirty="0"/>
          </a:p>
        </p:txBody>
      </p:sp>
      <p:pic>
        <p:nvPicPr>
          <p:cNvPr id="4" name="Рисунок 3" descr="сканирование00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60" y="4005064"/>
            <a:ext cx="2808312" cy="201622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сканирование001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83568" y="1844824"/>
            <a:ext cx="2642442" cy="20520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сканирование000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63888" y="1916832"/>
            <a:ext cx="1872008" cy="295232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67544" y="6093296"/>
            <a:ext cx="7486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Имя Валерия </a:t>
            </a:r>
            <a:r>
              <a:rPr lang="ru-RU" sz="2400" b="1" dirty="0" err="1" smtClean="0"/>
              <a:t>Годоренко</a:t>
            </a:r>
            <a:r>
              <a:rPr lang="ru-RU" sz="2400" b="1" dirty="0" smtClean="0"/>
              <a:t> подружило нас!</a:t>
            </a:r>
            <a:endParaRPr lang="ru-RU" sz="2400" b="1" dirty="0"/>
          </a:p>
        </p:txBody>
      </p:sp>
      <p:pic>
        <p:nvPicPr>
          <p:cNvPr id="11" name="Рисунок 10" descr="сканирование001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80112" y="1484784"/>
            <a:ext cx="3384056" cy="2880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755576" y="980728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Урок мужества «Что значит жить?»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580112" y="4437112"/>
            <a:ext cx="3563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Уникальный кадр:</a:t>
            </a:r>
          </a:p>
          <a:p>
            <a:pPr algn="ctr"/>
            <a:r>
              <a:rPr lang="ru-RU" sz="2400" dirty="0" smtClean="0"/>
              <a:t>слушаем письмо</a:t>
            </a:r>
          </a:p>
          <a:p>
            <a:pPr algn="ctr"/>
            <a:r>
              <a:rPr lang="ru-RU" sz="2400" dirty="0" smtClean="0"/>
              <a:t> Валерия</a:t>
            </a:r>
          </a:p>
          <a:p>
            <a:pPr algn="ctr"/>
            <a:r>
              <a:rPr lang="ru-RU" sz="2400" dirty="0" smtClean="0"/>
              <a:t>из Афганистана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491880" y="1484784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4.02.2003 год</a:t>
            </a: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940A-5700-484E-A831-A4FE5A8A4E00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7" name="Рисунок 16" descr="foto_100400041-160x160 (1)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9992" y="4581128"/>
            <a:ext cx="1524000" cy="15240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136904" cy="1052736"/>
          </a:xfrm>
        </p:spPr>
        <p:txBody>
          <a:bodyPr>
            <a:normAutofit/>
          </a:bodyPr>
          <a:lstStyle/>
          <a:p>
            <a:r>
              <a:rPr lang="ru-RU" dirty="0" smtClean="0"/>
              <a:t>Дружба с учащимися школы № 4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3671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Этот опыт помог создать особенно дружественную детям среду</a:t>
            </a:r>
            <a:endParaRPr lang="ru-RU" sz="2400" b="1" dirty="0"/>
          </a:p>
        </p:txBody>
      </p:sp>
      <p:pic>
        <p:nvPicPr>
          <p:cNvPr id="4" name="Рисунок 3" descr="сканирование00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868144" y="1772816"/>
            <a:ext cx="2988000" cy="202748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сканирование00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1772816"/>
            <a:ext cx="2772000" cy="195699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сканирование000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03848" y="4437112"/>
            <a:ext cx="2664000" cy="178121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сканирование000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3528" y="4437112"/>
            <a:ext cx="2664000" cy="177449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сканирование001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228184" y="4437112"/>
            <a:ext cx="2700000" cy="183026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131840" y="2348880"/>
            <a:ext cx="27029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Наш девиз:</a:t>
            </a:r>
          </a:p>
          <a:p>
            <a:pPr algn="ctr"/>
            <a:r>
              <a:rPr lang="ru-RU" sz="2400" dirty="0" smtClean="0"/>
              <a:t>«Мы – вместе!»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95536" y="3933056"/>
            <a:ext cx="5065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Урок мужества «Я – гражданин России!»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940A-5700-484E-A831-A4FE5A8A4E0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сканирование001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71600" y="1412776"/>
            <a:ext cx="1872208" cy="15121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75000"/>
                <a:lumOff val="2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259632" y="0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25000"/>
                  </a:schemeClr>
                </a:solidFill>
              </a:rPr>
              <a:t>Формы реализации проекта</a:t>
            </a: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548680"/>
            <a:ext cx="8388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2. </a:t>
            </a:r>
            <a:r>
              <a:rPr lang="ru-RU" sz="2000" b="1" dirty="0" smtClean="0"/>
              <a:t>Увековечивание памяти героев через открытие мемориальных досок, музейных экспозиций</a:t>
            </a:r>
            <a:endParaRPr lang="ru-RU" sz="2000" b="1" dirty="0"/>
          </a:p>
        </p:txBody>
      </p:sp>
      <p:pic>
        <p:nvPicPr>
          <p:cNvPr id="7" name="Рисунок 6" descr="сканирование003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44208" y="1340768"/>
            <a:ext cx="2376000" cy="15466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75000"/>
                <a:lumOff val="2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сканирование003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635896" y="1412776"/>
            <a:ext cx="2196000" cy="14992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75000"/>
                <a:lumOff val="2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95536" y="3068960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Профессиональный колледж №31, где учились </a:t>
            </a:r>
            <a:r>
              <a:rPr lang="ru-RU" dirty="0" err="1" smtClean="0">
                <a:solidFill>
                  <a:schemeClr val="bg1"/>
                </a:solidFill>
              </a:rPr>
              <a:t>В.Годоренко.и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А.Гулевич</a:t>
            </a:r>
            <a:r>
              <a:rPr lang="ru-RU" dirty="0" smtClean="0">
                <a:solidFill>
                  <a:schemeClr val="bg1"/>
                </a:solidFill>
              </a:rPr>
              <a:t>. Открытие памятных досок нашим героям /2004, 2007 годы/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SAM_191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1262684">
            <a:off x="691896" y="4115461"/>
            <a:ext cx="2340000" cy="1755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75000"/>
                <a:lumOff val="2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SAM_1959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1353600">
            <a:off x="5853397" y="3860369"/>
            <a:ext cx="2052000" cy="16727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75000"/>
                <a:lumOff val="2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 rot="21333656">
            <a:off x="600727" y="5952129"/>
            <a:ext cx="5417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Готовимся к открытию школьного музея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012160" y="566124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Первые гости музея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364088" y="6309320"/>
            <a:ext cx="101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2013 год</a:t>
            </a:r>
            <a:endParaRPr lang="ru-RU" dirty="0"/>
          </a:p>
        </p:txBody>
      </p:sp>
      <p:pic>
        <p:nvPicPr>
          <p:cNvPr id="17" name="Рисунок 16" descr="SAM_1921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223542">
            <a:off x="3258473" y="3929376"/>
            <a:ext cx="2160000" cy="17515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75000"/>
                <a:lumOff val="2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940A-5700-484E-A831-A4FE5A8A4E00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0"/>
            <a:ext cx="6838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25000"/>
                  </a:schemeClr>
                </a:solidFill>
              </a:rPr>
              <a:t>Формы реализации проекта</a:t>
            </a: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548680"/>
            <a:ext cx="8820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  <a:t>3. Сбор информации о героях, чьи имена вошли в летопись воинской славы нашей Родины: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проектно – исследовательская деятельность членов клуба «Поиск»;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участие в социально-значимых проектах и их представление в конкурсах различного уровня;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оформление летописи клуба</a:t>
            </a:r>
            <a:endParaRPr lang="ru-RU" sz="24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6" name="Рисунок 5" descr="цифровик-2011 01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4" y="3284984"/>
            <a:ext cx="2987824" cy="224086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75000"/>
                <a:lumOff val="2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сканирование000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35896" y="3212976"/>
            <a:ext cx="1786450" cy="2564903"/>
          </a:xfrm>
          <a:prstGeom prst="rect">
            <a:avLst/>
          </a:prstGeom>
        </p:spPr>
      </p:pic>
      <p:pic>
        <p:nvPicPr>
          <p:cNvPr id="8" name="Рисунок 7" descr="SAM_166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28184" y="3140968"/>
            <a:ext cx="2339752" cy="1944216"/>
          </a:xfrm>
          <a:prstGeom prst="ellipse">
            <a:avLst/>
          </a:prstGeom>
          <a:ln w="28575">
            <a:solidFill>
              <a:schemeClr val="bg1">
                <a:lumMod val="40000"/>
                <a:lumOff val="60000"/>
              </a:schemeClr>
            </a:solidFill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508104" y="5085184"/>
            <a:ext cx="3635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Богданова Алёна вручает</a:t>
            </a:r>
          </a:p>
          <a:p>
            <a:pPr algn="ctr"/>
            <a:r>
              <a:rPr lang="ru-RU" dirty="0" smtClean="0"/>
              <a:t>свою работу Власовой П.Н.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5877272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Участница боёв за Узловую Власова П.Н. делится воспоминаниями. Сейчас живёт в городе-герое Туле 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940A-5700-484E-A831-A4FE5A8A4E00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424936" cy="980728"/>
          </a:xfrm>
        </p:spPr>
        <p:txBody>
          <a:bodyPr/>
          <a:lstStyle/>
          <a:p>
            <a:r>
              <a:rPr lang="ru-RU" dirty="0" smtClean="0"/>
              <a:t>Герой живёт рядом</a:t>
            </a:r>
            <a:endParaRPr lang="ru-RU" dirty="0"/>
          </a:p>
        </p:txBody>
      </p:sp>
      <p:pic>
        <p:nvPicPr>
          <p:cNvPr id="4" name="Рисунок 3" descr="C:\Documents and Settings\МСВ\Рабочий стол\лагерь витязь\витязь 2012\витязь 2012 диск\1день\DSC_002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196752"/>
            <a:ext cx="1800200" cy="2582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мы.JPG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2699792" y="4149080"/>
            <a:ext cx="2571750" cy="1933575"/>
          </a:xfrm>
          <a:prstGeom prst="rect">
            <a:avLst/>
          </a:prstGeom>
        </p:spPr>
      </p:pic>
      <p:pic>
        <p:nvPicPr>
          <p:cNvPr id="6" name="Рисунок 5" descr="C:\Users\Любовь\Desktop\1.jpg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1412776"/>
            <a:ext cx="793623" cy="182727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удостовер к медали.jpg"/>
          <p:cNvPicPr/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419872" y="1412776"/>
            <a:ext cx="2746629" cy="1962912"/>
          </a:xfrm>
          <a:prstGeom prst="rect">
            <a:avLst/>
          </a:prstGeom>
        </p:spPr>
      </p:pic>
      <p:pic>
        <p:nvPicPr>
          <p:cNvPr id="8" name="Рисунок 7" descr="боевым награждается орденом.jpg"/>
          <p:cNvPicPr/>
          <p:nvPr/>
        </p:nvPicPr>
        <p:blipFill>
          <a:blip r:embed="rId6" cstate="email"/>
          <a:stretch>
            <a:fillRect/>
          </a:stretch>
        </p:blipFill>
        <p:spPr>
          <a:xfrm>
            <a:off x="6372200" y="1268760"/>
            <a:ext cx="1796034" cy="215912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" name="Рисунок 14" descr="сканирование0041.jpg"/>
          <p:cNvPicPr/>
          <p:nvPr/>
        </p:nvPicPr>
        <p:blipFill>
          <a:blip r:embed="rId7" cstate="email"/>
          <a:stretch>
            <a:fillRect/>
          </a:stretch>
        </p:blipFill>
        <p:spPr>
          <a:xfrm>
            <a:off x="611560" y="4005064"/>
            <a:ext cx="1461135" cy="20288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5536" y="623731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Фергана. 1983 год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699792" y="90872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ПАПОНОВ ВАДИМ НИКОЛАЕВИЧ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339752" y="3573016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Вручение медали «За отвагу» на плацу части</a:t>
            </a:r>
            <a:endParaRPr lang="ru-RU" dirty="0"/>
          </a:p>
        </p:txBody>
      </p:sp>
      <p:pic>
        <p:nvPicPr>
          <p:cNvPr id="19" name="Рисунок 18" descr="знаком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580112" y="4149080"/>
            <a:ext cx="2520280" cy="189021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35896" y="623731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15.01.14г. Наше знакомство</a:t>
            </a:r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836712"/>
            <a:ext cx="8064896" cy="5760640"/>
          </a:xfrm>
        </p:spPr>
        <p:txBody>
          <a:bodyPr>
            <a:no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ru-RU" sz="2000" b="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На сайте «Малая Академия Наук» научного общества учащихся МБОУ гимназии города Узловая Тульской области</a:t>
            </a:r>
            <a:r>
              <a:rPr lang="en-US" sz="2000" b="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0" dirty="0" smtClean="0">
                <a:solidFill>
                  <a:schemeClr val="tx1">
                    <a:lumMod val="75000"/>
                  </a:schemeClr>
                </a:solidFill>
                <a:latin typeface="+mj-lt"/>
                <a:hlinkClick r:id="rId3"/>
              </a:rPr>
              <a:t>http://krp213.my1.ru</a:t>
            </a:r>
            <a:endParaRPr lang="en-US" sz="2000" b="0" dirty="0" smtClean="0">
              <a:solidFill>
                <a:schemeClr val="tx1">
                  <a:lumMod val="75000"/>
                </a:schemeClr>
              </a:solidFill>
              <a:latin typeface="+mj-lt"/>
            </a:endParaRPr>
          </a:p>
          <a:p>
            <a:pPr algn="ctr">
              <a:buFont typeface="Courier New" pitchFamily="49" charset="0"/>
              <a:buChar char="o"/>
            </a:pPr>
            <a:r>
              <a:rPr lang="ru-RU" sz="2000" b="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На портале «Сеть творческих учителей» </a:t>
            </a:r>
            <a:r>
              <a:rPr lang="en-US" sz="2000" b="0" dirty="0" smtClean="0">
                <a:solidFill>
                  <a:schemeClr val="tx1">
                    <a:lumMod val="75000"/>
                  </a:schemeClr>
                </a:solidFill>
                <a:latin typeface="+mj-lt"/>
                <a:hlinkClick r:id="rId4"/>
              </a:rPr>
              <a:t>http://it-n.ru</a:t>
            </a:r>
            <a:r>
              <a:rPr lang="ru-RU" sz="2000" b="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</a:p>
          <a:p>
            <a:pPr algn="ctr">
              <a:buNone/>
            </a:pPr>
            <a:r>
              <a:rPr lang="ru-RU" sz="2000" b="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Всероссийский конкурс </a:t>
            </a:r>
            <a:r>
              <a:rPr lang="ru-RU" sz="2000" b="0" dirty="0" smtClean="0">
                <a:solidFill>
                  <a:schemeClr val="tx1">
                    <a:lumMod val="75000"/>
                  </a:schemeClr>
                </a:solidFill>
                <a:latin typeface="+mj-lt"/>
                <a:hlinkClick r:id="rId5"/>
              </a:rPr>
              <a:t>«Твоя история. Россия 90-х»</a:t>
            </a:r>
            <a:endParaRPr lang="en-US" sz="2000" b="0" dirty="0" smtClean="0">
              <a:solidFill>
                <a:schemeClr val="tx1">
                  <a:lumMod val="75000"/>
                </a:schemeClr>
              </a:solidFill>
              <a:latin typeface="+mj-lt"/>
            </a:endParaRPr>
          </a:p>
          <a:p>
            <a:pPr algn="ctr">
              <a:buFont typeface="Courier New" pitchFamily="49" charset="0"/>
              <a:buChar char="o"/>
            </a:pPr>
            <a:r>
              <a:rPr lang="ru-RU" sz="2000" b="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На методическом портале «</a:t>
            </a:r>
            <a:r>
              <a:rPr lang="ru-RU" sz="2000" b="0" dirty="0" err="1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Методсовет</a:t>
            </a:r>
            <a:r>
              <a:rPr lang="ru-RU" sz="2000" b="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»</a:t>
            </a:r>
            <a:endParaRPr lang="ru-RU" sz="20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2000" b="0" dirty="0" smtClean="0">
                <a:solidFill>
                  <a:schemeClr val="tx1">
                    <a:lumMod val="75000"/>
                  </a:schemeClr>
                </a:solidFill>
                <a:hlinkClick r:id="rId6"/>
              </a:rPr>
              <a:t>Сетевой проект «Книга Славы»</a:t>
            </a:r>
            <a:endParaRPr lang="ru-RU" sz="2000" b="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ctr">
              <a:buFont typeface="Courier New" pitchFamily="49" charset="0"/>
              <a:buChar char="o"/>
            </a:pPr>
            <a:r>
              <a:rPr lang="ru-RU" sz="2000" b="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На сайте учителя: </a:t>
            </a:r>
            <a:r>
              <a:rPr lang="ru-RU" sz="2000" b="0" dirty="0" smtClean="0">
                <a:solidFill>
                  <a:schemeClr val="tx1">
                    <a:lumMod val="75000"/>
                  </a:schemeClr>
                </a:solidFill>
                <a:latin typeface="+mj-lt"/>
                <a:hlinkClick r:id="rId7"/>
              </a:rPr>
              <a:t>страница класса-клуба «Поиск»</a:t>
            </a:r>
            <a:endParaRPr lang="ru-RU" sz="2000" b="0" dirty="0" smtClean="0">
              <a:solidFill>
                <a:schemeClr val="tx1">
                  <a:lumMod val="75000"/>
                </a:schemeClr>
              </a:solidFill>
              <a:latin typeface="+mj-lt"/>
            </a:endParaRPr>
          </a:p>
          <a:p>
            <a:pPr algn="ctr">
              <a:buFont typeface="Courier New" pitchFamily="49" charset="0"/>
              <a:buChar char="o"/>
            </a:pPr>
            <a:r>
              <a:rPr lang="ru-RU" sz="2000" b="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А.И.Григорьева, О.А.Шевченко. Дом, в котором царит ответственность за человека. МБОУ гимназия г. Узловая. Серия «Воспитание на Тульской земле».</a:t>
            </a:r>
            <a:r>
              <a:rPr lang="ru-RU" sz="2000" b="0" dirty="0" err="1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Тула:ГОУ</a:t>
            </a:r>
            <a:r>
              <a:rPr lang="ru-RU" sz="2000" b="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 ДПО ТО «ИПК и ППРО ТО». 2010 год</a:t>
            </a:r>
          </a:p>
          <a:p>
            <a:pPr algn="ctr">
              <a:buFont typeface="Courier New" pitchFamily="49" charset="0"/>
              <a:buChar char="o"/>
            </a:pPr>
            <a:r>
              <a:rPr lang="ru-RU" sz="2000" b="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Сборник материалов областных педагогических чтений, посвящённых 120-летию со дня рождения А.С.Макаренко. «Воспитание по А.С.Макаренко». Под ред. А.И.Григорьевой.</a:t>
            </a:r>
            <a:r>
              <a:rPr lang="ru-RU" sz="2000" b="0" dirty="0" smtClean="0">
                <a:solidFill>
                  <a:schemeClr val="tx1">
                    <a:lumMod val="75000"/>
                  </a:schemeClr>
                </a:solidFill>
              </a:rPr>
              <a:t> Тула: ГОУ ДПО ТО «ИПК и ППРО ТО». 2010 год</a:t>
            </a:r>
            <a:r>
              <a:rPr lang="ru-RU" sz="2000" b="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endParaRPr lang="ru-RU" sz="2000" b="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940A-5700-484E-A831-A4FE5A8A4E00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249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Распространение опыта</a:t>
            </a:r>
            <a:endParaRPr lang="ru-RU" b="1" dirty="0">
              <a:ln w="11430"/>
              <a:solidFill>
                <a:schemeClr val="accent5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 descr="foto_100400041-160x160 (1)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013176"/>
            <a:ext cx="1524000" cy="15240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3"/>
          <p:cNvSpPr txBox="1">
            <a:spLocks/>
          </p:cNvSpPr>
          <p:nvPr/>
        </p:nvSpPr>
        <p:spPr>
          <a:xfrm>
            <a:off x="619944" y="188640"/>
            <a:ext cx="842493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История клуба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сканирование00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347864" y="2420888"/>
            <a:ext cx="5413248" cy="3643884"/>
          </a:xfrm>
          <a:prstGeom prst="rect">
            <a:avLst/>
          </a:prstGeom>
        </p:spPr>
      </p:pic>
      <p:pic>
        <p:nvPicPr>
          <p:cNvPr id="8" name="Рисунок 7" descr="сканирование00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47864" y="2420888"/>
            <a:ext cx="5449824" cy="3607308"/>
          </a:xfrm>
          <a:prstGeom prst="rect">
            <a:avLst/>
          </a:prstGeom>
        </p:spPr>
      </p:pic>
      <p:pic>
        <p:nvPicPr>
          <p:cNvPr id="10" name="Рисунок 9" descr="сканирование000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47864" y="2420888"/>
            <a:ext cx="5458968" cy="3634740"/>
          </a:xfrm>
          <a:prstGeom prst="rect">
            <a:avLst/>
          </a:prstGeom>
        </p:spPr>
      </p:pic>
      <p:pic>
        <p:nvPicPr>
          <p:cNvPr id="6" name="Рисунок 5" descr="сканирование000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211960" y="2060848"/>
            <a:ext cx="3672408" cy="4423019"/>
          </a:xfrm>
          <a:prstGeom prst="rect">
            <a:avLst/>
          </a:prstGeom>
        </p:spPr>
      </p:pic>
      <p:pic>
        <p:nvPicPr>
          <p:cNvPr id="9" name="Рисунок 8" descr="сканирование0004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347864" y="2420888"/>
            <a:ext cx="5449824" cy="3621024"/>
          </a:xfrm>
          <a:prstGeom prst="rect">
            <a:avLst/>
          </a:prstGeom>
        </p:spPr>
      </p:pic>
      <p:pic>
        <p:nvPicPr>
          <p:cNvPr id="11" name="Рисунок 10" descr="сканирование0009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419872" y="2420888"/>
            <a:ext cx="5426964" cy="3621024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251520" y="908720"/>
            <a:ext cx="2952328" cy="54726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Школа №20/лицей/</a:t>
            </a:r>
            <a:endParaRPr lang="ru-RU" dirty="0" smtClean="0"/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С этими ребятами появились первые традиции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 вручили родителям фотоальбом о сыне.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 сестре Татьяне подарили книгу об Узловой.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1996 год. Племянника Дениса пригласили в цирк. Сейчас он живёт в Сочи.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1998 год. </a:t>
            </a:r>
            <a:r>
              <a:rPr lang="ru-RU" dirty="0" err="1" smtClean="0"/>
              <a:t>Годоренко</a:t>
            </a:r>
            <a:r>
              <a:rPr lang="ru-RU" dirty="0" smtClean="0"/>
              <a:t> А.В. В  школе №20</a:t>
            </a:r>
          </a:p>
          <a:p>
            <a:pPr algn="ctr"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995936" y="1052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Фрагменты 20-летнего опыта работы класса- клуба «Поиск»</a:t>
            </a:r>
            <a:endParaRPr lang="ru-RU" dirty="0" smtClean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1"/>
            <a:ext cx="6286544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Социальный проект </a:t>
            </a:r>
          </a:p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«Класс-клуб «Поиск»</a:t>
            </a:r>
            <a:endParaRPr lang="ru-RU" sz="3200" b="1" dirty="0">
              <a:ln w="11430"/>
              <a:solidFill>
                <a:schemeClr val="accent5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908720"/>
            <a:ext cx="8892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Стратегическая цель работы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: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   создание системы патриотического и духовно-нравственного воспитания детей и подростков для формирования социально активной личности, осознающей себя как гражданина Российского общества, уважающего историю своей Родины, несущего ответственность за её судьбу, готового к диалогу и сотрудничеству с людьми разных убеждений, владеющего универсальными способами познания мира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9" name="Рисунок 8" descr="SAM_178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372200" y="4437112"/>
            <a:ext cx="2304000" cy="180852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75000"/>
                <a:lumOff val="2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SAM_191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43608" y="4581128"/>
            <a:ext cx="2376000" cy="1782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75000"/>
                <a:lumOff val="2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491880" y="4725144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гостях у </a:t>
            </a:r>
          </a:p>
          <a:p>
            <a:pPr algn="ctr"/>
            <a:r>
              <a:rPr lang="ru-RU" dirty="0" err="1" smtClean="0"/>
              <a:t>Годоренко</a:t>
            </a:r>
            <a:r>
              <a:rPr lang="ru-RU" dirty="0" smtClean="0"/>
              <a:t> В.А.</a:t>
            </a:r>
          </a:p>
          <a:p>
            <a:pPr algn="ctr"/>
            <a:r>
              <a:rPr lang="ru-RU" dirty="0" smtClean="0"/>
              <a:t>и </a:t>
            </a:r>
            <a:r>
              <a:rPr lang="ru-RU" dirty="0" err="1" smtClean="0"/>
              <a:t>Гулевич</a:t>
            </a:r>
            <a:r>
              <a:rPr lang="ru-RU" dirty="0" smtClean="0"/>
              <a:t> Т.И.</a:t>
            </a:r>
          </a:p>
          <a:p>
            <a:pPr algn="ctr"/>
            <a:r>
              <a:rPr lang="ru-RU" dirty="0" smtClean="0"/>
              <a:t>Их сыновья погибли</a:t>
            </a:r>
          </a:p>
          <a:p>
            <a:pPr algn="ctr"/>
            <a:r>
              <a:rPr lang="ru-RU" dirty="0" smtClean="0"/>
              <a:t>в «горячих» точках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940A-5700-484E-A831-A4FE5A8A4E00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632848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Условия эффективности проекта</a:t>
            </a:r>
            <a:endParaRPr lang="ru-RU" dirty="0"/>
          </a:p>
        </p:txBody>
      </p:sp>
      <p:pic>
        <p:nvPicPr>
          <p:cNvPr id="8" name="Содержимое 7" descr="SAM_2446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55576" y="1196752"/>
            <a:ext cx="3456384" cy="302895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244280" cy="5184576"/>
          </a:xfrm>
        </p:spPr>
        <p:txBody>
          <a:bodyPr>
            <a:no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педагогическая поддержка деятельности детей, корректная позиция педагога,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поддержка проекта администрацией школы,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заинтересованность муниципальных органов власти в результативности проекта,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добровольность участия в проекте,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всесторонняя поддержка родителей классного сообщества</a:t>
            </a:r>
          </a:p>
          <a:p>
            <a:pPr lvl="0">
              <a:buFont typeface="Arial" pitchFamily="34" charset="0"/>
              <a:buChar char="•"/>
            </a:pPr>
            <a:endParaRPr lang="ru-RU" sz="2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940A-5700-484E-A831-A4FE5A8A4E0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51520" y="4437112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21.11.2013г. Заседание  городского собрания </a:t>
            </a:r>
          </a:p>
          <a:p>
            <a:pPr algn="ctr"/>
            <a:r>
              <a:rPr lang="ru-RU" dirty="0" smtClean="0"/>
              <a:t>депутатов. Заслушивается вопрос</a:t>
            </a:r>
          </a:p>
          <a:p>
            <a:pPr algn="ctr"/>
            <a:r>
              <a:rPr lang="ru-RU" dirty="0" smtClean="0"/>
              <a:t>об открытии мемориальной доски</a:t>
            </a:r>
          </a:p>
          <a:p>
            <a:pPr algn="ctr"/>
            <a:r>
              <a:rPr lang="ru-RU" dirty="0" smtClean="0"/>
              <a:t>в память об </a:t>
            </a:r>
            <a:r>
              <a:rPr lang="ru-RU" dirty="0" err="1" smtClean="0"/>
              <a:t>А.Гулевиче</a:t>
            </a:r>
            <a:r>
              <a:rPr lang="ru-RU" dirty="0" smtClean="0"/>
              <a:t> на здании</a:t>
            </a:r>
          </a:p>
          <a:p>
            <a:pPr algn="ctr"/>
            <a:r>
              <a:rPr lang="ru-RU" dirty="0" smtClean="0"/>
              <a:t>гимназии</a:t>
            </a:r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344816" cy="1138138"/>
          </a:xfrm>
        </p:spPr>
        <p:txBody>
          <a:bodyPr/>
          <a:lstStyle/>
          <a:p>
            <a:r>
              <a:rPr lang="ru-RU" dirty="0" smtClean="0"/>
              <a:t>Социальное партнёрство</a:t>
            </a:r>
            <a:br>
              <a:rPr lang="ru-RU" dirty="0" smtClean="0"/>
            </a:br>
            <a:r>
              <a:rPr lang="ru-RU" dirty="0" smtClean="0"/>
              <a:t>класса-клуба «Поиск»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940A-5700-484E-A831-A4FE5A8A4E00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8" name="Рисунок 7" descr="foto_100400041-160x160 (1)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5013176"/>
            <a:ext cx="1524000" cy="1524000"/>
          </a:xfrm>
          <a:prstGeom prst="rect">
            <a:avLst/>
          </a:prstGeom>
        </p:spPr>
      </p:pic>
      <p:pic>
        <p:nvPicPr>
          <p:cNvPr id="10" name="Содержимое 9" descr="Социальное  партнерство клуба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lum contrast="-20000"/>
          </a:blip>
          <a:srcRect/>
          <a:stretch>
            <a:fillRect/>
          </a:stretch>
        </p:blipFill>
        <p:spPr>
          <a:xfrm>
            <a:off x="3923928" y="1556792"/>
            <a:ext cx="4896544" cy="481012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я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2204864"/>
            <a:ext cx="3489577" cy="237626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ласс-клуб Поиск_AutoCollage_12_Image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2996952"/>
            <a:ext cx="3816424" cy="286551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75000"/>
                <a:lumOff val="2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вечер1_AutoCollage_10_Images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92080" y="2996952"/>
            <a:ext cx="3599976" cy="290404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75000"/>
                <a:lumOff val="2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51520" y="1700808"/>
            <a:ext cx="8892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</a:rPr>
              <a:t>Выпускники клуба                             Члены клуба</a:t>
            </a:r>
          </a:p>
          <a:p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</a:rPr>
              <a:t>        2005 – 2011 годов                              2012-2015 годов</a:t>
            </a:r>
          </a:p>
          <a:p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</a:rPr>
              <a:t>                                                                   </a:t>
            </a:r>
            <a:endParaRPr lang="ru-RU" sz="20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10000"/>
                  </a:schemeClr>
                </a:solidFill>
              </a:rPr>
              <a:t>  Наш девиз: «Нам жизнь дана на добрые дела!»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940A-5700-484E-A831-A4FE5A8A4E00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9" name="Рисунок 8" descr="foto_100400041-160x160 (1)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1920" y="53340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00188" y="0"/>
            <a:ext cx="7491412" cy="764704"/>
          </a:xfrm>
        </p:spPr>
        <p:txBody>
          <a:bodyPr/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25000"/>
                  </a:schemeClr>
                </a:solidFill>
              </a:rPr>
              <a:t>Формы реализации проекта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692696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  <a:t>Гайдаровское движение:</a:t>
            </a:r>
          </a:p>
          <a:p>
            <a:pPr marL="457200" indent="-457200" algn="ctr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уход за могилами В. </a:t>
            </a:r>
            <a:r>
              <a:rPr lang="ru-RU" sz="2400" dirty="0" err="1" smtClean="0">
                <a:solidFill>
                  <a:schemeClr val="tx1">
                    <a:lumMod val="75000"/>
                  </a:schemeClr>
                </a:solidFill>
              </a:rPr>
              <a:t>Годоренко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 и А. </a:t>
            </a:r>
            <a:r>
              <a:rPr lang="ru-RU" sz="2400" dirty="0" err="1" smtClean="0">
                <a:solidFill>
                  <a:schemeClr val="tx1">
                    <a:lumMod val="75000"/>
                  </a:schemeClr>
                </a:solidFill>
              </a:rPr>
              <a:t>Гулевича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;</a:t>
            </a:r>
          </a:p>
          <a:p>
            <a:pPr marL="457200" indent="-457200" algn="ctr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помощь матерям в повседневной жизни;</a:t>
            </a:r>
          </a:p>
          <a:p>
            <a:pPr marL="457200" indent="-457200" algn="ctr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проведение традиционных вечеров памяти;</a:t>
            </a:r>
          </a:p>
          <a:p>
            <a:pPr marL="457200" indent="-457200" algn="ctr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публикации в СМИ о работе клуба «Поиск»;</a:t>
            </a:r>
          </a:p>
          <a:p>
            <a:pPr marL="457200" indent="-457200" algn="ctr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сотрудничество с городским музеем и ЦВТ</a:t>
            </a:r>
          </a:p>
          <a:p>
            <a:pPr marL="457200" indent="-457200" algn="ctr"/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      им. Лиходея в городе Руса (Подмосковье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)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6" name="Рисунок 5" descr="SAM_20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3429000"/>
            <a:ext cx="1908000" cy="1431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75000"/>
                <a:lumOff val="2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SAM_202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5576" y="4653136"/>
            <a:ext cx="1908000" cy="1431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75000"/>
                <a:lumOff val="2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SAM_181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635896" y="4869160"/>
            <a:ext cx="1836000" cy="1377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75000"/>
                <a:lumOff val="2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SAM_191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868144" y="3501008"/>
            <a:ext cx="2700000" cy="2025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75000"/>
                <a:lumOff val="2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SAM_1816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059832" y="3501008"/>
            <a:ext cx="1944000" cy="1458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75000"/>
                <a:lumOff val="2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652120" y="566124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городском и школьном</a:t>
            </a:r>
          </a:p>
          <a:p>
            <a:pPr algn="ctr"/>
            <a:r>
              <a:rPr lang="ru-RU" dirty="0" smtClean="0"/>
              <a:t>музеях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940A-5700-484E-A831-A4FE5A8A4E00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13" name="Рисунок 12" descr="foto_100400041-160x160 (1)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53340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260648"/>
            <a:ext cx="7128792" cy="980728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000" dirty="0" smtClean="0">
                <a:ea typeface="Times New Roman" pitchFamily="18" charset="0"/>
              </a:rPr>
              <a:t>ПЕРЕПИСКА С МУЗЕЕМ «АФГАНСКАЯ ВОЙНА» </a:t>
            </a: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dirty="0" smtClean="0">
                <a:ea typeface="Times New Roman" pitchFamily="18" charset="0"/>
              </a:rPr>
              <a:t>ИМЕНИ ЛИХОДЕЯ /г.Руса/</a:t>
            </a: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endParaRPr lang="ru-RU" sz="20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email">
            <a:lum contrast="-10000"/>
          </a:blip>
          <a:srcRect/>
          <a:stretch>
            <a:fillRect/>
          </a:stretch>
        </p:blipFill>
        <p:spPr bwMode="auto">
          <a:xfrm>
            <a:off x="467544" y="980728"/>
            <a:ext cx="4644000" cy="5553255"/>
          </a:xfrm>
          <a:prstGeom prst="snip2Diag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27253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940A-5700-484E-A831-A4FE5A8A4E00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7" name="Рисунок 6" descr="сканирование0042.jpg"/>
          <p:cNvPicPr/>
          <p:nvPr/>
        </p:nvPicPr>
        <p:blipFill>
          <a:blip r:embed="rId3" cstate="email"/>
          <a:stretch>
            <a:fillRect/>
          </a:stretch>
        </p:blipFill>
        <p:spPr>
          <a:xfrm rot="5400000">
            <a:off x="6274084" y="502780"/>
            <a:ext cx="2011424" cy="3111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сканирование0041.jpg"/>
          <p:cNvPicPr/>
          <p:nvPr/>
        </p:nvPicPr>
        <p:blipFill>
          <a:blip r:embed="rId4" cstate="email"/>
          <a:stretch>
            <a:fillRect/>
          </a:stretch>
        </p:blipFill>
        <p:spPr>
          <a:xfrm rot="5400000">
            <a:off x="6174120" y="2690976"/>
            <a:ext cx="2124000" cy="316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" name="Рисунок 60" descr="foto_100400041-160x160 (1)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3968" y="5334000"/>
            <a:ext cx="1524000" cy="152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00667" y="5445224"/>
            <a:ext cx="3743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В музее боевой славы</a:t>
            </a:r>
          </a:p>
          <a:p>
            <a:pPr algn="ctr"/>
            <a:r>
              <a:rPr lang="ru-RU" sz="2400" dirty="0" smtClean="0"/>
              <a:t>в г. Туле</a:t>
            </a:r>
            <a:endParaRPr lang="ru-RU" sz="24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80920" cy="1412776"/>
          </a:xfrm>
        </p:spPr>
        <p:txBody>
          <a:bodyPr>
            <a:normAutofit/>
          </a:bodyPr>
          <a:lstStyle/>
          <a:p>
            <a:r>
              <a:rPr lang="ru-RU" dirty="0" smtClean="0"/>
              <a:t>Дружба с педагогами и учащимися школы № 4</a:t>
            </a:r>
            <a:endParaRPr lang="ru-RU" dirty="0"/>
          </a:p>
        </p:txBody>
      </p:sp>
      <p:pic>
        <p:nvPicPr>
          <p:cNvPr id="3" name="Рисунок 2" descr="сканирование0005.jpg"/>
          <p:cNvPicPr/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3861520" y="1547192"/>
            <a:ext cx="1980144" cy="171131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сканирование0037.jpg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6372200" y="1412776"/>
            <a:ext cx="2556535" cy="3959340"/>
          </a:xfrm>
          <a:prstGeom prst="roundRect">
            <a:avLst>
              <a:gd name="adj" fmla="val 16667"/>
            </a:avLst>
          </a:prstGeom>
          <a:ln w="28575">
            <a:solidFill>
              <a:schemeClr val="bg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сканирование0036.jpg"/>
          <p:cNvPicPr/>
          <p:nvPr/>
        </p:nvPicPr>
        <p:blipFill>
          <a:blip r:embed="rId4" cstate="email"/>
          <a:srcRect/>
          <a:stretch>
            <a:fillRect/>
          </a:stretch>
        </p:blipFill>
        <p:spPr>
          <a:xfrm rot="5400000">
            <a:off x="395648" y="4292984"/>
            <a:ext cx="2016000" cy="201622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сканирование0014.jpg"/>
          <p:cNvPicPr/>
          <p:nvPr/>
        </p:nvPicPr>
        <p:blipFill>
          <a:blip r:embed="rId5" cstate="email"/>
          <a:srcRect/>
          <a:stretch>
            <a:fillRect/>
          </a:stretch>
        </p:blipFill>
        <p:spPr>
          <a:xfrm rot="5400000">
            <a:off x="631012" y="1033284"/>
            <a:ext cx="2268000" cy="273895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483768" y="3564791"/>
            <a:ext cx="3923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/>
              <a:t>Знакомьтесь:</a:t>
            </a:r>
            <a:r>
              <a:rPr lang="ru-RU" sz="1600" dirty="0" smtClean="0"/>
              <a:t> </a:t>
            </a:r>
          </a:p>
          <a:p>
            <a:pPr algn="ctr"/>
            <a:r>
              <a:rPr lang="ru-RU" sz="1600" dirty="0" smtClean="0"/>
              <a:t>Альбина </a:t>
            </a:r>
            <a:r>
              <a:rPr lang="ru-RU" sz="1600" dirty="0" err="1" smtClean="0"/>
              <a:t>Ричардовна</a:t>
            </a:r>
            <a:r>
              <a:rPr lang="ru-RU" sz="1600" dirty="0" smtClean="0"/>
              <a:t> Солдатова, </a:t>
            </a:r>
          </a:p>
          <a:p>
            <a:pPr algn="ctr"/>
            <a:r>
              <a:rPr lang="ru-RU" sz="1600" dirty="0" smtClean="0"/>
              <a:t>ветеран педагогического труда, </a:t>
            </a:r>
          </a:p>
          <a:p>
            <a:pPr algn="ctr"/>
            <a:r>
              <a:rPr lang="ru-RU" sz="1600" dirty="0" smtClean="0"/>
              <a:t>учитель русского языка и литературы ПТУ №31, </a:t>
            </a:r>
          </a:p>
          <a:p>
            <a:pPr algn="ctr"/>
            <a:r>
              <a:rPr lang="ru-RU" sz="1600" dirty="0" smtClean="0"/>
              <a:t>где учился Валерий </a:t>
            </a:r>
            <a:r>
              <a:rPr lang="ru-RU" sz="1600" dirty="0" err="1" smtClean="0"/>
              <a:t>Годоренко</a:t>
            </a:r>
            <a:r>
              <a:rPr lang="ru-RU" sz="1600" dirty="0" smtClean="0"/>
              <a:t>, </a:t>
            </a:r>
          </a:p>
          <a:p>
            <a:pPr algn="ctr"/>
            <a:r>
              <a:rPr lang="ru-RU" sz="1600" dirty="0" smtClean="0"/>
              <a:t>его классный руководитель. </a:t>
            </a:r>
          </a:p>
          <a:p>
            <a:pPr algn="ctr"/>
            <a:r>
              <a:rPr lang="ru-RU" sz="1600" dirty="0" smtClean="0"/>
              <a:t>Встречи с ней дарят не только детям, но и педагогам  мгновения добра и всеобщей радости, прекрасные минуты общения и полёт мыслей.</a:t>
            </a:r>
            <a:endParaRPr lang="ru-RU" sz="16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940A-5700-484E-A831-A4FE5A8A4E00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9" name="Рисунок 8" descr="foto_100400041-160x160 (1)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184" y="53340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0 с узорами">
  <a:themeElements>
    <a:clrScheme name="оборот there is/are">
      <a:dk1>
        <a:srgbClr val="00007F"/>
      </a:dk1>
      <a:lt1>
        <a:srgbClr val="2C0ABA"/>
      </a:lt1>
      <a:dk2>
        <a:srgbClr val="FBD5B5"/>
      </a:dk2>
      <a:lt2>
        <a:srgbClr val="DBEEF3"/>
      </a:lt2>
      <a:accent1>
        <a:srgbClr val="FBD5B5"/>
      </a:accent1>
      <a:accent2>
        <a:srgbClr val="E36C0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0070C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728</Words>
  <Application>Microsoft Office PowerPoint</Application>
  <PresentationFormat>Экран (4:3)</PresentationFormat>
  <Paragraphs>116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Тема20 с узорами</vt:lpstr>
      <vt:lpstr>   Клубная деятельность как средство создания дружественной детям среды</vt:lpstr>
      <vt:lpstr>Слайд 2</vt:lpstr>
      <vt:lpstr>Слайд 3</vt:lpstr>
      <vt:lpstr>Условия эффективности проекта</vt:lpstr>
      <vt:lpstr>Социальное партнёрство класса-клуба «Поиск»</vt:lpstr>
      <vt:lpstr>  Наш девиз: «Нам жизнь дана на добрые дела!»</vt:lpstr>
      <vt:lpstr> Формы реализации проекта </vt:lpstr>
      <vt:lpstr>ПЕРЕПИСКА С МУЗЕЕМ «АФГАНСКАЯ ВОЙНА»  ИМЕНИ ЛИХОДЕЯ /г.Руса/  </vt:lpstr>
      <vt:lpstr>Дружба с педагогами и учащимися школы № 4</vt:lpstr>
      <vt:lpstr>«Мы – вместе!»</vt:lpstr>
      <vt:lpstr>Дружба с учащимися школы № 4</vt:lpstr>
      <vt:lpstr>Слайд 12</vt:lpstr>
      <vt:lpstr>Слайд 13</vt:lpstr>
      <vt:lpstr>Герой живёт рядом</vt:lpstr>
      <vt:lpstr> Распространение опыта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</cp:lastModifiedBy>
  <cp:revision>161</cp:revision>
  <dcterms:created xsi:type="dcterms:W3CDTF">2013-11-23T20:05:45Z</dcterms:created>
  <dcterms:modified xsi:type="dcterms:W3CDTF">2015-12-10T20:37:37Z</dcterms:modified>
</cp:coreProperties>
</file>