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2" r:id="rId3"/>
    <p:sldId id="289" r:id="rId4"/>
    <p:sldId id="291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93" r:id="rId19"/>
    <p:sldId id="292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B824-B083-4EDE-8082-51238CB94EC1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D07B-A27E-4F96-91FD-1ADAA8E360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B824-B083-4EDE-8082-51238CB94EC1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D07B-A27E-4F96-91FD-1ADAA8E360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B824-B083-4EDE-8082-51238CB94EC1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D07B-A27E-4F96-91FD-1ADAA8E360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975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53188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2879725" y="6453188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0763" y="6453188"/>
            <a:ext cx="53975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DDA95-7C75-4322-B1E5-A80D28D9B4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B824-B083-4EDE-8082-51238CB94EC1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D07B-A27E-4F96-91FD-1ADAA8E360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B824-B083-4EDE-8082-51238CB94EC1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D07B-A27E-4F96-91FD-1ADAA8E360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B824-B083-4EDE-8082-51238CB94EC1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D07B-A27E-4F96-91FD-1ADAA8E360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B824-B083-4EDE-8082-51238CB94EC1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D07B-A27E-4F96-91FD-1ADAA8E360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B824-B083-4EDE-8082-51238CB94EC1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D07B-A27E-4F96-91FD-1ADAA8E360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B824-B083-4EDE-8082-51238CB94EC1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D07B-A27E-4F96-91FD-1ADAA8E360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B824-B083-4EDE-8082-51238CB94EC1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D07B-A27E-4F96-91FD-1ADAA8E360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B824-B083-4EDE-8082-51238CB94EC1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9D07B-A27E-4F96-91FD-1ADAA8E360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4B824-B083-4EDE-8082-51238CB94EC1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9D07B-A27E-4F96-91FD-1ADAA8E3607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yandex.ru/images/search?text=%D0%BF%D0%B8%D1%81%D1%8C%D0%BC%D0%BE%20%D0%BE%D1%82%20%D0%BD%D0%B5%D0%B7%D0%BD%D0%B0%D0%B9%D0%BA%D0%B8&amp;redircnt=1445711206.1&amp;noreask=1&amp;lr=213" TargetMode="External"/><Relationship Id="rId2" Type="http://schemas.openxmlformats.org/officeDocument/2006/relationships/hyperlink" Target="http://kartinki-online.ru/?p=8539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yandex.ru/images/search?_=1445794262462&amp;p=3&amp;text=%D0%BD%D0%B5%D0%B7%D0%BD%D0%B0%D0%B9%D0%BA%D0%B8&amp;redircnt=1445711464.1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5400" b="1" dirty="0" smtClean="0">
                <a:solidFill>
                  <a:srgbClr val="0070C0"/>
                </a:solidFill>
              </a:rPr>
              <a:t>ПОРЯДОК ДЕЙСТВИЙ. СКОБКИ</a:t>
            </a:r>
            <a:r>
              <a:rPr lang="ru-RU" b="1" dirty="0" smtClean="0">
                <a:solidFill>
                  <a:srgbClr val="0070C0"/>
                </a:solidFill>
              </a:rPr>
              <a:t>.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Менкес Марина Васильевна</a:t>
            </a:r>
          </a:p>
          <a:p>
            <a:r>
              <a:rPr lang="ru-RU" dirty="0" smtClean="0"/>
              <a:t>103-013-812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 flipH="1">
            <a:off x="0" y="2000240"/>
            <a:ext cx="9144002" cy="5159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762000" indent="-762000">
              <a:defRPr/>
            </a:pPr>
            <a:r>
              <a:rPr lang="ru-RU" sz="36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   </a:t>
            </a:r>
            <a:r>
              <a:rPr lang="ru-RU" sz="5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haroni" pitchFamily="2" charset="-79"/>
              </a:rPr>
              <a:t>Научиться </a:t>
            </a:r>
            <a:r>
              <a:rPr lang="ru-RU" sz="5400" i="1" dirty="0" smtClean="0">
                <a:solidFill>
                  <a:srgbClr val="0070C0"/>
                </a:solidFill>
                <a:cs typeface="Aharoni" pitchFamily="2" charset="-79"/>
              </a:rPr>
              <a:t>обозначать </a:t>
            </a:r>
          </a:p>
          <a:p>
            <a:pPr marL="762000" indent="-762000">
              <a:defRPr/>
            </a:pPr>
            <a:r>
              <a:rPr lang="ru-RU" sz="5400" i="1" dirty="0" smtClean="0">
                <a:solidFill>
                  <a:srgbClr val="0070C0"/>
                </a:solidFill>
                <a:cs typeface="Aharoni" pitchFamily="2" charset="-79"/>
              </a:rPr>
              <a:t> в </a:t>
            </a:r>
            <a:r>
              <a:rPr lang="ru-RU" sz="5400" i="1" dirty="0">
                <a:solidFill>
                  <a:srgbClr val="0070C0"/>
                </a:solidFill>
                <a:cs typeface="Aharoni" pitchFamily="2" charset="-79"/>
              </a:rPr>
              <a:t>записи </a:t>
            </a:r>
            <a:r>
              <a:rPr lang="ru-RU" sz="5400" b="1" i="1" dirty="0">
                <a:solidFill>
                  <a:srgbClr val="0070C0"/>
                </a:solidFill>
                <a:cs typeface="Aharoni" pitchFamily="2" charset="-79"/>
              </a:rPr>
              <a:t>порядок </a:t>
            </a:r>
            <a:r>
              <a:rPr lang="ru-RU" sz="5400" b="1" i="1" dirty="0" smtClean="0">
                <a:solidFill>
                  <a:srgbClr val="0070C0"/>
                </a:solidFill>
                <a:cs typeface="Aharoni" pitchFamily="2" charset="-79"/>
              </a:rPr>
              <a:t>действий</a:t>
            </a:r>
            <a:endParaRPr lang="ru-RU" sz="5400" b="1" i="1" dirty="0">
              <a:solidFill>
                <a:srgbClr val="0070C0"/>
              </a:solidFill>
              <a:cs typeface="Aharoni" pitchFamily="2" charset="-79"/>
            </a:endParaRPr>
          </a:p>
          <a:p>
            <a:pPr marL="762000" indent="-762000">
              <a:defRPr/>
            </a:pPr>
            <a:r>
              <a:rPr lang="ru-RU" sz="36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/>
            </a:r>
            <a:br>
              <a:rPr lang="ru-RU" sz="36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</a:br>
            <a:r>
              <a:rPr lang="ru-RU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/>
            </a:r>
            <a:br>
              <a:rPr lang="ru-RU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</a:br>
            <a:endParaRPr lang="ru-RU" sz="3600" b="1" dirty="0">
              <a:solidFill>
                <a:srgbClr val="00B05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179388" y="188913"/>
            <a:ext cx="8785225" cy="6480175"/>
          </a:xfrm>
          <a:prstGeom prst="rect">
            <a:avLst/>
          </a:prstGeom>
          <a:noFill/>
          <a:ln w="38100">
            <a:solidFill>
              <a:srgbClr val="99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3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5400" dirty="0" smtClean="0"/>
              <a:t>Наши цели:</a:t>
            </a:r>
          </a:p>
        </p:txBody>
      </p:sp>
      <p:pic>
        <p:nvPicPr>
          <p:cNvPr id="6" name="Picture 2" descr="C:\Users\Марина\Desktop\2015-07-03 11-30-23 Документ1 - Microsoft Wor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2238931" cy="2286016"/>
          </a:xfrm>
          <a:prstGeom prst="rect">
            <a:avLst/>
          </a:prstGeom>
          <a:noFill/>
        </p:spPr>
      </p:pic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717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0"/>
            <a:ext cx="914400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7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      </a:t>
            </a:r>
            <a:endParaRPr kumimoji="0" lang="ru-RU" sz="7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7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18-8+9=19</a:t>
            </a:r>
            <a:r>
              <a:rPr kumimoji="0" lang="ru-RU" sz="7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6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  </a:t>
            </a:r>
            <a:r>
              <a:rPr kumimoji="0" lang="ru-RU" sz="7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18-(8+9)=1</a:t>
            </a:r>
            <a:endParaRPr kumimoji="0" lang="ru-RU" sz="7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6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7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20-5+3=18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 </a:t>
            </a:r>
            <a:r>
              <a:rPr kumimoji="0" lang="ru-RU" sz="7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20-(5+3)=12</a:t>
            </a:r>
            <a:endParaRPr kumimoji="0" lang="ru-RU" sz="7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7" descr="http://frasercoastcentral.com.au/files/2012/11/blue-question-mar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357166"/>
            <a:ext cx="1428750" cy="1428750"/>
          </a:xfrm>
          <a:prstGeom prst="rect">
            <a:avLst/>
          </a:prstGeom>
          <a:noFill/>
        </p:spPr>
      </p:pic>
      <p:cxnSp>
        <p:nvCxnSpPr>
          <p:cNvPr id="5" name="Прямая соединительная линия 4"/>
          <p:cNvCxnSpPr/>
          <p:nvPr/>
        </p:nvCxnSpPr>
        <p:spPr>
          <a:xfrm rot="5400000">
            <a:off x="2750331" y="3821909"/>
            <a:ext cx="3143272" cy="7143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1" descr="C:\Users\Марина\Desktop\2015-10-17 14-45-12 аня и ваня из электронного приложения к учебнику  19 тыс изображений найдено в Яндекс.Картинках – Yand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2738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143108" y="1643050"/>
            <a:ext cx="4500594" cy="2500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3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43108" y="1571612"/>
            <a:ext cx="45005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Сначала 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выполняются</a:t>
            </a:r>
          </a:p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действия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в скобках,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214547" y="3000372"/>
            <a:ext cx="44291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потом по порядку слева направо.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785794"/>
            <a:ext cx="8501122" cy="4780419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Сначала </a:t>
            </a:r>
            <a:r>
              <a:rPr lang="ru-RU" sz="6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выполняются</a:t>
            </a:r>
          </a:p>
          <a:p>
            <a:r>
              <a:rPr lang="ru-RU" sz="6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действия </a:t>
            </a:r>
            <a:r>
              <a:rPr lang="ru-RU" sz="6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скобках</a:t>
            </a:r>
            <a:r>
              <a:rPr lang="ru-RU" sz="6000" b="1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6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6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6000" b="1" dirty="0">
                <a:latin typeface="Times New Roman" pitchFamily="18" charset="0"/>
                <a:cs typeface="Times New Roman" pitchFamily="18" charset="0"/>
              </a:rPr>
              <a:t>потом </a:t>
            </a:r>
            <a:r>
              <a:rPr lang="ru-RU" sz="6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6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порядку слева направо</a:t>
            </a:r>
            <a:endParaRPr lang="ru-RU" sz="6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:\Users\Марина\Desktop\2015-07-03 11-30-23 Документ1 - Microsoft Wor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928670"/>
            <a:ext cx="2238931" cy="2286016"/>
          </a:xfrm>
          <a:prstGeom prst="rect">
            <a:avLst/>
          </a:prstGeom>
          <a:noFill/>
        </p:spPr>
      </p:pic>
      <p:pic>
        <p:nvPicPr>
          <p:cNvPr id="25603" name="Picture 3" descr="C:\Users\Марина\YandexDisk\Скриншоты\2015-10-17 15-14-21 читать Математика 2 класс Моро онлайн - Google Chrom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01575" y="142852"/>
            <a:ext cx="6111829" cy="6715148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14282" y="214290"/>
            <a:ext cx="27146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УЧЕБНИК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C:\Users\Марина\Desktop\2015-10-17 15-32-31 читать Математика 2 класс Моро онлайн - Google Chrom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928670"/>
            <a:ext cx="8124936" cy="2371730"/>
          </a:xfrm>
          <a:prstGeom prst="rect">
            <a:avLst/>
          </a:prstGeom>
          <a:noFill/>
        </p:spPr>
      </p:pic>
      <p:pic>
        <p:nvPicPr>
          <p:cNvPr id="3" name="Picture 7" descr="http://frasercoastcentral.com.au/files/2012/11/blue-question-mark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3643314"/>
            <a:ext cx="2857520" cy="27146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C:\Users\Марина\Desktop\2015-10-17 15-32-59 читать Математика 2 класс Моро онлайн - Google Chrom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3500461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14282" y="3500438"/>
            <a:ext cx="835821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>
              <a:buAutoNum type="arabicParenR"/>
            </a:pPr>
            <a:r>
              <a:rPr lang="ru-RU" sz="6000" dirty="0" smtClean="0"/>
              <a:t>100 – 60 = 40 (м)</a:t>
            </a:r>
          </a:p>
          <a:p>
            <a:pPr marL="1143000" indent="-1143000"/>
            <a:r>
              <a:rPr lang="ru-RU" sz="6000" dirty="0" smtClean="0"/>
              <a:t>Ответ:  40 м осталось проплыть. </a:t>
            </a:r>
          </a:p>
          <a:p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ьная выноска 5"/>
          <p:cNvSpPr/>
          <p:nvPr/>
        </p:nvSpPr>
        <p:spPr>
          <a:xfrm rot="18454244">
            <a:off x="334323" y="939308"/>
            <a:ext cx="2428892" cy="2357454"/>
          </a:xfrm>
          <a:prstGeom prst="wedgeEllipseCallou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7" name="Овальная выноска 6"/>
          <p:cNvSpPr/>
          <p:nvPr/>
        </p:nvSpPr>
        <p:spPr>
          <a:xfrm>
            <a:off x="6357950" y="785794"/>
            <a:ext cx="2428892" cy="2357454"/>
          </a:xfrm>
          <a:prstGeom prst="wedgeEllipseCallout">
            <a:avLst/>
          </a:prstGeom>
          <a:solidFill>
            <a:srgbClr val="FF0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8" name="Овальная выноска 7"/>
          <p:cNvSpPr/>
          <p:nvPr/>
        </p:nvSpPr>
        <p:spPr>
          <a:xfrm rot="20358169">
            <a:off x="3410019" y="353148"/>
            <a:ext cx="2428892" cy="2357454"/>
          </a:xfrm>
          <a:prstGeom prst="wedgeEllipseCallou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9" name="Picture 2" descr="http://www.ufaplanetarium.ru/uploads/image/nez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541126">
            <a:off x="3540249" y="3445118"/>
            <a:ext cx="2532202" cy="34834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8120" y="938194"/>
            <a:ext cx="8501122" cy="3231654"/>
          </a:xfrm>
          <a:prstGeom prst="rect">
            <a:avLst/>
          </a:prstGeom>
          <a:ln w="28575">
            <a:noFill/>
          </a:ln>
        </p:spPr>
        <p:txBody>
          <a:bodyPr wrap="square">
            <a:spAutoFit/>
          </a:bodyPr>
          <a:lstStyle/>
          <a:p>
            <a:endParaRPr lang="ru-RU" sz="7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7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МОЛОДЦЫ! </a:t>
            </a:r>
          </a:p>
          <a:p>
            <a:endParaRPr lang="ru-RU" sz="6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7890" name="Picture 2" descr="http://cs310626.vk.me/v310626749/f80/AnyouqIkbW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749435">
            <a:off x="571472" y="3500438"/>
            <a:ext cx="1905000" cy="2390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785926"/>
            <a:ext cx="42260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2"/>
              </a:rPr>
              <a:t>http://kartinki-online.ru/?p=8539</a:t>
            </a:r>
            <a:r>
              <a:rPr lang="ru-RU" dirty="0" smtClean="0"/>
              <a:t>   фигуры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2143116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 smtClean="0">
                <a:hlinkClick r:id="rId3"/>
              </a:rPr>
              <a:t>https://yandex.ru/images/search?text=%D0%BF%D0%B8%D1%81%D1%8C%D0%BC%D0%BE%20%D0%BE%D1%82%20%D0%BD%D0%B5%D0%B7%D0%BD%D0%B0%D0%B9%D0%BA%D0%B8&amp;redircnt=1445711206.1&amp;noreask=1&amp;lr=213</a:t>
            </a:r>
            <a:r>
              <a:rPr lang="ru-RU" dirty="0" smtClean="0"/>
              <a:t>  </a:t>
            </a:r>
            <a:r>
              <a:rPr lang="ru-RU" dirty="0" smtClean="0">
                <a:solidFill>
                  <a:prstClr val="black"/>
                </a:solidFill>
              </a:rPr>
              <a:t>письмо от Незнайки</a:t>
            </a:r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0" y="3357562"/>
            <a:ext cx="89297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4"/>
              </a:rPr>
              <a:t>https://yandex.ru/images/search?_=1445794262462&amp;p=3&amp;text=%D0%BD%D0%B5%D0%B7%D0%BD%D0%B0%D0%B9%D0%BA%D0%B8&amp;redircnt=1445711464.1</a:t>
            </a:r>
            <a:r>
              <a:rPr lang="ru-RU" dirty="0" smtClean="0"/>
              <a:t>       Рисунки Незнайки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571480"/>
            <a:ext cx="8858312" cy="424731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5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Наше правило на уроке</a:t>
            </a:r>
            <a:r>
              <a:rPr lang="ru-RU" sz="54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: </a:t>
            </a:r>
          </a:p>
          <a:p>
            <a:endParaRPr lang="ru-RU" sz="5400" b="1" i="1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r>
              <a:rPr lang="ru-RU" sz="5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« </a:t>
            </a:r>
            <a:r>
              <a:rPr lang="ru-RU" sz="5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Быть</a:t>
            </a:r>
            <a:r>
              <a:rPr lang="ru-RU" sz="5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   </a:t>
            </a:r>
            <a:r>
              <a:rPr lang="ru-RU" sz="54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очень  </a:t>
            </a:r>
            <a:r>
              <a:rPr lang="ru-RU" sz="5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внимательными, </a:t>
            </a:r>
          </a:p>
          <a:p>
            <a:r>
              <a:rPr lang="ru-RU" sz="5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помогать  </a:t>
            </a:r>
            <a:r>
              <a:rPr lang="ru-RU" sz="5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друг другу».</a:t>
            </a:r>
            <a:endParaRPr lang="ru-RU" sz="5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43174" y="3643314"/>
            <a:ext cx="3500462" cy="21431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786050" y="5857892"/>
            <a:ext cx="561980" cy="64294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500694" y="5857892"/>
            <a:ext cx="561980" cy="64294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 rot="5400000">
            <a:off x="6679420" y="2107399"/>
            <a:ext cx="1000133" cy="2071702"/>
          </a:xfrm>
          <a:prstGeom prst="triangle">
            <a:avLst>
              <a:gd name="adj" fmla="val 51783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6143636" y="2214554"/>
            <a:ext cx="214314" cy="571504"/>
          </a:xfrm>
          <a:prstGeom prst="triangl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омб 7"/>
          <p:cNvSpPr/>
          <p:nvPr/>
        </p:nvSpPr>
        <p:spPr>
          <a:xfrm rot="20733642">
            <a:off x="56709" y="3589242"/>
            <a:ext cx="2612706" cy="785818"/>
          </a:xfrm>
          <a:prstGeom prst="diamond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15349108">
            <a:off x="153847" y="3935215"/>
            <a:ext cx="333786" cy="601574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6357950" y="2857496"/>
            <a:ext cx="285752" cy="28575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642910" y="428603"/>
            <a:ext cx="7743853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 dirty="0"/>
              <a:t>Из  каких  фигур  состоит?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43174" y="3643314"/>
            <a:ext cx="3500462" cy="214314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786050" y="5857892"/>
            <a:ext cx="1000132" cy="64294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000628" y="5857892"/>
            <a:ext cx="1062046" cy="64294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 rot="5400000">
            <a:off x="6679420" y="2107399"/>
            <a:ext cx="1000133" cy="2071702"/>
          </a:xfrm>
          <a:prstGeom prst="triangle">
            <a:avLst>
              <a:gd name="adj" fmla="val 51783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17880167">
            <a:off x="5801125" y="2077777"/>
            <a:ext cx="357190" cy="571504"/>
          </a:xfrm>
          <a:prstGeom prst="triangl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омб 7"/>
          <p:cNvSpPr/>
          <p:nvPr/>
        </p:nvSpPr>
        <p:spPr>
          <a:xfrm rot="1932372">
            <a:off x="294127" y="2564592"/>
            <a:ext cx="2612706" cy="785818"/>
          </a:xfrm>
          <a:prstGeom prst="diamond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6357950" y="2857496"/>
            <a:ext cx="285752" cy="285752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 rot="563080">
            <a:off x="5809821" y="3599275"/>
            <a:ext cx="425385" cy="1088210"/>
          </a:xfrm>
          <a:prstGeom prst="triangle">
            <a:avLst>
              <a:gd name="adj" fmla="val 5178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1403350" y="476250"/>
            <a:ext cx="60483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 dirty="0"/>
              <a:t>Что изменилось?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755650" y="188913"/>
            <a:ext cx="820896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/>
              <a:t>Заполните  пустую  клетку</a:t>
            </a:r>
          </a:p>
        </p:txBody>
      </p:sp>
      <p:graphicFrame>
        <p:nvGraphicFramePr>
          <p:cNvPr id="7203" name="Group 35"/>
          <p:cNvGraphicFramePr>
            <a:graphicFrameLocks noGrp="1"/>
          </p:cNvGraphicFramePr>
          <p:nvPr/>
        </p:nvGraphicFramePr>
        <p:xfrm>
          <a:off x="1042988" y="1052513"/>
          <a:ext cx="7200900" cy="5616576"/>
        </p:xfrm>
        <a:graphic>
          <a:graphicData uri="http://schemas.openxmlformats.org/drawingml/2006/table">
            <a:tbl>
              <a:tblPr/>
              <a:tblGrid>
                <a:gridCol w="2400300"/>
                <a:gridCol w="2400300"/>
                <a:gridCol w="2400300"/>
              </a:tblGrid>
              <a:tr h="1871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73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71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</a:t>
                      </a:r>
                      <a:r>
                        <a:rPr kumimoji="0" lang="ru-RU" sz="7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0" name="Picture 2" descr="http://nattik.ru/wp-content/uploads/2012/01/igra_podberi_figuri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2198" y="1285860"/>
            <a:ext cx="1714512" cy="1402070"/>
          </a:xfrm>
          <a:prstGeom prst="rect">
            <a:avLst/>
          </a:prstGeom>
          <a:noFill/>
        </p:spPr>
      </p:pic>
      <p:pic>
        <p:nvPicPr>
          <p:cNvPr id="21" name="Picture 2" descr="http://nattik.ru/wp-content/uploads/2012/01/igra_podberi_figuri2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14744" y="3143248"/>
            <a:ext cx="1785950" cy="1300171"/>
          </a:xfrm>
          <a:prstGeom prst="rect">
            <a:avLst/>
          </a:prstGeom>
          <a:noFill/>
        </p:spPr>
      </p:pic>
      <p:pic>
        <p:nvPicPr>
          <p:cNvPr id="22" name="Picture 2" descr="http://nattik.ru/wp-content/uploads/2012/01/igra_podberi_figuri2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501222" y="5105412"/>
            <a:ext cx="1857388" cy="1609736"/>
          </a:xfrm>
          <a:prstGeom prst="rect">
            <a:avLst/>
          </a:prstGeom>
          <a:noFill/>
        </p:spPr>
      </p:pic>
      <p:pic>
        <p:nvPicPr>
          <p:cNvPr id="23" name="Picture 4" descr="http://olgasergeeff.ru/wp-content/uploads/2012/07/13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86512" y="3214686"/>
            <a:ext cx="1357322" cy="1320736"/>
          </a:xfrm>
          <a:prstGeom prst="rect">
            <a:avLst/>
          </a:prstGeom>
          <a:noFill/>
        </p:spPr>
      </p:pic>
      <p:pic>
        <p:nvPicPr>
          <p:cNvPr id="24" name="Picture 4" descr="http://olgasergeeff.ru/wp-content/uploads/2012/07/136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57620" y="5072074"/>
            <a:ext cx="1349406" cy="1313034"/>
          </a:xfrm>
          <a:prstGeom prst="rect">
            <a:avLst/>
          </a:prstGeom>
          <a:noFill/>
        </p:spPr>
      </p:pic>
      <p:pic>
        <p:nvPicPr>
          <p:cNvPr id="25" name="Picture 4" descr="http://olgasergeeff.ru/wp-content/uploads/2012/07/136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00166" y="1285860"/>
            <a:ext cx="1349406" cy="1313034"/>
          </a:xfrm>
          <a:prstGeom prst="rect">
            <a:avLst/>
          </a:prstGeom>
          <a:noFill/>
        </p:spPr>
      </p:pic>
      <p:pic>
        <p:nvPicPr>
          <p:cNvPr id="15362" name="Picture 2" descr="http://player.myshared.ru/173712/data/images/img4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857620" y="1142984"/>
            <a:ext cx="1571636" cy="1714512"/>
          </a:xfrm>
          <a:prstGeom prst="rect">
            <a:avLst/>
          </a:prstGeom>
          <a:noFill/>
        </p:spPr>
      </p:pic>
      <p:pic>
        <p:nvPicPr>
          <p:cNvPr id="14" name="Picture 2" descr="http://player.myshared.ru/173712/data/images/img4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00166" y="3000372"/>
            <a:ext cx="1571636" cy="1714512"/>
          </a:xfrm>
          <a:prstGeom prst="rect">
            <a:avLst/>
          </a:prstGeom>
          <a:noFill/>
        </p:spPr>
      </p:pic>
      <p:pic>
        <p:nvPicPr>
          <p:cNvPr id="15" name="Picture 2" descr="http://player.myshared.ru/173712/data/images/img4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72198" y="4857760"/>
            <a:ext cx="1571636" cy="1714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285 -0.01528 L -0.89253 -0.0256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0" y="-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ypresentation.ru/documents/a76856354f4da001bbcd52fb1d8f90de/img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www.ufaplanetarium.ru/uploads/image/nez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928802"/>
            <a:ext cx="3571900" cy="5055846"/>
          </a:xfrm>
          <a:prstGeom prst="rect">
            <a:avLst/>
          </a:prstGeom>
          <a:noFill/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1714480" y="-142900"/>
            <a:ext cx="8001056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96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8 </a:t>
            </a:r>
            <a:r>
              <a:rPr kumimoji="0" lang="ru-RU" sz="9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- 3+4 = 1      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4583" name="Picture 7" descr="http://frasercoastcentral.com.au/files/2012/11/blue-question-mark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8" y="4000504"/>
            <a:ext cx="1428750" cy="142875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071670" y="0"/>
            <a:ext cx="484139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6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8-3+4 =9 </a:t>
            </a:r>
            <a:endParaRPr lang="ru-RU" sz="9600" dirty="0"/>
          </a:p>
        </p:txBody>
      </p:sp>
      <p:sp>
        <p:nvSpPr>
          <p:cNvPr id="6" name="Дуга 5"/>
          <p:cNvSpPr/>
          <p:nvPr/>
        </p:nvSpPr>
        <p:spPr>
          <a:xfrm>
            <a:off x="3500430" y="1285860"/>
            <a:ext cx="2071702" cy="1785950"/>
          </a:xfrm>
          <a:prstGeom prst="arc">
            <a:avLst>
              <a:gd name="adj1" fmla="val 21308363"/>
              <a:gd name="adj2" fmla="val 21231557"/>
            </a:avLst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1928794" y="1643050"/>
            <a:ext cx="1000132" cy="1071570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1" descr="C:\Users\Марина\Desktop\2015-10-17 14-45-12 аня и ваня из электронного приложения к учебнику  19 тыс изображений найдено в Яндекс.Картинках – Yand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2738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285984" y="1571612"/>
            <a:ext cx="4143404" cy="2500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7" descr="http://frasercoastcentral.com.au/files/2012/11/blue-question-mark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1428736"/>
            <a:ext cx="2857520" cy="27146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374" y="1000108"/>
            <a:ext cx="9072626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i="1" dirty="0" smtClean="0">
                <a:cs typeface="Aharoni" pitchFamily="2" charset="-79"/>
              </a:rPr>
              <a:t>                  Тема: </a:t>
            </a:r>
          </a:p>
          <a:p>
            <a:endParaRPr lang="ru-RU" sz="6000" i="1" dirty="0" smtClean="0">
              <a:cs typeface="Aharoni" pitchFamily="2" charset="-79"/>
            </a:endParaRPr>
          </a:p>
          <a:p>
            <a:r>
              <a:rPr lang="ru-RU" sz="6000" b="1" i="1" dirty="0" smtClean="0">
                <a:solidFill>
                  <a:srgbClr val="0070C0"/>
                </a:solidFill>
                <a:cs typeface="Aharoni" pitchFamily="2" charset="-79"/>
              </a:rPr>
              <a:t>Порядок выполнения действий.  Скобки</a:t>
            </a:r>
            <a:r>
              <a:rPr lang="ru-RU" sz="88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haroni" pitchFamily="2" charset="-79"/>
              </a:rPr>
              <a:t> </a:t>
            </a:r>
            <a:endParaRPr lang="ru-RU" sz="8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131</Words>
  <Application>Microsoft Office PowerPoint</Application>
  <PresentationFormat>Экран (4:3)</PresentationFormat>
  <Paragraphs>42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ПОРЯДОК ДЕЙСТВИЙ. СКОБКИ.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Наши цели: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ПОРЯДОК ДЕЙСТВИЙ. СКОБКИ.</dc:title>
  <dc:creator>xoffice</dc:creator>
  <cp:lastModifiedBy>Марина</cp:lastModifiedBy>
  <cp:revision>31</cp:revision>
  <dcterms:created xsi:type="dcterms:W3CDTF">2015-10-09T08:43:09Z</dcterms:created>
  <dcterms:modified xsi:type="dcterms:W3CDTF">2015-11-04T09:18:15Z</dcterms:modified>
</cp:coreProperties>
</file>