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57" r:id="rId3"/>
    <p:sldId id="315" r:id="rId4"/>
    <p:sldId id="258" r:id="rId5"/>
    <p:sldId id="396" r:id="rId6"/>
    <p:sldId id="397" r:id="rId7"/>
    <p:sldId id="398" r:id="rId8"/>
    <p:sldId id="316" r:id="rId9"/>
    <p:sldId id="319" r:id="rId10"/>
    <p:sldId id="402" r:id="rId11"/>
    <p:sldId id="265" r:id="rId12"/>
    <p:sldId id="321" r:id="rId13"/>
    <p:sldId id="322" r:id="rId14"/>
    <p:sldId id="406" r:id="rId15"/>
    <p:sldId id="408" r:id="rId16"/>
    <p:sldId id="409" r:id="rId17"/>
    <p:sldId id="410" r:id="rId18"/>
    <p:sldId id="412" r:id="rId19"/>
    <p:sldId id="262" r:id="rId20"/>
    <p:sldId id="274" r:id="rId21"/>
    <p:sldId id="324" r:id="rId22"/>
    <p:sldId id="417" r:id="rId23"/>
    <p:sldId id="279" r:id="rId24"/>
    <p:sldId id="267" r:id="rId25"/>
    <p:sldId id="282" r:id="rId26"/>
    <p:sldId id="286" r:id="rId27"/>
    <p:sldId id="287" r:id="rId28"/>
    <p:sldId id="289" r:id="rId29"/>
    <p:sldId id="288" r:id="rId30"/>
    <p:sldId id="327" r:id="rId31"/>
    <p:sldId id="330" r:id="rId32"/>
    <p:sldId id="331" r:id="rId33"/>
    <p:sldId id="335" r:id="rId34"/>
    <p:sldId id="332" r:id="rId35"/>
    <p:sldId id="334" r:id="rId36"/>
    <p:sldId id="290" r:id="rId37"/>
    <p:sldId id="329" r:id="rId38"/>
    <p:sldId id="336" r:id="rId39"/>
    <p:sldId id="337" r:id="rId40"/>
    <p:sldId id="423" r:id="rId41"/>
    <p:sldId id="424" r:id="rId42"/>
    <p:sldId id="425" r:id="rId43"/>
    <p:sldId id="426" r:id="rId44"/>
    <p:sldId id="338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9" r:id="rId54"/>
    <p:sldId id="352" r:id="rId55"/>
    <p:sldId id="353" r:id="rId56"/>
    <p:sldId id="354" r:id="rId57"/>
    <p:sldId id="355" r:id="rId58"/>
    <p:sldId id="359" r:id="rId59"/>
    <p:sldId id="361" r:id="rId60"/>
    <p:sldId id="362" r:id="rId61"/>
    <p:sldId id="365" r:id="rId62"/>
    <p:sldId id="366" r:id="rId63"/>
    <p:sldId id="379" r:id="rId64"/>
    <p:sldId id="367" r:id="rId65"/>
    <p:sldId id="368" r:id="rId66"/>
    <p:sldId id="369" r:id="rId67"/>
    <p:sldId id="370" r:id="rId68"/>
    <p:sldId id="374" r:id="rId69"/>
    <p:sldId id="376" r:id="rId70"/>
    <p:sldId id="378" r:id="rId71"/>
    <p:sldId id="382" r:id="rId72"/>
    <p:sldId id="383" r:id="rId73"/>
    <p:sldId id="384" r:id="rId74"/>
    <p:sldId id="385" r:id="rId75"/>
    <p:sldId id="386" r:id="rId76"/>
    <p:sldId id="387" r:id="rId77"/>
    <p:sldId id="388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990000"/>
    <a:srgbClr val="FFFFCC"/>
    <a:srgbClr val="FFFF66"/>
    <a:srgbClr val="0066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4660"/>
  </p:normalViewPr>
  <p:slideViewPr>
    <p:cSldViewPr>
      <p:cViewPr varScale="1">
        <p:scale>
          <a:sx n="42" d="100"/>
          <a:sy n="42" d="100"/>
        </p:scale>
        <p:origin x="-12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DABEE-6039-42B6-B13A-85BE1E938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E8398-EE88-4DDE-87C7-B6520AC7D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389BB-0B2E-4FAA-89CD-E687C8166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1814D-40F0-42A0-B972-71DEBA8D8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D1F43-88BC-475E-9F9D-B27748375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50DFE-6A24-4E51-97B6-720A2EB87A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B530-F9CE-4F6C-9857-64DFB029A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9FE97-F4A4-45A6-AC7C-B1304AE12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73E1F-A2AA-4A2D-992A-1D23B5FBE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9B9C-9C42-4005-A531-1240F7A9C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25E59-D75C-4144-BDCA-4579A084E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FFA3C-26FF-41F3-B311-139DF1174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B62BC-CD94-47B6-BA3D-66F979E11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A0468-2FE7-45D5-B311-83D3AA3DC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DA8C-5FA9-4B44-8C7D-EDD2AC4B8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</a:defRPr>
            </a:lvl1pPr>
          </a:lstStyle>
          <a:p>
            <a:pPr>
              <a:defRPr/>
            </a:pPr>
            <a:fld id="{659F9424-FEC0-4A88-BFD1-18C5A1525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038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00FF"/>
                </a:solidFill>
              </a:rPr>
              <a:t>СОЛНЕЧНЫЙ КРИСТАЛЛ</a:t>
            </a:r>
            <a:r>
              <a:rPr lang="ru-RU" smtClean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5" y="1214438"/>
            <a:ext cx="8786813" cy="5357812"/>
          </a:xfrm>
        </p:spPr>
        <p:txBody>
          <a:bodyPr/>
          <a:lstStyle/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1. САХАРНАЯ ЛЕТОПИСЬ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2. ПОЛУЧЕНИЕ САХАРОЗЫ 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3. САХАР С ТОЧКИ ЗРЕНИЯ ХИМИИ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4. САХАР С ТОЧКИ ЗРЕНИЯ БИОЛОГИИ И МЕДИЦИНЫ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5. КАКОЙ ЖЕ САХАР НАМ НУЖЕН И СКОЛЬКО?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6. САХАР – НЕЧТО БОЛЬШЕЕ, ЧЕМ ПРОСТО СЛАДКИЙ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ПРОДУКТ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7. САХАР – КИРПИЧИК В ФУНДАМЕНТЕ КУЛИНАРИИ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8. САХАРНЫЕ КРЕАТИВНОСТИ</a:t>
            </a:r>
          </a:p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9. МИФЫ О СОЛНЕЧНОМ КРИСТАЛЛЕ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04025" y="5049838"/>
            <a:ext cx="215265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  <a:bevelB w="114300" prst="artDeco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Сад,огород, советы ,домоводство .сайт http://obolenck.ru - Part 4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42" y="1142984"/>
            <a:ext cx="6000792" cy="5421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0" y="28575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Сахарная свёкла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479925" y="458788"/>
            <a:ext cx="4254500" cy="5256212"/>
          </a:xfrm>
          <a:noFill/>
        </p:spPr>
      </p:pic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5724525" y="5805488"/>
            <a:ext cx="1987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kumimoji="0" lang="ru-RU" sz="2400" b="1"/>
              <a:t>Франц Карл </a:t>
            </a:r>
          </a:p>
          <a:p>
            <a:pPr algn="ctr"/>
            <a:r>
              <a:rPr kumimoji="0" lang="ru-RU" sz="2400" b="1"/>
              <a:t>Ахард</a:t>
            </a:r>
            <a:r>
              <a:rPr kumimoji="0" lang="ru-RU"/>
              <a:t> </a:t>
            </a:r>
          </a:p>
        </p:txBody>
      </p:sp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692150" y="5805488"/>
            <a:ext cx="2927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kumimoji="0" lang="ru-RU" sz="2400" b="1"/>
              <a:t>Андреас Сигизмунд</a:t>
            </a:r>
          </a:p>
          <a:p>
            <a:pPr algn="ctr"/>
            <a:r>
              <a:rPr kumimoji="0" lang="ru-RU" sz="2400" b="1"/>
              <a:t>Маргграф</a:t>
            </a:r>
            <a:r>
              <a:rPr kumimoji="0" lang="en-US"/>
              <a:t> </a:t>
            </a: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>
            <p:ph sz="half" idx="1"/>
          </p:nvPr>
        </p:nvGraphicFramePr>
        <p:xfrm>
          <a:off x="468313" y="404813"/>
          <a:ext cx="3535362" cy="5256212"/>
        </p:xfrm>
        <a:graphic>
          <a:graphicData uri="http://schemas.openxmlformats.org/presentationml/2006/ole">
            <p:oleObj spid="_x0000_s1026" name="Точечный рисунок" r:id="rId4" imgW="2523810" imgH="3753374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28625" y="1571625"/>
            <a:ext cx="8229600" cy="5286375"/>
          </a:xfrm>
        </p:spPr>
        <p:txBody>
          <a:bodyPr/>
          <a:lstStyle/>
          <a:p>
            <a:r>
              <a:rPr lang="ru-RU" sz="4000" smtClean="0">
                <a:latin typeface="Adver Gothic" pitchFamily="34" charset="0"/>
              </a:rPr>
              <a:t>«...московскому купцу Павлу Вестову в Москве сахарный завод заводить своим коштом и варить головной сахар и продавать его беспошлинно на протяжении трех лет».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85875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Adver Gothic" pitchFamily="34" charset="0"/>
              </a:rPr>
              <a:t>Указ Петра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dver Gothic" pitchFamily="34" charset="0"/>
              </a:rPr>
              <a:t>I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Adver Gothic" pitchFamily="34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714625" y="285750"/>
            <a:ext cx="414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«Сладкий вкус реформ»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1428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3600" b="1">
                <a:solidFill>
                  <a:srgbClr val="262673"/>
                </a:solidFill>
                <a:latin typeface="Arial" charset="0"/>
                <a:cs typeface="Times New Roman" pitchFamily="18" charset="0"/>
              </a:rPr>
              <a:t>2. ПОЛУЧЕНИЕ САХАРОЗЫ</a:t>
            </a:r>
            <a:endParaRPr lang="ru-RU" sz="3600">
              <a:solidFill>
                <a:srgbClr val="262673"/>
              </a:solidFill>
              <a:latin typeface="Arial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821238" y="2857500"/>
            <a:ext cx="4005262" cy="3643313"/>
          </a:xfrm>
          <a:noFill/>
        </p:spPr>
      </p:pic>
      <p:pic>
        <p:nvPicPr>
          <p:cNvPr id="18436" name="Picture 6" descr="http://worldofspa.com.ua/media/wysiwyg/sugar-can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1285875"/>
            <a:ext cx="4214813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H:\Сахар\Фото получение сахара\IMG_00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6314" y="2143116"/>
            <a:ext cx="3393305" cy="45244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8005" name="Picture 5" descr="H:\Сахар\Фото получение сахара\IMG_001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2143116"/>
            <a:ext cx="3375446" cy="45005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0" y="928688"/>
            <a:ext cx="9001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Получение свекольной массы и 15%-ного известкового молока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Са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(ОН)</a:t>
            </a:r>
            <a:r>
              <a:rPr lang="ru-RU" sz="28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0" y="2857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ЭКСПЕРИМЕНТАЛЬНАЯ ЧАСТЬ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:\Сахар\Фото получение сахара\IMG_002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3286124"/>
            <a:ext cx="4286280" cy="32147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0051" name="Picture 3" descr="H:\Сахар\Фото получение сахара\IMG_002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4" y="2071678"/>
            <a:ext cx="3339709" cy="44529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0" y="857250"/>
            <a:ext cx="9001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Смешивание свекольной массы и 15%-ного известкового молока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Са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(ОН)</a:t>
            </a:r>
            <a:r>
              <a:rPr lang="ru-RU" sz="28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ЭКСПЕРИМЕНТАЛЬНАЯ ЧАСТЬ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:\Сахар\Фото получение сахара\IMG_003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4071942"/>
            <a:ext cx="3476649" cy="26074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1075" name="Picture 3" descr="H:\Сахар\Фото получение сахара\IMG_00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1214422"/>
            <a:ext cx="3429024" cy="25717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1076" name="Picture 4" descr="H:\Сахар\Фото получение сахара\IMG_003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1214422"/>
            <a:ext cx="3429024" cy="2571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1077" name="Picture 5" descr="H:\Сахар\Фото получение сахара\IMG_005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4071942"/>
            <a:ext cx="3500429" cy="2625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9462" name="Прямоугольник 5"/>
          <p:cNvSpPr>
            <a:spLocks noChangeArrowheads="1"/>
          </p:cNvSpPr>
          <p:nvPr/>
        </p:nvSpPr>
        <p:spPr bwMode="auto">
          <a:xfrm>
            <a:off x="1285875" y="285750"/>
            <a:ext cx="6380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Нейтрализация избыточной щелочности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2" name="Picture 6" descr="H:\Сахар\Фото получение сахара\IMG_00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4876" y="142852"/>
            <a:ext cx="4214842" cy="31611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2103" name="Picture 7" descr="H:\Сахар\Фото получение сахара\IMG_00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91063" y="3500438"/>
            <a:ext cx="4191030" cy="3143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0484" name="Прямоугольник 5"/>
          <p:cNvSpPr>
            <a:spLocks noChangeArrowheads="1"/>
          </p:cNvSpPr>
          <p:nvPr/>
        </p:nvSpPr>
        <p:spPr bwMode="auto">
          <a:xfrm>
            <a:off x="857250" y="1000125"/>
            <a:ext cx="26939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Фильтрование</a:t>
            </a:r>
          </a:p>
          <a:p>
            <a:pPr algn="ctr"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смеси</a:t>
            </a:r>
          </a:p>
        </p:txBody>
      </p:sp>
      <p:pic>
        <p:nvPicPr>
          <p:cNvPr id="7" name="Picture 2" descr="H:\Сахар\Фото получение сахара\IMG_003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3500438"/>
            <a:ext cx="4143372" cy="31075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H:\Сахар\Фото получение сахара\IMG_01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071546"/>
            <a:ext cx="4179124" cy="55721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6868" name="Picture 4" descr="H:\Сахар\Фото получение сахара\IMG_010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2214554"/>
            <a:ext cx="4095779" cy="30718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Упаривание сока и кристаллизация сахарозы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0" y="357188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kumimoji="0" lang="en-US" sz="3600" b="1">
                <a:solidFill>
                  <a:srgbClr val="0000FF"/>
                </a:solidFill>
                <a:latin typeface="Arial" charset="0"/>
              </a:rPr>
              <a:t>3. САХАР С ТОЧКИ ЗРЕНИЯ ХИМИ</a:t>
            </a:r>
            <a:r>
              <a:rPr kumimoji="0" lang="ru-RU" sz="3600" b="1">
                <a:solidFill>
                  <a:srgbClr val="0000FF"/>
                </a:solidFill>
                <a:latin typeface="Arial" charset="0"/>
              </a:rPr>
              <a:t>И</a:t>
            </a:r>
            <a:endParaRPr kumimoji="0" lang="en-US" sz="36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6628" name="Rectangle 10"/>
          <p:cNvSpPr>
            <a:spLocks noChangeArrowheads="1"/>
          </p:cNvSpPr>
          <p:nvPr/>
        </p:nvSpPr>
        <p:spPr bwMode="auto">
          <a:xfrm>
            <a:off x="3286125" y="1357313"/>
            <a:ext cx="2427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kumimoji="0" lang="en-US" sz="4000" b="1"/>
              <a:t>C</a:t>
            </a:r>
            <a:r>
              <a:rPr kumimoji="0" lang="ru-RU" sz="4000" b="1" baseline="-25000"/>
              <a:t>12</a:t>
            </a:r>
            <a:r>
              <a:rPr kumimoji="0" lang="en-US" sz="4000" b="1"/>
              <a:t>H</a:t>
            </a:r>
            <a:r>
              <a:rPr kumimoji="0" lang="ru-RU" sz="4000" b="1" baseline="-25000"/>
              <a:t>22</a:t>
            </a:r>
            <a:r>
              <a:rPr kumimoji="0" lang="en-US" sz="4000" b="1"/>
              <a:t>O</a:t>
            </a:r>
            <a:r>
              <a:rPr kumimoji="0" lang="ru-RU" sz="4000" b="1" baseline="-25000"/>
              <a:t>11</a:t>
            </a:r>
            <a:r>
              <a:rPr kumimoji="0" lang="en-US"/>
              <a:t> </a:t>
            </a:r>
          </a:p>
        </p:txBody>
      </p:sp>
      <p:pic>
        <p:nvPicPr>
          <p:cNvPr id="20484" name="Picture 7" descr="http://innovativefood.ru/wp-content/uploads/2012/03/saharoz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88" y="2643188"/>
            <a:ext cx="7388225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85725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1. САХАРНАЯ ЛЕТОПИСЬ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28688" y="1776413"/>
            <a:ext cx="7461250" cy="4643437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357563" y="1000125"/>
            <a:ext cx="263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2800" b="1">
                <a:cs typeface="Times New Roman" pitchFamily="18" charset="0"/>
              </a:rPr>
              <a:t>«Мед без пчел»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3661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Инверсия сахарозы</a:t>
            </a:r>
          </a:p>
        </p:txBody>
      </p:sp>
      <p:sp>
        <p:nvSpPr>
          <p:cNvPr id="22531" name="Содержимое 3"/>
          <p:cNvSpPr>
            <a:spLocks noGrp="1"/>
          </p:cNvSpPr>
          <p:nvPr>
            <p:ph idx="1"/>
          </p:nvPr>
        </p:nvSpPr>
        <p:spPr>
          <a:xfrm>
            <a:off x="0" y="1214438"/>
            <a:ext cx="9144000" cy="1571625"/>
          </a:xfrm>
        </p:spPr>
        <p:txBody>
          <a:bodyPr/>
          <a:lstStyle/>
          <a:p>
            <a:pPr>
              <a:buFontTx/>
              <a:buNone/>
            </a:pPr>
            <a:r>
              <a:rPr lang="en-US" b="1" smtClean="0"/>
              <a:t>	C</a:t>
            </a:r>
            <a:r>
              <a:rPr lang="ru-RU" b="1" baseline="-25000" smtClean="0"/>
              <a:t>12</a:t>
            </a:r>
            <a:r>
              <a:rPr lang="en-US" b="1" smtClean="0"/>
              <a:t>H</a:t>
            </a:r>
            <a:r>
              <a:rPr lang="ru-RU" b="1" baseline="-25000" smtClean="0"/>
              <a:t>22</a:t>
            </a:r>
            <a:r>
              <a:rPr lang="en-US" b="1" smtClean="0"/>
              <a:t>O</a:t>
            </a:r>
            <a:r>
              <a:rPr lang="ru-RU" b="1" baseline="-25000" smtClean="0"/>
              <a:t>11  </a:t>
            </a:r>
            <a:r>
              <a:rPr lang="ru-RU" b="1" smtClean="0"/>
              <a:t> +   Н</a:t>
            </a:r>
            <a:r>
              <a:rPr lang="ru-RU" b="1" baseline="-25000" smtClean="0"/>
              <a:t>2</a:t>
            </a:r>
            <a:r>
              <a:rPr lang="ru-RU" b="1" smtClean="0"/>
              <a:t>О   →   </a:t>
            </a:r>
            <a:r>
              <a:rPr lang="en-US" b="1" smtClean="0"/>
              <a:t>C</a:t>
            </a:r>
            <a:r>
              <a:rPr lang="ru-RU" b="1" baseline="-25000" smtClean="0"/>
              <a:t>6</a:t>
            </a:r>
            <a:r>
              <a:rPr lang="en-US" b="1" smtClean="0"/>
              <a:t>H</a:t>
            </a:r>
            <a:r>
              <a:rPr lang="ru-RU" b="1" baseline="-25000" smtClean="0"/>
              <a:t>12</a:t>
            </a:r>
            <a:r>
              <a:rPr lang="en-US" b="1" smtClean="0"/>
              <a:t>O</a:t>
            </a:r>
            <a:r>
              <a:rPr lang="ru-RU" b="1" baseline="-25000" smtClean="0"/>
              <a:t>6  </a:t>
            </a:r>
            <a:r>
              <a:rPr lang="ru-RU" b="1" smtClean="0"/>
              <a:t> +   </a:t>
            </a:r>
            <a:r>
              <a:rPr lang="en-US" b="1" smtClean="0"/>
              <a:t>C</a:t>
            </a:r>
            <a:r>
              <a:rPr lang="ru-RU" b="1" baseline="-25000" smtClean="0"/>
              <a:t>6</a:t>
            </a:r>
            <a:r>
              <a:rPr lang="en-US" b="1" smtClean="0"/>
              <a:t>H</a:t>
            </a:r>
            <a:r>
              <a:rPr lang="ru-RU" b="1" baseline="-25000" smtClean="0"/>
              <a:t>12</a:t>
            </a:r>
            <a:r>
              <a:rPr lang="en-US" b="1" smtClean="0"/>
              <a:t>O</a:t>
            </a:r>
            <a:r>
              <a:rPr lang="ru-RU" b="1" baseline="-25000" smtClean="0"/>
              <a:t>6</a:t>
            </a:r>
            <a:endParaRPr lang="ru-RU" smtClean="0"/>
          </a:p>
          <a:p>
            <a:pPr>
              <a:buFontTx/>
              <a:buNone/>
            </a:pPr>
            <a:r>
              <a:rPr lang="en-US" smtClean="0"/>
              <a:t>	</a:t>
            </a:r>
            <a:r>
              <a:rPr lang="ru-RU" smtClean="0"/>
              <a:t>сахароза    	      </a:t>
            </a:r>
            <a:r>
              <a:rPr lang="en-US" smtClean="0"/>
              <a:t>             </a:t>
            </a:r>
            <a:r>
              <a:rPr lang="ru-RU" smtClean="0"/>
              <a:t>глюкоза	      фруктоза</a:t>
            </a:r>
          </a:p>
          <a:p>
            <a:endParaRPr lang="ru-RU" smtClean="0"/>
          </a:p>
        </p:txBody>
      </p:sp>
      <p:pic>
        <p:nvPicPr>
          <p:cNvPr id="22532" name="Picture 5" descr="http://fs.nashaucheba.ru/tw_files2/urls_4/25/d-24640/24640_html_1506721c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5" y="2857500"/>
            <a:ext cx="821537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0000FF"/>
                </a:solidFill>
              </a:rPr>
              <a:t>4</a:t>
            </a:r>
            <a:r>
              <a:rPr lang="ru-RU" sz="3600" b="1" smtClean="0">
                <a:solidFill>
                  <a:srgbClr val="0000FF"/>
                </a:solidFill>
              </a:rPr>
              <a:t>. САХАР С ТОЧКИ ЗРЕНИЯ БИОЛОГИИ И МЕДИЦИНЫ</a:t>
            </a:r>
          </a:p>
        </p:txBody>
      </p:sp>
      <p:pic>
        <p:nvPicPr>
          <p:cNvPr id="23555" name="Picture 4" descr="F:\Сахар\vliyanie-sahara-na-organizm-chelovek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813" y="1285875"/>
            <a:ext cx="750093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Сахар\index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714375"/>
            <a:ext cx="83740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/>
              <a:t>КАРИЕС ЗУБОВ</a:t>
            </a:r>
          </a:p>
        </p:txBody>
      </p:sp>
      <p:pic>
        <p:nvPicPr>
          <p:cNvPr id="3174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42875" y="2143125"/>
            <a:ext cx="5072063" cy="2741613"/>
          </a:xfrm>
          <a:noFill/>
        </p:spPr>
      </p:pic>
      <p:pic>
        <p:nvPicPr>
          <p:cNvPr id="30724" name="Picture 5" descr="http://www.valedent.ru/files/images/lechenie/cf1ea7122d845a2339dc9c69624cf451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99100" y="2143125"/>
            <a:ext cx="34988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50" y="214313"/>
            <a:ext cx="4584700" cy="3895725"/>
          </a:xfrm>
          <a:noFill/>
        </p:spPr>
      </p:pic>
      <p:pic>
        <p:nvPicPr>
          <p:cNvPr id="33795" name="Picture 3" descr="F:\Сахар\Подагра\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3174" y="4143380"/>
            <a:ext cx="3840492" cy="25717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142852"/>
            <a:ext cx="3714776" cy="380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</a:rPr>
              <a:t>5. КАКОЙ ЖЕ САХАР НАМ НУЖЕН</a:t>
            </a:r>
            <a:r>
              <a:rPr lang="en-US" sz="2800" b="1" smtClean="0">
                <a:solidFill>
                  <a:srgbClr val="0000FF"/>
                </a:solidFill>
              </a:rPr>
              <a:t> </a:t>
            </a:r>
            <a:r>
              <a:rPr lang="ru-RU" sz="2800" b="1" smtClean="0">
                <a:solidFill>
                  <a:srgbClr val="0000FF"/>
                </a:solidFill>
              </a:rPr>
              <a:t>И СКОЛЬКО?</a:t>
            </a:r>
          </a:p>
        </p:txBody>
      </p:sp>
      <p:pic>
        <p:nvPicPr>
          <p:cNvPr id="36867" name="Picture 5" descr="http://novostimira.com.ua/userfiles/mypictr_450x4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7375" y="1214438"/>
            <a:ext cx="5143500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" y="1123950"/>
            <a:ext cx="83439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625" y="1285875"/>
            <a:ext cx="8274050" cy="4214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714500" y="500063"/>
            <a:ext cx="6329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kumimoji="0" lang="ru-RU" sz="2400" b="1">
                <a:latin typeface="Arial" charset="0"/>
              </a:rPr>
              <a:t>Избыток сахарозы в пищевом рационе:</a:t>
            </a:r>
            <a:r>
              <a:rPr kumimoji="0" lang="en-US" sz="2400">
                <a:latin typeface="Arial" charset="0"/>
              </a:rPr>
              <a:t> 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79388" y="1500188"/>
            <a:ext cx="896461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200000"/>
              </a:lnSpc>
            </a:pPr>
            <a:r>
              <a:rPr kumimoji="0" lang="ru-RU" sz="2200">
                <a:latin typeface="Arial" charset="0"/>
              </a:rPr>
              <a:t>- нарушает транспортировку холестерина и ряда жирных кислот;</a:t>
            </a:r>
          </a:p>
          <a:p>
            <a:pPr>
              <a:lnSpc>
                <a:spcPct val="200000"/>
              </a:lnSpc>
            </a:pPr>
            <a:r>
              <a:rPr kumimoji="0" lang="ru-RU" sz="2200">
                <a:latin typeface="Arial" charset="0"/>
              </a:rPr>
              <a:t>- способствует повышению уровня мочевой кислоты в крови.</a:t>
            </a:r>
            <a:endParaRPr kumimoji="0" lang="en-US" sz="2200">
              <a:latin typeface="Arial" charset="0"/>
            </a:endParaRPr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>
            <p:ph sz="half" idx="1"/>
          </p:nvPr>
        </p:nvGraphicFramePr>
        <p:xfrm>
          <a:off x="214313" y="4000500"/>
          <a:ext cx="5327650" cy="2236788"/>
        </p:xfrm>
        <a:graphic>
          <a:graphicData uri="http://schemas.openxmlformats.org/presentationml/2006/ole">
            <p:oleObj spid="_x0000_s2050" name="Точечный рисунок" r:id="rId3" imgW="8485714" imgH="3561905" progId="Paint.Picture">
              <p:embed/>
            </p:oleObj>
          </a:graphicData>
        </a:graphic>
      </p:graphicFrame>
      <p:graphicFrame>
        <p:nvGraphicFramePr>
          <p:cNvPr id="6147" name="Object 13"/>
          <p:cNvGraphicFramePr>
            <a:graphicFrameLocks noChangeAspect="1"/>
          </p:cNvGraphicFramePr>
          <p:nvPr>
            <p:ph sz="half" idx="2"/>
          </p:nvPr>
        </p:nvGraphicFramePr>
        <p:xfrm>
          <a:off x="5786438" y="4000500"/>
          <a:ext cx="3105150" cy="2306638"/>
        </p:xfrm>
        <a:graphic>
          <a:graphicData uri="http://schemas.openxmlformats.org/presentationml/2006/ole">
            <p:oleObj spid="_x0000_s2051" name="Точечный рисунок" r:id="rId4" imgW="3629532" imgH="2695951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7"/>
          <p:cNvGraphicFramePr>
            <a:graphicFrameLocks noChangeAspect="1"/>
          </p:cNvGraphicFramePr>
          <p:nvPr>
            <p:ph sz="half" idx="1"/>
          </p:nvPr>
        </p:nvGraphicFramePr>
        <p:xfrm>
          <a:off x="142875" y="1643063"/>
          <a:ext cx="4608513" cy="3019425"/>
        </p:xfrm>
        <a:graphic>
          <a:graphicData uri="http://schemas.openxmlformats.org/presentationml/2006/ole">
            <p:oleObj spid="_x0000_s3074" name="Точечный рисунок" r:id="rId3" imgW="6819048" imgH="4466667" progId="Paint.Picture">
              <p:embed/>
            </p:oleObj>
          </a:graphicData>
        </a:graphic>
      </p:graphicFrame>
      <p:pic>
        <p:nvPicPr>
          <p:cNvPr id="5123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859338" y="2492375"/>
            <a:ext cx="4038600" cy="4038600"/>
          </a:xfrm>
          <a:noFill/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88913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6. САХАР – НЕЧТО БОЛЬШЕЕ, ЧЕМ ПРОСТО СЛАДКИЙ ПРОДУКТ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elive.com.ua/wp-content/uploads/2013/07/Ac_alexanderstatue-690x9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28860" y="1000108"/>
            <a:ext cx="4214842" cy="561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Памятник Александру Македонскому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Сахарная семейка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285750" y="1357313"/>
            <a:ext cx="47148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ru-RU" sz="3600">
                <a:solidFill>
                  <a:srgbClr val="7030A0"/>
                </a:solidFill>
                <a:cs typeface="Times New Roman" pitchFamily="18" charset="0"/>
              </a:rPr>
              <a:t> тростниковый</a:t>
            </a:r>
            <a:endParaRPr lang="ru-RU" sz="3600">
              <a:solidFill>
                <a:srgbClr val="7030A0"/>
              </a:solidFill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3600">
                <a:solidFill>
                  <a:srgbClr val="7030A0"/>
                </a:solidFill>
                <a:cs typeface="Times New Roman" pitchFamily="18" charset="0"/>
              </a:rPr>
              <a:t> свекловичный</a:t>
            </a:r>
            <a:endParaRPr lang="ru-RU" sz="3600">
              <a:solidFill>
                <a:srgbClr val="7030A0"/>
              </a:solidFill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3600">
                <a:solidFill>
                  <a:srgbClr val="7030A0"/>
                </a:solidFill>
                <a:cs typeface="Times New Roman" pitchFamily="18" charset="0"/>
              </a:rPr>
              <a:t> кленовый</a:t>
            </a:r>
            <a:endParaRPr lang="ru-RU" sz="3600">
              <a:solidFill>
                <a:srgbClr val="7030A0"/>
              </a:solidFill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3600">
                <a:solidFill>
                  <a:srgbClr val="7030A0"/>
                </a:solidFill>
                <a:cs typeface="Times New Roman" pitchFamily="18" charset="0"/>
              </a:rPr>
              <a:t> пальмовый</a:t>
            </a:r>
            <a:endParaRPr lang="ru-RU" sz="3600">
              <a:solidFill>
                <a:srgbClr val="7030A0"/>
              </a:solidFill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3600">
                <a:solidFill>
                  <a:srgbClr val="7030A0"/>
                </a:solidFill>
                <a:cs typeface="Times New Roman" pitchFamily="18" charset="0"/>
              </a:rPr>
              <a:t> сорговый</a:t>
            </a:r>
            <a:endParaRPr lang="ru-RU" sz="3600">
              <a:solidFill>
                <a:srgbClr val="7030A0"/>
              </a:solidFill>
            </a:endParaRPr>
          </a:p>
        </p:txBody>
      </p:sp>
      <p:pic>
        <p:nvPicPr>
          <p:cNvPr id="39940" name="Picture 3" descr="F:\Сахар\Фото сахар\307.jp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3" y="292893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9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</a:rPr>
              <a:t>ТРОСТНИКОВЫЙ САХАР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11188" y="1412875"/>
            <a:ext cx="7848600" cy="47926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</a:rPr>
              <a:t>СВЕКЛОВИЧНЫЙ САХАР</a:t>
            </a:r>
          </a:p>
        </p:txBody>
      </p:sp>
      <p:pic>
        <p:nvPicPr>
          <p:cNvPr id="4102" name="Picture 6" descr="http://vkusnoblog.net/sites/default/files/sakharnaya-svekla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357298"/>
            <a:ext cx="7379076" cy="49292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</a:rPr>
              <a:t>КЛЕНОВЫЙ САХАР</a:t>
            </a:r>
          </a:p>
        </p:txBody>
      </p:sp>
      <p:pic>
        <p:nvPicPr>
          <p:cNvPr id="58371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5750" y="1214438"/>
            <a:ext cx="4392613" cy="3289300"/>
          </a:xfrm>
          <a:noFill/>
        </p:spPr>
      </p:pic>
      <p:pic>
        <p:nvPicPr>
          <p:cNvPr id="58372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87900" y="3536950"/>
            <a:ext cx="4144963" cy="3105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</a:rPr>
              <a:t>ПАЛЬМОВЫЙ САХАР</a:t>
            </a:r>
          </a:p>
        </p:txBody>
      </p:sp>
      <p:pic>
        <p:nvPicPr>
          <p:cNvPr id="54275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57188" y="1000125"/>
            <a:ext cx="4568825" cy="3143250"/>
          </a:xfrm>
          <a:noFill/>
        </p:spPr>
      </p:pic>
      <p:pic>
        <p:nvPicPr>
          <p:cNvPr id="54276" name="Рисунок 3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86375" y="2214563"/>
            <a:ext cx="3532188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00"/>
                </a:solidFill>
              </a:rPr>
              <a:t>СОРГОВЫЙ САХАР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71625" y="1071563"/>
            <a:ext cx="6072188" cy="5210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3"/>
          <p:cNvSpPr>
            <a:spLocks noGrp="1"/>
          </p:cNvSpPr>
          <p:nvPr>
            <p:ph sz="half" idx="1"/>
          </p:nvPr>
        </p:nvSpPr>
        <p:spPr>
          <a:xfrm>
            <a:off x="0" y="285750"/>
            <a:ext cx="9144000" cy="785813"/>
          </a:xfrm>
        </p:spPr>
        <p:txBody>
          <a:bodyPr/>
          <a:lstStyle/>
          <a:p>
            <a:pPr>
              <a:buFontTx/>
              <a:buNone/>
            </a:pPr>
            <a:r>
              <a:rPr lang="ru-RU" b="1" smtClean="0">
                <a:solidFill>
                  <a:srgbClr val="002060"/>
                </a:solidFill>
              </a:rPr>
              <a:t>Коричневый сахар – золотая классика кулинарии</a:t>
            </a:r>
            <a:endParaRPr lang="ru-RU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ru-RU" smtClean="0"/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1357313"/>
            <a:ext cx="7180263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b="1" smtClean="0">
                <a:solidFill>
                  <a:srgbClr val="002060"/>
                </a:solidFill>
              </a:rPr>
              <a:t>Таблица. Сравнительная характеристика рафинированного и нерафинированного сахара (на 100 г продукта).</a:t>
            </a:r>
          </a:p>
          <a:p>
            <a:pPr>
              <a:buFontTx/>
              <a:buNone/>
            </a:pPr>
            <a:endParaRPr 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785813"/>
          <a:ext cx="9144000" cy="5851525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Отличительный признак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Рафинированный сахар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Нерафинированный сахар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Калорийность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 ккал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 ккал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сахарозы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99,91г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96,21г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Кальций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Железо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1,91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Калий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Магний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Фосфор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Натрий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Цинк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Витамин В</a:t>
                      </a:r>
                      <a:r>
                        <a:rPr kumimoji="0" lang="ru-RU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0,008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Витамин В</a:t>
                      </a:r>
                      <a:r>
                        <a:rPr kumimoji="0" lang="ru-RU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0,019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0,007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Витамин В</a:t>
                      </a:r>
                      <a:r>
                        <a:rPr kumimoji="0" lang="ru-RU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0,082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Витамин В</a:t>
                      </a:r>
                      <a:r>
                        <a:rPr kumimoji="0" lang="ru-RU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0,026 мг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Витамин В</a:t>
                      </a:r>
                      <a:r>
                        <a:rPr kumimoji="0" lang="ru-RU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мкг</a:t>
                      </a:r>
                    </a:p>
                  </a:txBody>
                  <a:tcPr marL="63183" marR="631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http://img-fotki.yandex.ru/get/5705/valenta-mog.b4/0_66e1a_57ff9529_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285728"/>
            <a:ext cx="2428892" cy="287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1142984"/>
            <a:ext cx="207167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МОХИТО</a:t>
            </a:r>
          </a:p>
        </p:txBody>
      </p:sp>
      <p:pic>
        <p:nvPicPr>
          <p:cNvPr id="65543" name="Picture 7" descr="http://s019.radikal.ru/i625/1206/26/46f847b9d48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10504" y="2571744"/>
            <a:ext cx="4423930" cy="37337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одержимое 1"/>
          <p:cNvSpPr>
            <a:spLocks noGrp="1"/>
          </p:cNvSpPr>
          <p:nvPr>
            <p:ph/>
          </p:nvPr>
        </p:nvSpPr>
        <p:spPr>
          <a:xfrm>
            <a:off x="0" y="214313"/>
            <a:ext cx="9144000" cy="7254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7030A0"/>
                </a:solidFill>
              </a:rPr>
              <a:t>СОРТА ТРОСТНИКОВОГО САХАРА</a:t>
            </a:r>
          </a:p>
        </p:txBody>
      </p:sp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214313" y="1071563"/>
            <a:ext cx="621506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ru-RU" sz="4400">
                <a:cs typeface="Times New Roman" pitchFamily="18" charset="0"/>
              </a:rPr>
              <a:t> </a:t>
            </a:r>
            <a:r>
              <a:rPr lang="ru-RU" sz="4400">
                <a:solidFill>
                  <a:srgbClr val="002060"/>
                </a:solidFill>
                <a:cs typeface="Times New Roman" pitchFamily="18" charset="0"/>
              </a:rPr>
              <a:t>демерара</a:t>
            </a:r>
            <a:endParaRPr lang="ru-RU" sz="4400">
              <a:solidFill>
                <a:srgbClr val="002060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ru-RU" sz="4400">
                <a:solidFill>
                  <a:srgbClr val="002060"/>
                </a:solidFill>
                <a:cs typeface="Times New Roman" pitchFamily="18" charset="0"/>
              </a:rPr>
              <a:t> мускавадо</a:t>
            </a:r>
            <a:endParaRPr lang="ru-RU" sz="4400">
              <a:solidFill>
                <a:srgbClr val="002060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ru-RU" sz="4400">
                <a:solidFill>
                  <a:srgbClr val="002060"/>
                </a:solidFill>
                <a:cs typeface="Times New Roman" pitchFamily="18" charset="0"/>
              </a:rPr>
              <a:t> турбинадо</a:t>
            </a:r>
            <a:endParaRPr lang="ru-RU" sz="4400">
              <a:solidFill>
                <a:srgbClr val="002060"/>
              </a:solidFill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ru-RU" sz="4400">
                <a:solidFill>
                  <a:srgbClr val="002060"/>
                </a:solidFill>
                <a:cs typeface="Times New Roman" pitchFamily="18" charset="0"/>
              </a:rPr>
              <a:t> черный</a:t>
            </a:r>
          </a:p>
          <a:p>
            <a:pPr algn="just" eaLnBrk="0" hangingPunct="0"/>
            <a:r>
              <a:rPr lang="ru-RU" sz="4400">
                <a:solidFill>
                  <a:srgbClr val="002060"/>
                </a:solidFill>
                <a:cs typeface="Times New Roman" pitchFamily="18" charset="0"/>
              </a:rPr>
              <a:t>    барбадосский</a:t>
            </a:r>
            <a:endParaRPr lang="ru-RU" sz="4400">
              <a:solidFill>
                <a:srgbClr val="002060"/>
              </a:solidFill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2357438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  <p:bldP spid="49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5813" y="1214438"/>
            <a:ext cx="7713662" cy="5137150"/>
          </a:xfrm>
          <a:noFill/>
        </p:spPr>
      </p:pic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28575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Сладкие кристаллики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Концентрат сывороточного белка 80% Textrion Progel-800 (Голландия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71736" y="2000240"/>
            <a:ext cx="3286147" cy="24633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2580" name="Picture 4" descr="Как приготовить кексы простой рецепт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3357586" cy="25194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2582" name="Picture 6" descr="Рулька свиная - Горячие блюда из свинины - Меню - Развлекательный комплекс &quot;Парадиз&quot;, г. Томск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0694" y="4071942"/>
            <a:ext cx="3333731" cy="25002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929313" y="571500"/>
            <a:ext cx="26574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2060"/>
                </a:solidFill>
                <a:cs typeface="Times New Roman" pitchFamily="18" charset="0"/>
              </a:rPr>
              <a:t>Демерара</a:t>
            </a:r>
            <a:endParaRPr lang="ru-RU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643563" y="642938"/>
            <a:ext cx="2978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2060"/>
                </a:solidFill>
                <a:cs typeface="Times New Roman" pitchFamily="18" charset="0"/>
              </a:rPr>
              <a:t>Мускавадо</a:t>
            </a:r>
            <a:endParaRPr lang="ru-RU" sz="4400" b="1"/>
          </a:p>
        </p:txBody>
      </p:sp>
      <p:pic>
        <p:nvPicPr>
          <p:cNvPr id="153602" name="Picture 2" descr="Выпечк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357166"/>
            <a:ext cx="3446801" cy="21431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3606" name="Picture 6" descr="Кулич с изюмом &quot; Кушаем, горячие блюда, закуски, супы, бульоны, салаты, блюда из яиц, соусы, приправы, домашние заготовки, сладк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78508" y="4214818"/>
            <a:ext cx="3103554" cy="24288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3608" name="Picture 8" descr="овсяное печенье без муки рецепты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19" y="3929066"/>
            <a:ext cx="3422353" cy="26812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3610" name="Picture 10" descr="Традиционный рецепт. . Хотите экзотики - пожарьте бананы Обозреватель - мобильная верс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2143116"/>
            <a:ext cx="3143250" cy="20955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643563" y="642938"/>
            <a:ext cx="29114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2060"/>
                </a:solidFill>
                <a:cs typeface="Times New Roman" pitchFamily="18" charset="0"/>
              </a:rPr>
              <a:t>Турбинадо</a:t>
            </a:r>
            <a:endParaRPr lang="ru-RU" sz="4400" b="1"/>
          </a:p>
        </p:txBody>
      </p:sp>
      <p:pic>
        <p:nvPicPr>
          <p:cNvPr id="154626" name="Picture 2" descr="Только самые красивые обои!: . Нажмите на изображение, чтобы закрыть окно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42852"/>
            <a:ext cx="3330812" cy="2500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4628" name="Picture 4" descr="Как приготовить Коктейль Малибу: рецепт с фото - алкогольные коктейли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57950" y="3353802"/>
            <a:ext cx="2547930" cy="32184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4630" name="Picture 6" descr="colomijh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2000239"/>
            <a:ext cx="3286148" cy="24646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4632" name="Picture 8" descr="Рецепты вкусных и сытных салатов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3" y="4195736"/>
            <a:ext cx="3429024" cy="22669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85938" y="428625"/>
            <a:ext cx="58816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2060"/>
                </a:solidFill>
                <a:cs typeface="Times New Roman" pitchFamily="18" charset="0"/>
              </a:rPr>
              <a:t>Чёрный барбадосский</a:t>
            </a:r>
            <a:endParaRPr lang="ru-RU" sz="4400" b="1"/>
          </a:p>
        </p:txBody>
      </p:sp>
      <p:pic>
        <p:nvPicPr>
          <p:cNvPr id="155650" name="Picture 2" descr="Как похудеть при помощи йогурта. . Йогуртовая диета для похудения отзывы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357298"/>
            <a:ext cx="3286148" cy="24646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5652" name="Picture 4" descr="Пирожное фото Кондитерские изделия Фото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4143380"/>
            <a:ext cx="3996968" cy="24431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5654" name="Picture 6" descr="Афиша - Архив - Страница 5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1785926"/>
            <a:ext cx="3429000" cy="43815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Содержимое 1"/>
          <p:cNvSpPr>
            <a:spLocks noGrp="1"/>
          </p:cNvSpPr>
          <p:nvPr>
            <p:ph/>
          </p:nvPr>
        </p:nvSpPr>
        <p:spPr>
          <a:xfrm>
            <a:off x="0" y="142875"/>
            <a:ext cx="9144000" cy="12969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7030A0"/>
                </a:solidFill>
              </a:rPr>
              <a:t>7. САХАР – КИРПИЧИК </a:t>
            </a:r>
          </a:p>
          <a:p>
            <a:pPr algn="ctr">
              <a:buFontTx/>
              <a:buNone/>
            </a:pPr>
            <a:r>
              <a:rPr lang="ru-RU" b="1" smtClean="0">
                <a:solidFill>
                  <a:srgbClr val="7030A0"/>
                </a:solidFill>
              </a:rPr>
              <a:t>В ФУНДАМЕНТЕ КУЛИНАРИИ</a:t>
            </a:r>
            <a:endParaRPr lang="ru-RU" smtClean="0">
              <a:solidFill>
                <a:srgbClr val="7030A0"/>
              </a:solidFill>
            </a:endParaRPr>
          </a:p>
          <a:p>
            <a:pPr>
              <a:buFontTx/>
              <a:buNone/>
            </a:pPr>
            <a:endParaRPr lang="ru-RU" smtClean="0"/>
          </a:p>
        </p:txBody>
      </p:sp>
      <p:pic>
        <p:nvPicPr>
          <p:cNvPr id="50179" name="Picture 2" descr="http://www.grif.kiev.ua/files/images/09_2013/13794111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5" y="1643063"/>
            <a:ext cx="4826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0180" name="Picture 4" descr="http://organic.ua/images/stories/goodtoknow/4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38" y="3929063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http://ladyfoods.ru/foto/ukrainskiy-borshc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40962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2707" name="Picture 5" descr="Жаркое в горшочках &quot; Рататуй - готовить может каждый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3137045"/>
            <a:ext cx="3786187" cy="345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9" y="214289"/>
            <a:ext cx="2571768" cy="276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4000504"/>
            <a:ext cx="436211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http://159272.worldinp.web.hosting-test.net/wp-content/uploads/2012/08/0000461568.fid_900x6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14290"/>
            <a:ext cx="3741231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3251" name="Picture 6" descr="http://fanparty.ru/fanclubs/mezhdu-nami-devochkami/articles/235895/265757_tribune_mezhdu_nami_devochkam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285750"/>
            <a:ext cx="4071938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3252" name="Picture 8" descr="http://filearchive.cnews.ru/img/zoom/2010/08/04/54442562_1264711579_292_large_df0a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75" y="3571875"/>
            <a:ext cx="40925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3253" name="Picture 10" descr="http://www.neboleem.net/images/stories1/pitanie/natrij_citra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72063" y="3643313"/>
            <a:ext cx="3643312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Содержимое 1"/>
          <p:cNvSpPr>
            <a:spLocks noGrp="1"/>
          </p:cNvSpPr>
          <p:nvPr>
            <p:ph/>
          </p:nvPr>
        </p:nvSpPr>
        <p:spPr>
          <a:xfrm>
            <a:off x="0" y="274638"/>
            <a:ext cx="9144000" cy="58261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002060"/>
                </a:solidFill>
              </a:rPr>
              <a:t>САХАР – ОСНОВА ВСЕХ КОНФЕТ</a:t>
            </a:r>
          </a:p>
        </p:txBody>
      </p:sp>
      <p:pic>
        <p:nvPicPr>
          <p:cNvPr id="54275" name="Picture 2" descr="http://mtdata.ru/u1/photo1301/20307459348-0/origin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1214438"/>
            <a:ext cx="7016750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poliolefins.ru/uploads/posts/2013-08/1376765406_press-form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5" y="285750"/>
            <a:ext cx="40005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5299" name="Picture 4" descr="http://androidinsider.ru/wp-content/uploads/2014/02/Tabletki-750x42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3" y="3929063"/>
            <a:ext cx="47148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5300" name="Picture 6" descr="http://proxy10.media.online.ua/uol/r3-c5a2abdb73/4ee006e9d95b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" y="3198813"/>
            <a:ext cx="314325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5301" name="Picture 8" descr="http://trademaster.ua/im/pics/8969430-zamorozhennuje_prodyktu_trademaster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285750"/>
            <a:ext cx="4214813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2.bp.blogspot.com/-W1h1Kgn8Wqs/TjWdkNdKgVI/AAAAAAAAA8A/xk1SYOBBno4/s1600/IMG_823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500063"/>
            <a:ext cx="44989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6323" name="Picture 4" descr="http://www.bt.kiev.ua/published/publicdata/TEST/attachments/SC/storage1/images/.thumbs/01d302eb2f519073222da1e5c9cc4d1e_500_0_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5" y="3357563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область сахарного тростника - Стоковое фото carlos.joos #5393512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285860"/>
            <a:ext cx="7899192" cy="52628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0" y="3571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Плантации сахарного тростника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mg1.goodfon.ru/wallpaper/big/1/2d/pivo-kruzhka-solo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642938"/>
            <a:ext cx="8628062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img12.nnm.ru/d/5/2/a/3/faa586d6ba20400ae420908cb28_pre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357166"/>
            <a:ext cx="4826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8371" name="Picture 4" descr="http://go4.imgsmail.ru/imgpreview?key=281fb0c253114306&amp;mb=imgdb_preview_15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38" y="3600450"/>
            <a:ext cx="3706812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8372" name="Picture 6" descr="http://mn.ocharovanie-zhenstvennosti.ru/2012/04/00067x4y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3786190"/>
            <a:ext cx="4421401" cy="271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8373" name="Picture 8" descr="http://www.trirm.ru/uploads/images/catalog/bynk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29256" y="642918"/>
            <a:ext cx="3214716" cy="273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Содержимое 1"/>
          <p:cNvSpPr>
            <a:spLocks noGrp="1"/>
          </p:cNvSpPr>
          <p:nvPr>
            <p:ph/>
          </p:nvPr>
        </p:nvSpPr>
        <p:spPr>
          <a:xfrm>
            <a:off x="0" y="214313"/>
            <a:ext cx="9144000" cy="7254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smtClean="0">
                <a:solidFill>
                  <a:srgbClr val="002060"/>
                </a:solidFill>
              </a:rPr>
              <a:t>8. САХАРНЫЕ КРЕАТИВНОСТИ</a:t>
            </a:r>
            <a:endParaRPr lang="ru-RU" sz="3600" smtClean="0">
              <a:solidFill>
                <a:srgbClr val="002060"/>
              </a:solidFill>
            </a:endParaRPr>
          </a:p>
        </p:txBody>
      </p:sp>
      <p:pic>
        <p:nvPicPr>
          <p:cNvPr id="59395" name="Picture 3" descr="C:\Documents and Settings\Admin\Рабочий стол\сахар\104228819_skulpturuy_iz_sahara_foto_Timoti_Hor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500174"/>
            <a:ext cx="3929090" cy="295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Picture 3" descr="C:\Documents and Settings\Admin\Рабочий стол\сахар\104228823_skulpturuy_iz_sahara_foto_Timoti_Horn_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3504" y="2357430"/>
            <a:ext cx="3309177" cy="428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4277" name="Прямоугольник 4"/>
          <p:cNvSpPr>
            <a:spLocks noChangeArrowheads="1"/>
          </p:cNvSpPr>
          <p:nvPr/>
        </p:nvSpPr>
        <p:spPr bwMode="auto">
          <a:xfrm>
            <a:off x="285750" y="5572125"/>
            <a:ext cx="4586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Скульптуры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Тимоти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Хорн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  <p:bldP spid="542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4"/>
          <p:cNvSpPr>
            <a:spLocks noChangeArrowheads="1"/>
          </p:cNvSpPr>
          <p:nvPr/>
        </p:nvSpPr>
        <p:spPr bwMode="auto">
          <a:xfrm>
            <a:off x="0" y="3571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Уличные картины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Ширли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Миллер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357298"/>
            <a:ext cx="4357718" cy="292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Picture 2" descr="F:\Сахар\сахар 1\1335301025_shelley-miller-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3500438"/>
            <a:ext cx="4111291" cy="307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Сахар\сахар 1\Sladkie-zhenshhinyledency-Dzhozefa-Marra-Joseph-Mar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38865" y="1572356"/>
            <a:ext cx="2905135" cy="435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4515" name="Picture 3" descr="F:\Сахар\сахар 1\220891_1_600-640x9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1571612"/>
            <a:ext cx="2905146" cy="435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4516" name="Picture 4" descr="F:\Сахар\сахар 1\tumblr_m29fch8x6C1r0g7mto1_500-640x96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571612"/>
            <a:ext cx="29051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6325" name="Прямоугольник 4"/>
          <p:cNvSpPr>
            <a:spLocks noChangeArrowheads="1"/>
          </p:cNvSpPr>
          <p:nvPr/>
        </p:nvSpPr>
        <p:spPr bwMode="auto">
          <a:xfrm>
            <a:off x="-33338" y="357188"/>
            <a:ext cx="9177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Сахарные статуи художника Джозефа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Марра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070815"/>
            <a:ext cx="4294812" cy="257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0" y="3829228"/>
            <a:ext cx="4576762" cy="275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Фантастический город от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Meschac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Gaba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Admin\Рабочий стол\сахар 1\3D-printer-food-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1571612"/>
            <a:ext cx="7572398" cy="505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8371" name="Прямоугольник 2"/>
          <p:cNvSpPr>
            <a:spLocks noChangeArrowheads="1"/>
          </p:cNvSpPr>
          <p:nvPr/>
        </p:nvSpPr>
        <p:spPr bwMode="auto">
          <a:xfrm>
            <a:off x="0" y="28575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Сладкие скульптуры Сахарной лаборатории 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Лиз и Кайл фон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Хасселн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357165"/>
            <a:ext cx="4500594" cy="314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3904978"/>
            <a:ext cx="3943094" cy="261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929066"/>
            <a:ext cx="457786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80" y="357166"/>
            <a:ext cx="3352310" cy="327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dmin\Рабочий стол\сахар 1\1404274588_sugarlab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85728"/>
            <a:ext cx="476197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5" y="285728"/>
            <a:ext cx="386188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34" y="3143248"/>
            <a:ext cx="388209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4357694"/>
            <a:ext cx="4256667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9563" y="1328738"/>
            <a:ext cx="85248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500306"/>
            <a:ext cx="4503320" cy="29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714488"/>
            <a:ext cx="3643308" cy="48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0244" name="Прямоугольник 4"/>
          <p:cNvSpPr>
            <a:spLocks noChangeArrowheads="1"/>
          </p:cNvSpPr>
          <p:nvPr/>
        </p:nvSpPr>
        <p:spPr bwMode="auto">
          <a:xfrm>
            <a:off x="0" y="428625"/>
            <a:ext cx="6357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Сахарные головы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C:\Documents and Settings\Admin\Рабочий стол\сахар 1\a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0685" y="571480"/>
            <a:ext cx="3643315" cy="36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3286124"/>
            <a:ext cx="5524499" cy="328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2468" name="Прямоугольник 3"/>
          <p:cNvSpPr>
            <a:spLocks noChangeArrowheads="1"/>
          </p:cNvSpPr>
          <p:nvPr/>
        </p:nvSpPr>
        <p:spPr bwMode="auto">
          <a:xfrm>
            <a:off x="1214438" y="857250"/>
            <a:ext cx="20224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Бокалы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из сахара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Сахар\сахар\b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85728"/>
            <a:ext cx="2990850" cy="37433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3187" name="Picture 3" descr="F:\Сахар\сахар\bc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3174" y="2500306"/>
            <a:ext cx="3800475" cy="25050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3188" name="Picture 4" descr="F:\Сахар\сахар\bc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4071942"/>
            <a:ext cx="3762375" cy="25431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4143375" y="785813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Сахар – белая смерть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6" descr="F:\Сахар\сахар\96442736_zdYn7M9sHU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285860"/>
            <a:ext cx="4000528" cy="53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2060"/>
                </a:solidFill>
              </a:rPr>
              <a:t>Карамель используется в качестве ингредиента десертов – тортов, пирожных, мороженого с карамелью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1285860"/>
            <a:ext cx="3590926" cy="5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24063" y="428625"/>
            <a:ext cx="50958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F:\Сахар\сахар\0_681b1_ab96e2bc_XL-900x9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0"/>
            <a:ext cx="3929059" cy="392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5" y="3571851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7686" y="500042"/>
            <a:ext cx="448783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Сахар\сахар\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57238" y="1214422"/>
            <a:ext cx="3651819" cy="535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9875" name="Picture 3" descr="F:\Сахар\сахар\1297317865_1297232329_2bc9c999a03a_resiz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714356"/>
            <a:ext cx="49579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Сахар\сахар\1297317873_1297232363_35dcee707d4e_resiz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500042"/>
            <a:ext cx="412854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0899" name="Picture 4" descr="F:\Сахар\сахар\1297317935_1297232336_9c2c39190664_resiz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3214686"/>
            <a:ext cx="45005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Сахар\сахар\1297317957_1297232335_e6ee7bd8af0a_resiz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5" y="214313"/>
            <a:ext cx="40005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1923" name="Picture 3" descr="F:\Сахар\сахар\1297317945_1297232368_33430676af25_resiz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3" y="3571875"/>
            <a:ext cx="40005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1924" name="Picture 4" descr="F:\Сахар\сахар\1297317924_1297232363_2728248ed5a7_resiz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3" y="3598863"/>
            <a:ext cx="3929062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1925" name="Picture 5" descr="F:\Сахар\сахар\O_133621084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26000" y="214313"/>
            <a:ext cx="41513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latin typeface="+mn-lt"/>
              </a:rPr>
              <a:t>9</a:t>
            </a:r>
            <a:r>
              <a:rPr lang="ru-RU" sz="3200" b="1" dirty="0" smtClean="0">
                <a:solidFill>
                  <a:srgbClr val="0000FF"/>
                </a:solidFill>
                <a:latin typeface="+mn-lt"/>
              </a:rPr>
              <a:t>. МИФЫ О СОЛНЕЧНОМ КРИСТАЛЛЕ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071563"/>
            <a:ext cx="9144000" cy="12858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Миф 1.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Подделку под тростниковый сахар нельзя распознать.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/>
          </a:p>
        </p:txBody>
      </p:sp>
      <p:pic>
        <p:nvPicPr>
          <p:cNvPr id="102406" name="Picture 6" descr="Тростниковый сахар: и вкусно, и полезно :: SYL.ru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2214554"/>
            <a:ext cx="6667500" cy="44291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85750"/>
            <a:ext cx="9144000" cy="14287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Миф 2.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При растворении в воде поддельный тростниковый сахар окрашивает воду, а настоящий – нет.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104453" name="Picture 5" descr="kitchen_nax: Подделка или так надо?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857364"/>
            <a:ext cx="6143668" cy="46077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1214422"/>
            <a:ext cx="6572296" cy="451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86125" y="428625"/>
            <a:ext cx="304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«Кофе с сахаром»</a:t>
            </a:r>
            <a:endParaRPr lang="ru-RU" sz="2800"/>
          </a:p>
        </p:txBody>
      </p:sp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3714750" y="6000750"/>
            <a:ext cx="1758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Венеция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26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20716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b="1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Миф 3.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Коричневый сахар можно получить </a:t>
            </a:r>
            <a:endParaRPr lang="en-US" sz="2400" b="1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b="1" smtClean="0">
                <a:solidFill>
                  <a:srgbClr val="0000FF"/>
                </a:solidFill>
              </a:rPr>
              <a:t>и из свёклы и из тростника.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1" y="2285992"/>
            <a:ext cx="3286147" cy="331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72287" y="2285992"/>
            <a:ext cx="4814075" cy="3286148"/>
          </a:xfrm>
          <a:prstGeom prst="rect">
            <a:avLst/>
          </a:prstGeom>
          <a:noFill/>
          <a:ln w="9525">
            <a:solidFill>
              <a:srgbClr val="1F7EE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4. </a:t>
            </a:r>
            <a:r>
              <a:rPr lang="en-US" sz="2400" b="1" smtClean="0">
                <a:solidFill>
                  <a:srgbClr val="0000FF"/>
                </a:solidFill>
              </a:rPr>
              <a:t/>
            </a:r>
            <a:br>
              <a:rPr lang="en-US" sz="2400" b="1" smtClean="0">
                <a:solidFill>
                  <a:srgbClr val="0000FF"/>
                </a:solidFill>
              </a:rPr>
            </a:br>
            <a:r>
              <a:rPr lang="ru-RU" sz="2400" b="1" smtClean="0">
                <a:solidFill>
                  <a:srgbClr val="0000FF"/>
                </a:solidFill>
              </a:rPr>
              <a:t>Коричневый сахар такой же калорийный, как белый, поэтому лучше использовать вместо них сахарозаменители.</a:t>
            </a:r>
            <a:r>
              <a:rPr lang="ru-RU" b="1" smtClean="0"/>
              <a:t/>
            </a:r>
            <a:br>
              <a:rPr lang="ru-RU" b="1" smtClean="0"/>
            </a:br>
            <a:endParaRPr lang="ru-RU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1714488"/>
            <a:ext cx="6643734" cy="4862207"/>
          </a:xfrm>
          <a:prstGeom prst="rect">
            <a:avLst/>
          </a:prstGeom>
          <a:noFill/>
          <a:ln w="9525">
            <a:solidFill>
              <a:srgbClr val="1F7EE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171450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5.</a:t>
            </a:r>
            <a:r>
              <a:rPr lang="en-US" sz="2400" b="1" smtClean="0">
                <a:solidFill>
                  <a:srgbClr val="0000FF"/>
                </a:solidFill>
              </a:rPr>
              <a:t/>
            </a:r>
            <a:br>
              <a:rPr lang="en-US" sz="2400" b="1" smtClean="0">
                <a:solidFill>
                  <a:srgbClr val="0000FF"/>
                </a:solidFill>
              </a:rPr>
            </a:br>
            <a:r>
              <a:rPr lang="ru-RU" sz="2400" b="1" smtClean="0">
                <a:solidFill>
                  <a:srgbClr val="0000FF"/>
                </a:solidFill>
              </a:rPr>
              <a:t>Безудержное потребление сахара –</a:t>
            </a:r>
            <a:r>
              <a:rPr lang="en-US" sz="2400" b="1" smtClean="0">
                <a:solidFill>
                  <a:srgbClr val="0000FF"/>
                </a:solidFill>
              </a:rPr>
              <a:t> </a:t>
            </a:r>
            <a:r>
              <a:rPr lang="ru-RU" sz="2400" b="1" smtClean="0">
                <a:solidFill>
                  <a:srgbClr val="0000FF"/>
                </a:solidFill>
              </a:rPr>
              <a:t>главная причина увеличения веса.</a:t>
            </a:r>
            <a:r>
              <a:rPr lang="ru-RU" b="1" smtClean="0"/>
              <a:t/>
            </a:r>
            <a:br>
              <a:rPr lang="ru-RU" b="1" smtClean="0"/>
            </a:br>
            <a:endParaRPr lang="ru-RU" smtClean="0"/>
          </a:p>
        </p:txBody>
      </p:sp>
      <p:pic>
        <p:nvPicPr>
          <p:cNvPr id="112647" name="Picture 7" descr="ZDRAVEpage%% &quot;30 DUMI30 СЛОВ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1785926"/>
            <a:ext cx="5859374" cy="44170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1130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6.</a:t>
            </a:r>
            <a:r>
              <a:rPr lang="en-US" sz="2400" b="1" smtClean="0">
                <a:solidFill>
                  <a:srgbClr val="0000FF"/>
                </a:solidFill>
              </a:rPr>
              <a:t/>
            </a:r>
            <a:br>
              <a:rPr lang="en-US" sz="2400" b="1" smtClean="0">
                <a:solidFill>
                  <a:srgbClr val="0000FF"/>
                </a:solidFill>
              </a:rPr>
            </a:br>
            <a:r>
              <a:rPr lang="ru-RU" sz="2400" b="1" smtClean="0">
                <a:solidFill>
                  <a:srgbClr val="0000FF"/>
                </a:solidFill>
              </a:rPr>
              <a:t>Сахар наш организм получает </a:t>
            </a:r>
            <a:r>
              <a:rPr lang="en-US" sz="2400" b="1" smtClean="0">
                <a:solidFill>
                  <a:srgbClr val="0000FF"/>
                </a:solidFill>
              </a:rPr>
              <a:t/>
            </a:r>
            <a:br>
              <a:rPr lang="en-US" sz="2400" b="1" smtClean="0">
                <a:solidFill>
                  <a:srgbClr val="0000FF"/>
                </a:solidFill>
              </a:rPr>
            </a:br>
            <a:r>
              <a:rPr lang="ru-RU" sz="2400" b="1" smtClean="0">
                <a:solidFill>
                  <a:srgbClr val="0000FF"/>
                </a:solidFill>
              </a:rPr>
              <a:t>в основном из конфет и прочих сладостей.</a:t>
            </a:r>
            <a:r>
              <a:rPr lang="ru-RU" b="1" smtClean="0"/>
              <a:t/>
            </a:r>
            <a:br>
              <a:rPr lang="ru-RU" b="1" smtClean="0"/>
            </a:br>
            <a:endParaRPr lang="ru-RU" smtClean="0"/>
          </a:p>
        </p:txBody>
      </p:sp>
      <p:pic>
        <p:nvPicPr>
          <p:cNvPr id="123906" name="Picture 2" descr="Картинка печенье, цвета, мармелад, сладости, конфеты, разноцветные 2560x1600 5766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500174"/>
            <a:ext cx="7358114" cy="48862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1130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7.</a:t>
            </a:r>
            <a:r>
              <a:rPr lang="en-US" sz="2400" b="1" smtClean="0">
                <a:solidFill>
                  <a:srgbClr val="0000FF"/>
                </a:solidFill>
              </a:rPr>
              <a:t/>
            </a:r>
            <a:br>
              <a:rPr lang="en-US" sz="2400" b="1" smtClean="0">
                <a:solidFill>
                  <a:srgbClr val="0000FF"/>
                </a:solidFill>
              </a:rPr>
            </a:br>
            <a:r>
              <a:rPr lang="ru-RU" sz="2400" b="1" smtClean="0">
                <a:solidFill>
                  <a:srgbClr val="0000FF"/>
                </a:solidFill>
              </a:rPr>
              <a:t>Коричневый сахар не подходит для кулинарии.</a:t>
            </a:r>
            <a:r>
              <a:rPr lang="ru-RU" b="1" smtClean="0"/>
              <a:t/>
            </a:r>
            <a:br>
              <a:rPr lang="ru-RU" b="1" smtClean="0"/>
            </a:br>
            <a:endParaRPr lang="ru-RU" smtClean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428736"/>
            <a:ext cx="6998077" cy="48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82737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8.</a:t>
            </a:r>
            <a:r>
              <a:rPr lang="en-US" sz="2400" b="1" smtClean="0">
                <a:solidFill>
                  <a:srgbClr val="0000FF"/>
                </a:solidFill>
              </a:rPr>
              <a:t/>
            </a:r>
            <a:br>
              <a:rPr lang="en-US" sz="2400" b="1" smtClean="0">
                <a:solidFill>
                  <a:srgbClr val="0000FF"/>
                </a:solidFill>
              </a:rPr>
            </a:br>
            <a:r>
              <a:rPr lang="ru-RU" sz="2400" b="1" smtClean="0">
                <a:solidFill>
                  <a:srgbClr val="0000FF"/>
                </a:solidFill>
              </a:rPr>
              <a:t>Сахарозаменители – полезная альтернатива рафинированному сахару.</a:t>
            </a:r>
            <a:r>
              <a:rPr lang="ru-RU" b="1" smtClean="0"/>
              <a:t/>
            </a:r>
            <a:br>
              <a:rPr lang="ru-RU" b="1" smtClean="0"/>
            </a:br>
            <a:endParaRPr lang="ru-RU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86050" y="1428736"/>
            <a:ext cx="3357586" cy="5038869"/>
          </a:xfrm>
          <a:prstGeom prst="rect">
            <a:avLst/>
          </a:prstGeom>
          <a:noFill/>
          <a:ln w="9525">
            <a:solidFill>
              <a:srgbClr val="1F7EE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725488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9. Сахар легко хранить.</a:t>
            </a:r>
            <a:endParaRPr lang="ru-RU" sz="2400" smtClean="0">
              <a:solidFill>
                <a:srgbClr val="0000FF"/>
              </a:solidFill>
            </a:endParaRPr>
          </a:p>
        </p:txBody>
      </p:sp>
      <p:pic>
        <p:nvPicPr>
          <p:cNvPr id="120836" name="Picture 4" descr="24Daily.net &quot; цены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071546"/>
            <a:ext cx="7239004" cy="54292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</a:rPr>
              <a:t>Миф 10. Соль и сахар – продукты не совместимые.</a:t>
            </a:r>
            <a:endParaRPr lang="ru-RU" sz="2400" smtClean="0">
              <a:solidFill>
                <a:srgbClr val="0000FF"/>
              </a:solidFill>
            </a:endParaRPr>
          </a:p>
        </p:txBody>
      </p:sp>
      <p:pic>
        <p:nvPicPr>
          <p:cNvPr id="119810" name="Picture 2" descr="Соль и здоровое питание несовместимы? . Женский сайт WomenSpb.ru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1142984"/>
            <a:ext cx="4208563" cy="31432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9812" name="Picture 4" descr="Сахар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000372"/>
            <a:ext cx="4337542" cy="35242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http://urokivshkole.ru/wp-content/uploads/2012/09/kolumb_hristofo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38" y="571500"/>
            <a:ext cx="6786562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11.nnm.me/b/5/a/9/e/23cf921bb22bd181eb22e06312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0298" y="928670"/>
            <a:ext cx="4286262" cy="575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714625" y="214313"/>
            <a:ext cx="3903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Свёкла для Наполеона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</TotalTime>
  <Words>524</Words>
  <Application>Microsoft Office PowerPoint</Application>
  <PresentationFormat>Экран (4:3)</PresentationFormat>
  <Paragraphs>153</Paragraphs>
  <Slides>77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4" baseType="lpstr">
      <vt:lpstr>Times New Roman</vt:lpstr>
      <vt:lpstr>Arial</vt:lpstr>
      <vt:lpstr>Calibri</vt:lpstr>
      <vt:lpstr>Adver Gothic</vt:lpstr>
      <vt:lpstr>Wingdings</vt:lpstr>
      <vt:lpstr>Оформление по умолчанию</vt:lpstr>
      <vt:lpstr>Точечный рисунок</vt:lpstr>
      <vt:lpstr>СОЛНЕЧНЫЙ КРИСТАЛЛ </vt:lpstr>
      <vt:lpstr>1. САХАРНАЯ ЛЕТОПИСЬ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«...московскому купцу Павлу Вестову в Москве сахарный завод заводить своим коштом и варить головной сахар и продавать его беспошлинно на протяжении трех лет».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Инверсия сахарозы</vt:lpstr>
      <vt:lpstr>4. САХАР С ТОЧКИ ЗРЕНИЯ БИОЛОГИИ И МЕДИЦИНЫ</vt:lpstr>
      <vt:lpstr>Слайд 22</vt:lpstr>
      <vt:lpstr>КАРИЕС ЗУБОВ</vt:lpstr>
      <vt:lpstr>Слайд 24</vt:lpstr>
      <vt:lpstr>5. КАКОЙ ЖЕ САХАР НАМ НУЖЕН И СКОЛЬКО?</vt:lpstr>
      <vt:lpstr>Слайд 26</vt:lpstr>
      <vt:lpstr>Слайд 27</vt:lpstr>
      <vt:lpstr>Слайд 28</vt:lpstr>
      <vt:lpstr>Слайд 29</vt:lpstr>
      <vt:lpstr>Сахарная семейка</vt:lpstr>
      <vt:lpstr>ТРОСТНИКОВЫЙ САХАР</vt:lpstr>
      <vt:lpstr>СВЕКЛОВИЧНЫЙ САХАР</vt:lpstr>
      <vt:lpstr>КЛЕНОВЫЙ САХАР</vt:lpstr>
      <vt:lpstr>ПАЛЬМОВЫЙ САХАР</vt:lpstr>
      <vt:lpstr>СОРГОВЫЙ САХАР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9. МИФЫ О СОЛНЕЧНОМ КРИСТАЛЛЕ</vt:lpstr>
      <vt:lpstr>Слайд 69</vt:lpstr>
      <vt:lpstr>Слайд 70</vt:lpstr>
      <vt:lpstr>Миф 4.  Коричневый сахар такой же калорийный, как белый, поэтому лучше использовать вместо них сахарозаменители. </vt:lpstr>
      <vt:lpstr>Миф 5. Безудержное потребление сахара – главная причина увеличения веса. </vt:lpstr>
      <vt:lpstr>Миф 6. Сахар наш организм получает  в основном из конфет и прочих сладостей. </vt:lpstr>
      <vt:lpstr>Миф 7. Коричневый сахар не подходит для кулинарии. </vt:lpstr>
      <vt:lpstr>Миф 8. Сахарозаменители – полезная альтернатива рафинированному сахару. </vt:lpstr>
      <vt:lpstr>Миф 9. Сахар легко хранить.</vt:lpstr>
      <vt:lpstr>Миф 10. Соль и сахар – продукты не совместимые.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revaz</dc:creator>
  <cp:lastModifiedBy>re</cp:lastModifiedBy>
  <cp:revision>137</cp:revision>
  <dcterms:created xsi:type="dcterms:W3CDTF">1601-01-01T00:00:00Z</dcterms:created>
  <dcterms:modified xsi:type="dcterms:W3CDTF">2015-11-25T19:27:27Z</dcterms:modified>
</cp:coreProperties>
</file>