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7A3F539-8E57-4DCE-B09F-9AC242CF0AA3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F97E08B-9B02-4DB4-B251-3389060BE44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Правописание глаголов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56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Обосновывать правильность выбора орфограмм при написании глагола.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2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Не с глаголами;</a:t>
            </a:r>
          </a:p>
          <a:p>
            <a:r>
              <a:rPr lang="ru-RU" dirty="0" smtClean="0"/>
              <a:t>- Правописание – ТСЯ и – ТЬСЯ в глаголах;</a:t>
            </a:r>
          </a:p>
          <a:p>
            <a:r>
              <a:rPr lang="ru-RU" dirty="0" smtClean="0"/>
              <a:t>- Правописание личных безударных окончаний глаголов 1 и 2 спряжения;</a:t>
            </a:r>
          </a:p>
          <a:p>
            <a:r>
              <a:rPr lang="ru-RU" dirty="0" smtClean="0"/>
              <a:t>- Правописание гласной перед  Л в прошедшем времени;</a:t>
            </a:r>
          </a:p>
          <a:p>
            <a:r>
              <a:rPr lang="ru-RU" dirty="0" smtClean="0"/>
              <a:t>- Правописание Е – И в корнях с чередованием.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Темы: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1612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494848"/>
            <a:ext cx="8229600" cy="57081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mtClean="0"/>
              <a:t>Спряжение глагола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7200" y="1447800"/>
          <a:ext cx="8229600" cy="4206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56"/>
                <a:gridCol w="1643074"/>
                <a:gridCol w="1643074"/>
                <a:gridCol w="1897376"/>
                <a:gridCol w="1645920"/>
              </a:tblGrid>
              <a:tr h="64017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Спряжение</a:t>
                      </a:r>
                      <a:endParaRPr lang="en-US" sz="1800" dirty="0" smtClean="0"/>
                    </a:p>
                    <a:p>
                      <a:endParaRPr lang="ru-RU" sz="18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   </a:t>
                      </a:r>
                      <a:r>
                        <a:rPr lang="en-US" sz="2400" dirty="0" smtClean="0"/>
                        <a:t>I</a:t>
                      </a:r>
                      <a:endParaRPr lang="ru-RU" sz="24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  II</a:t>
                      </a:r>
                      <a:endParaRPr lang="ru-RU" sz="24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453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        Число</a:t>
                      </a:r>
                      <a:endParaRPr lang="en-US" sz="1800" dirty="0" smtClean="0"/>
                    </a:p>
                    <a:p>
                      <a:r>
                        <a:rPr lang="ru-RU" sz="1800" dirty="0" smtClean="0"/>
                        <a:t>Лицо</a:t>
                      </a:r>
                      <a:endParaRPr lang="en-US" sz="1800" dirty="0" smtClean="0"/>
                    </a:p>
                    <a:p>
                      <a:endParaRPr lang="en-US" sz="1800" dirty="0" smtClean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Ед.число</a:t>
                      </a:r>
                      <a:endParaRPr lang="ru-RU" sz="18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Мн.число</a:t>
                      </a:r>
                      <a:endParaRPr lang="ru-RU" sz="18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Ед.число</a:t>
                      </a:r>
                    </a:p>
                    <a:p>
                      <a:endParaRPr lang="ru-RU" sz="18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Мн.число</a:t>
                      </a:r>
                    </a:p>
                    <a:p>
                      <a:endParaRPr lang="ru-RU" sz="18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216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 лицо</a:t>
                      </a:r>
                    </a:p>
                    <a:p>
                      <a:endParaRPr lang="ru-RU" sz="2800" dirty="0" smtClean="0"/>
                    </a:p>
                    <a:p>
                      <a:r>
                        <a:rPr lang="ru-RU" sz="2800" dirty="0" smtClean="0"/>
                        <a:t>2 лицо</a:t>
                      </a:r>
                    </a:p>
                    <a:p>
                      <a:endParaRPr lang="ru-RU" sz="2800" dirty="0" smtClean="0"/>
                    </a:p>
                    <a:p>
                      <a:r>
                        <a:rPr lang="ru-RU" sz="2800" dirty="0" smtClean="0"/>
                        <a:t>3 лицо</a:t>
                      </a:r>
                    </a:p>
                    <a:p>
                      <a:endParaRPr lang="ru-RU" sz="28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 -у, -</a:t>
                      </a:r>
                      <a:r>
                        <a:rPr lang="ru-RU" sz="2800" dirty="0" err="1" smtClean="0"/>
                        <a:t>ю</a:t>
                      </a:r>
                      <a:r>
                        <a:rPr lang="ru-RU" sz="2800" dirty="0" smtClean="0"/>
                        <a:t> </a:t>
                      </a:r>
                    </a:p>
                    <a:p>
                      <a:pPr algn="ctr"/>
                      <a:endParaRPr lang="ru-RU" sz="2800" dirty="0" smtClean="0"/>
                    </a:p>
                    <a:p>
                      <a:pPr algn="ctr"/>
                      <a:r>
                        <a:rPr lang="ru-RU" sz="2800" dirty="0" smtClean="0"/>
                        <a:t> -ешь</a:t>
                      </a:r>
                    </a:p>
                    <a:p>
                      <a:pPr algn="ctr"/>
                      <a:endParaRPr lang="ru-RU" sz="2800" dirty="0" smtClean="0"/>
                    </a:p>
                    <a:p>
                      <a:pPr algn="ctr"/>
                      <a:r>
                        <a:rPr lang="ru-RU" sz="2800" dirty="0" smtClean="0"/>
                        <a:t> - </a:t>
                      </a:r>
                      <a:r>
                        <a:rPr lang="ru-RU" sz="2800" dirty="0" err="1" smtClean="0"/>
                        <a:t>ет</a:t>
                      </a:r>
                      <a:endParaRPr lang="ru-RU" sz="28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 -ем </a:t>
                      </a:r>
                    </a:p>
                    <a:p>
                      <a:pPr algn="ctr"/>
                      <a:endParaRPr lang="ru-RU" sz="2800" dirty="0" smtClean="0"/>
                    </a:p>
                    <a:p>
                      <a:pPr algn="ctr"/>
                      <a:r>
                        <a:rPr lang="ru-RU" sz="2800" dirty="0" smtClean="0"/>
                        <a:t> -</a:t>
                      </a:r>
                      <a:r>
                        <a:rPr lang="ru-RU" sz="2800" dirty="0" err="1" smtClean="0"/>
                        <a:t>ете</a:t>
                      </a:r>
                      <a:endParaRPr lang="ru-RU" sz="2800" dirty="0" smtClean="0"/>
                    </a:p>
                    <a:p>
                      <a:pPr algn="ctr"/>
                      <a:endParaRPr lang="ru-RU" sz="2800" dirty="0" smtClean="0"/>
                    </a:p>
                    <a:p>
                      <a:pPr algn="ctr"/>
                      <a:r>
                        <a:rPr lang="ru-RU" sz="2800" dirty="0" smtClean="0"/>
                        <a:t> -</a:t>
                      </a:r>
                      <a:r>
                        <a:rPr lang="ru-RU" sz="2800" dirty="0" err="1" smtClean="0"/>
                        <a:t>ут</a:t>
                      </a:r>
                      <a:r>
                        <a:rPr lang="ru-RU" sz="2800" dirty="0" smtClean="0"/>
                        <a:t>,  -ют</a:t>
                      </a:r>
                      <a:endParaRPr lang="ru-RU" sz="28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  -у, -</a:t>
                      </a:r>
                      <a:r>
                        <a:rPr lang="ru-RU" sz="2800" dirty="0" err="1" smtClean="0"/>
                        <a:t>ю</a:t>
                      </a:r>
                      <a:endParaRPr lang="ru-RU" sz="2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 - ишь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 - </a:t>
                      </a:r>
                      <a:r>
                        <a:rPr lang="ru-RU" sz="2800" dirty="0" err="1" smtClean="0"/>
                        <a:t>ит</a:t>
                      </a:r>
                      <a:endParaRPr lang="ru-RU" sz="2800" dirty="0" smtClean="0"/>
                    </a:p>
                    <a:p>
                      <a:pPr algn="ctr"/>
                      <a:endParaRPr lang="ru-RU" sz="28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 -им</a:t>
                      </a:r>
                    </a:p>
                    <a:p>
                      <a:pPr algn="ctr"/>
                      <a:endParaRPr lang="ru-RU" sz="2800" dirty="0" smtClean="0"/>
                    </a:p>
                    <a:p>
                      <a:pPr algn="ctr"/>
                      <a:r>
                        <a:rPr lang="ru-RU" sz="2800" baseline="0" dirty="0" smtClean="0"/>
                        <a:t> -</a:t>
                      </a:r>
                      <a:r>
                        <a:rPr lang="ru-RU" sz="2800" baseline="0" dirty="0" err="1" smtClean="0"/>
                        <a:t>ите</a:t>
                      </a:r>
                      <a:endParaRPr lang="ru-RU" sz="2800" baseline="0" dirty="0" smtClean="0"/>
                    </a:p>
                    <a:p>
                      <a:pPr algn="ctr"/>
                      <a:endParaRPr lang="ru-RU" sz="2800" baseline="0" dirty="0" smtClean="0"/>
                    </a:p>
                    <a:p>
                      <a:pPr algn="ctr"/>
                      <a:r>
                        <a:rPr lang="ru-RU" sz="2800" baseline="0" dirty="0" smtClean="0"/>
                        <a:t>- </a:t>
                      </a:r>
                      <a:r>
                        <a:rPr lang="ru-RU" sz="2800" baseline="0" dirty="0" err="1" smtClean="0"/>
                        <a:t>ат</a:t>
                      </a:r>
                      <a:r>
                        <a:rPr lang="ru-RU" sz="2800" baseline="0" dirty="0" smtClean="0"/>
                        <a:t>, -</a:t>
                      </a:r>
                      <a:r>
                        <a:rPr lang="ru-RU" sz="2800" baseline="0" dirty="0" err="1" smtClean="0"/>
                        <a:t>ят</a:t>
                      </a:r>
                      <a:endParaRPr lang="ru-RU" sz="2800" dirty="0"/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27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ru-RU" sz="2800" dirty="0"/>
              <a:t>1. Если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окончание глагола ударное</a:t>
            </a:r>
            <a:r>
              <a:rPr lang="ru-RU" sz="2800" dirty="0"/>
              <a:t>, то спряжение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определяется по окончанию</a:t>
            </a:r>
            <a:r>
              <a:rPr lang="ru-RU" sz="2800" dirty="0"/>
              <a:t>.</a:t>
            </a:r>
          </a:p>
          <a:p>
            <a:pPr>
              <a:buNone/>
              <a:defRPr/>
            </a:pPr>
            <a:r>
              <a:rPr lang="ru-RU" sz="2800" dirty="0"/>
              <a:t>    2. Если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окончание безударное</a:t>
            </a:r>
            <a:r>
              <a:rPr lang="ru-RU" sz="2800" dirty="0"/>
              <a:t>, то спряжение определяется </a:t>
            </a:r>
          </a:p>
          <a:p>
            <a:pPr>
              <a:buNone/>
              <a:defRPr/>
            </a:pPr>
            <a:r>
              <a:rPr lang="ru-RU" sz="2800" dirty="0"/>
              <a:t>   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по инфинитиву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Спряжение глагола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31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altLang="ru-RU" sz="2400" dirty="0"/>
              <a:t> - </a:t>
            </a:r>
            <a:r>
              <a:rPr lang="ru-RU" altLang="ru-RU" sz="2400" dirty="0">
                <a:solidFill>
                  <a:srgbClr val="00B050"/>
                </a:solidFill>
              </a:rPr>
              <a:t>все</a:t>
            </a:r>
            <a:r>
              <a:rPr lang="ru-RU" altLang="ru-RU" sz="2400" dirty="0"/>
              <a:t> глаголы </a:t>
            </a:r>
            <a:r>
              <a:rPr lang="ru-RU" altLang="ru-RU" sz="2400" dirty="0">
                <a:solidFill>
                  <a:srgbClr val="00B050"/>
                </a:solidFill>
              </a:rPr>
              <a:t>на –</a:t>
            </a:r>
            <a:r>
              <a:rPr lang="ru-RU" altLang="ru-RU" sz="2400" dirty="0" err="1">
                <a:solidFill>
                  <a:srgbClr val="00B050"/>
                </a:solidFill>
              </a:rPr>
              <a:t>ить</a:t>
            </a:r>
            <a:r>
              <a:rPr lang="ru-RU" altLang="ru-RU" sz="2400" dirty="0">
                <a:solidFill>
                  <a:srgbClr val="00B050"/>
                </a:solidFill>
              </a:rPr>
              <a:t> </a:t>
            </a:r>
            <a:r>
              <a:rPr lang="ru-RU" altLang="ru-RU" sz="2400" dirty="0"/>
              <a:t>(</a:t>
            </a:r>
            <a:r>
              <a:rPr lang="ru-RU" altLang="ru-RU" sz="2400" dirty="0">
                <a:solidFill>
                  <a:srgbClr val="FF0000"/>
                </a:solidFill>
              </a:rPr>
              <a:t>кроме брить, стелить</a:t>
            </a:r>
            <a:r>
              <a:rPr lang="ru-RU" altLang="ru-RU" sz="2400" dirty="0"/>
              <a:t>);</a:t>
            </a:r>
          </a:p>
          <a:p>
            <a:pPr>
              <a:buNone/>
            </a:pPr>
            <a:endParaRPr lang="ru-RU" altLang="ru-RU" sz="2400" dirty="0"/>
          </a:p>
          <a:p>
            <a:pPr>
              <a:buNone/>
            </a:pPr>
            <a:r>
              <a:rPr lang="ru-RU" altLang="ru-RU" sz="2400" dirty="0"/>
              <a:t>   - </a:t>
            </a:r>
            <a:r>
              <a:rPr lang="ru-RU" altLang="ru-RU" sz="2400" dirty="0">
                <a:solidFill>
                  <a:srgbClr val="00B050"/>
                </a:solidFill>
              </a:rPr>
              <a:t>7</a:t>
            </a:r>
            <a:r>
              <a:rPr lang="ru-RU" altLang="ru-RU" sz="2400" dirty="0"/>
              <a:t> глаголов на </a:t>
            </a:r>
            <a:r>
              <a:rPr lang="ru-RU" altLang="ru-RU" sz="2400" dirty="0">
                <a:solidFill>
                  <a:srgbClr val="00B050"/>
                </a:solidFill>
              </a:rPr>
              <a:t>–</a:t>
            </a:r>
            <a:r>
              <a:rPr lang="ru-RU" altLang="ru-RU" sz="2400" dirty="0" err="1">
                <a:solidFill>
                  <a:srgbClr val="00B050"/>
                </a:solidFill>
              </a:rPr>
              <a:t>еть</a:t>
            </a:r>
            <a:r>
              <a:rPr lang="ru-RU" altLang="ru-RU" sz="2400" dirty="0">
                <a:solidFill>
                  <a:srgbClr val="00B050"/>
                </a:solidFill>
              </a:rPr>
              <a:t> </a:t>
            </a:r>
            <a:r>
              <a:rPr lang="ru-RU" altLang="ru-RU" sz="2400" dirty="0"/>
              <a:t>(</a:t>
            </a:r>
            <a:r>
              <a:rPr lang="ru-RU" altLang="ru-RU" sz="2400" dirty="0">
                <a:solidFill>
                  <a:srgbClr val="00B050"/>
                </a:solidFill>
              </a:rPr>
              <a:t>видеть, обидеть, смотреть, ненавидеть, зависеть, терпеть, вертеть</a:t>
            </a:r>
            <a:r>
              <a:rPr lang="ru-RU" altLang="ru-RU" sz="2400" dirty="0"/>
              <a:t>);</a:t>
            </a:r>
          </a:p>
          <a:p>
            <a:pPr>
              <a:buNone/>
            </a:pPr>
            <a:endParaRPr lang="ru-RU" altLang="ru-RU" sz="2400" dirty="0"/>
          </a:p>
          <a:p>
            <a:pPr>
              <a:buNone/>
            </a:pPr>
            <a:r>
              <a:rPr lang="ru-RU" altLang="ru-RU" sz="2400" dirty="0"/>
              <a:t>   - </a:t>
            </a:r>
            <a:r>
              <a:rPr lang="ru-RU" altLang="ru-RU" sz="2400" dirty="0">
                <a:solidFill>
                  <a:srgbClr val="00B050"/>
                </a:solidFill>
              </a:rPr>
              <a:t>4</a:t>
            </a:r>
            <a:r>
              <a:rPr lang="ru-RU" altLang="ru-RU" sz="2400" dirty="0"/>
              <a:t> глагола на  -</a:t>
            </a:r>
            <a:r>
              <a:rPr lang="ru-RU" altLang="ru-RU" sz="2400" dirty="0" err="1">
                <a:solidFill>
                  <a:srgbClr val="00B050"/>
                </a:solidFill>
              </a:rPr>
              <a:t>ать</a:t>
            </a:r>
            <a:r>
              <a:rPr lang="ru-RU" altLang="ru-RU" sz="2400" dirty="0"/>
              <a:t> (</a:t>
            </a:r>
            <a:r>
              <a:rPr lang="ru-RU" altLang="ru-RU" sz="2400" dirty="0">
                <a:solidFill>
                  <a:srgbClr val="00B050"/>
                </a:solidFill>
              </a:rPr>
              <a:t>гнать, держать, слышать, дышать)</a:t>
            </a:r>
          </a:p>
          <a:p>
            <a:pPr>
              <a:buNone/>
            </a:pPr>
            <a:endParaRPr lang="ru-RU" altLang="ru-RU" sz="2400" dirty="0"/>
          </a:p>
          <a:p>
            <a:pPr>
              <a:buNone/>
            </a:pPr>
            <a:r>
              <a:rPr lang="ru-RU" altLang="ru-RU" sz="2400" dirty="0">
                <a:solidFill>
                  <a:srgbClr val="FF0000"/>
                </a:solidFill>
              </a:rPr>
              <a:t>Все остальные глаголы относятся к </a:t>
            </a:r>
            <a:r>
              <a:rPr lang="en-US" altLang="ru-RU" sz="2400" dirty="0">
                <a:solidFill>
                  <a:srgbClr val="FF0000"/>
                </a:solidFill>
              </a:rPr>
              <a:t>I </a:t>
            </a:r>
            <a:r>
              <a:rPr lang="ru-RU" altLang="ru-RU" sz="2400" dirty="0">
                <a:solidFill>
                  <a:srgbClr val="FF0000"/>
                </a:solidFill>
              </a:rPr>
              <a:t>спряжению.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 </a:t>
            </a:r>
            <a:r>
              <a:rPr lang="en-US" dirty="0"/>
              <a:t>II</a:t>
            </a:r>
            <a:r>
              <a:rPr lang="ru-RU" dirty="0"/>
              <a:t> спряжению глагола относятся:</a:t>
            </a:r>
          </a:p>
        </p:txBody>
      </p:sp>
    </p:spTree>
    <p:extLst>
      <p:ext uri="{BB962C8B-B14F-4D97-AF65-F5344CB8AC3E}">
        <p14:creationId xmlns:p14="http://schemas.microsoft.com/office/powerpoint/2010/main" val="234589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- Что обозначает глагол?</a:t>
            </a:r>
          </a:p>
          <a:p>
            <a:r>
              <a:rPr lang="ru-RU" dirty="0" smtClean="0"/>
              <a:t>- На какие вопросы отвечает?</a:t>
            </a:r>
          </a:p>
          <a:p>
            <a:r>
              <a:rPr lang="ru-RU" dirty="0" smtClean="0"/>
              <a:t>- Как изменяются глаголы?</a:t>
            </a:r>
          </a:p>
          <a:p>
            <a:r>
              <a:rPr lang="ru-RU" dirty="0" smtClean="0"/>
              <a:t>- В настоящем и будущем времени глагол изменяется…</a:t>
            </a:r>
          </a:p>
          <a:p>
            <a:r>
              <a:rPr lang="ru-RU" dirty="0" smtClean="0"/>
              <a:t>- В предложении глагол обычно бывает…</a:t>
            </a:r>
          </a:p>
          <a:p>
            <a:r>
              <a:rPr lang="ru-RU" dirty="0" smtClean="0"/>
              <a:t>- Назови вопросы совершенного и несовершенного вида.</a:t>
            </a:r>
          </a:p>
          <a:p>
            <a:r>
              <a:rPr lang="ru-RU" dirty="0" smtClean="0"/>
              <a:t>- Как пишется глагол (не)</a:t>
            </a:r>
            <a:r>
              <a:rPr lang="ru-RU" dirty="0" err="1" smtClean="0"/>
              <a:t>навидеть</a:t>
            </a:r>
            <a:r>
              <a:rPr lang="ru-RU" dirty="0" smtClean="0"/>
              <a:t> с НЕ?</a:t>
            </a:r>
          </a:p>
          <a:p>
            <a:r>
              <a:rPr lang="ru-RU" dirty="0" smtClean="0"/>
              <a:t>- Назови суффикс глагола прошедшего времени.</a:t>
            </a:r>
          </a:p>
          <a:p>
            <a:r>
              <a:rPr lang="ru-RU" dirty="0" smtClean="0"/>
              <a:t>- Какая буква пишется в корне слова </a:t>
            </a:r>
            <a:r>
              <a:rPr lang="ru-RU" dirty="0" err="1" smtClean="0"/>
              <a:t>расст</a:t>
            </a:r>
            <a:r>
              <a:rPr lang="ru-RU" dirty="0" smtClean="0"/>
              <a:t>..</a:t>
            </a:r>
            <a:r>
              <a:rPr lang="ru-RU" dirty="0" err="1" smtClean="0"/>
              <a:t>лать</a:t>
            </a:r>
            <a:r>
              <a:rPr lang="ru-RU" dirty="0" smtClean="0"/>
              <a:t>, почему?</a:t>
            </a:r>
          </a:p>
          <a:p>
            <a:r>
              <a:rPr lang="ru-RU" dirty="0" smtClean="0"/>
              <a:t>- Изменение глагола по лицам и числам это…</a:t>
            </a:r>
          </a:p>
          <a:p>
            <a:r>
              <a:rPr lang="ru-RU" dirty="0" smtClean="0"/>
              <a:t>- Какое окончание у глагола </a:t>
            </a:r>
            <a:r>
              <a:rPr lang="ru-RU" dirty="0" err="1" smtClean="0"/>
              <a:t>бре</a:t>
            </a:r>
            <a:r>
              <a:rPr lang="ru-RU" dirty="0" smtClean="0"/>
              <a:t>..т?</a:t>
            </a:r>
          </a:p>
          <a:p>
            <a:r>
              <a:rPr lang="ru-RU" dirty="0" smtClean="0"/>
              <a:t>- Продолжите цепочку: </a:t>
            </a:r>
            <a:r>
              <a:rPr lang="ru-RU" dirty="0" err="1" smtClean="0"/>
              <a:t>бер</a:t>
            </a:r>
            <a:r>
              <a:rPr lang="ru-RU" dirty="0" smtClean="0"/>
              <a:t> – </a:t>
            </a:r>
            <a:r>
              <a:rPr lang="ru-RU" dirty="0" err="1" smtClean="0"/>
              <a:t>бир</a:t>
            </a:r>
            <a:r>
              <a:rPr lang="ru-RU" dirty="0" smtClean="0"/>
              <a:t>…..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Не прерви цепочку: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82272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Упражнение 460.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633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53</TotalTime>
  <Words>321</Words>
  <Application>Microsoft Office PowerPoint</Application>
  <PresentationFormat>Экран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Правописание глаголов</vt:lpstr>
      <vt:lpstr>Цель урока:</vt:lpstr>
      <vt:lpstr>Темы:</vt:lpstr>
      <vt:lpstr>Презентация PowerPoint</vt:lpstr>
      <vt:lpstr>Спряжение глагола</vt:lpstr>
      <vt:lpstr>Ко II спряжению глагола относятся:</vt:lpstr>
      <vt:lpstr> Не прерви цепочку: 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глаголов</dc:title>
  <dc:creator>user</dc:creator>
  <cp:lastModifiedBy>user</cp:lastModifiedBy>
  <cp:revision>10</cp:revision>
  <dcterms:created xsi:type="dcterms:W3CDTF">2015-03-12T19:46:28Z</dcterms:created>
  <dcterms:modified xsi:type="dcterms:W3CDTF">2015-03-13T05:16:35Z</dcterms:modified>
</cp:coreProperties>
</file>