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44"/>
  </p:notesMasterIdLst>
  <p:sldIdLst>
    <p:sldId id="289" r:id="rId2"/>
    <p:sldId id="290" r:id="rId3"/>
    <p:sldId id="291" r:id="rId4"/>
    <p:sldId id="292" r:id="rId5"/>
    <p:sldId id="293" r:id="rId6"/>
    <p:sldId id="294" r:id="rId7"/>
    <p:sldId id="295" r:id="rId8"/>
    <p:sldId id="323" r:id="rId9"/>
    <p:sldId id="258" r:id="rId10"/>
    <p:sldId id="259" r:id="rId11"/>
    <p:sldId id="280" r:id="rId12"/>
    <p:sldId id="297" r:id="rId13"/>
    <p:sldId id="261" r:id="rId14"/>
    <p:sldId id="299" r:id="rId15"/>
    <p:sldId id="300" r:id="rId16"/>
    <p:sldId id="301" r:id="rId17"/>
    <p:sldId id="302" r:id="rId18"/>
    <p:sldId id="263" r:id="rId19"/>
    <p:sldId id="288" r:id="rId20"/>
    <p:sldId id="303" r:id="rId21"/>
    <p:sldId id="306" r:id="rId22"/>
    <p:sldId id="305" r:id="rId23"/>
    <p:sldId id="304" r:id="rId24"/>
    <p:sldId id="308" r:id="rId25"/>
    <p:sldId id="307" r:id="rId26"/>
    <p:sldId id="310" r:id="rId27"/>
    <p:sldId id="311" r:id="rId28"/>
    <p:sldId id="267" r:id="rId29"/>
    <p:sldId id="284" r:id="rId30"/>
    <p:sldId id="312" r:id="rId31"/>
    <p:sldId id="269" r:id="rId32"/>
    <p:sldId id="313" r:id="rId33"/>
    <p:sldId id="314" r:id="rId34"/>
    <p:sldId id="270" r:id="rId35"/>
    <p:sldId id="315" r:id="rId36"/>
    <p:sldId id="286" r:id="rId37"/>
    <p:sldId id="279" r:id="rId38"/>
    <p:sldId id="322" r:id="rId39"/>
    <p:sldId id="318" r:id="rId40"/>
    <p:sldId id="319" r:id="rId41"/>
    <p:sldId id="321" r:id="rId42"/>
    <p:sldId id="277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gency FB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gency FB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gency FB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gency FB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gency FB" pitchFamily="34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gency FB" pitchFamily="34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gency FB" pitchFamily="34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gency FB" pitchFamily="34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gency FB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66FF33"/>
    <a:srgbClr val="00CC66"/>
    <a:srgbClr val="FFFF66"/>
    <a:srgbClr val="FF6600"/>
    <a:srgbClr val="0000FF"/>
    <a:srgbClr val="00CC99"/>
    <a:srgbClr val="6666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23" autoAdjust="0"/>
    <p:restoredTop sz="93559" autoAdjust="0"/>
  </p:normalViewPr>
  <p:slideViewPr>
    <p:cSldViewPr>
      <p:cViewPr>
        <p:scale>
          <a:sx n="66" d="100"/>
          <a:sy n="66" d="100"/>
        </p:scale>
        <p:origin x="-336" y="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06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583D0082-DC0A-4369-B1F7-D1599C0340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753247-D52B-4715-BF3C-2F74A1F93ED2}" type="slidenum">
              <a:rPr lang="ru-RU" smtClean="0"/>
              <a:pPr/>
              <a:t>24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5AA33-9A6A-4817-8BC4-96AA226E84E1}" type="slidenum">
              <a:rPr lang="ru-RU" smtClean="0"/>
              <a:pPr/>
              <a:t>38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C9458-6C1E-4B71-8EC8-DB0387BFA0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506C7-E457-427E-BE8A-5E989BC18C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81392-529A-4290-9137-3500ECE291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5EE5D-2C51-4EA9-BC7E-23AEE6A5F3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484A9-E324-47AB-B9AB-2FD13E026F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6E9F7-55EC-4D9E-8D27-1F49D2ABC3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390D6-3179-48A0-9B34-753AC1996D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779E6-6336-48D0-A7E2-8DF596199F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2E5AE-358D-45F6-92FF-68DDD73C6B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45755-19B6-42E2-A860-F97F6D69ED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65792-FE90-4CDF-A67F-658B62269D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D215D-9A13-46E6-AA63-0F234BF0F1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11C63-DBB8-4842-A950-2763139B7E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49E58-A481-447A-BA19-0EE3B21BFC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515EA-5D37-4852-9622-4838801FF1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6577C-DE9D-4000-8828-A412175E89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BEC92-A0F4-4366-9406-F39232FB8E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66"/>
            </a:gs>
            <a:gs pos="100000">
              <a:srgbClr val="99FF9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4FC8F21F-AD60-4928-9113-94DD1A4FE1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4400" smtClean="0"/>
              <a:t>7 класс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85813" y="-500063"/>
            <a:ext cx="7175500" cy="7358063"/>
          </a:xfrm>
        </p:spPr>
        <p:txBody>
          <a:bodyPr/>
          <a:lstStyle/>
          <a:p>
            <a:pPr>
              <a:defRPr/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Разнообразие природы Африки</a:t>
            </a:r>
            <a:b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4" descr="http://900igr.net/datas/geografija/Lesa-pustyni-i-savanny-Afriki/0004-004-Rassmotret-kartu-prirodnykh-zon-Afriki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00232" y="3071810"/>
            <a:ext cx="5000660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18488" cy="928688"/>
          </a:xfrm>
        </p:spPr>
        <p:txBody>
          <a:bodyPr/>
          <a:lstStyle/>
          <a:p>
            <a:pPr eaLnBrk="1" hangingPunct="1"/>
            <a:r>
              <a:rPr lang="ru-RU" sz="4000" i="1" smtClean="0">
                <a:solidFill>
                  <a:srgbClr val="FF0000"/>
                </a:solidFill>
                <a:latin typeface="Impact" pitchFamily="34" charset="0"/>
              </a:rPr>
              <a:t>Влажный экваториальный лес</a:t>
            </a:r>
            <a:r>
              <a:rPr lang="ru-RU" sz="4000" i="1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4000" i="1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3200" i="1" smtClean="0">
              <a:solidFill>
                <a:srgbClr val="FF0000"/>
              </a:solidFill>
              <a:latin typeface="Impact" pitchFamily="34" charset="0"/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14438"/>
            <a:ext cx="3668713" cy="4911725"/>
          </a:xfrm>
        </p:spPr>
        <p:txBody>
          <a:bodyPr/>
          <a:lstStyle/>
          <a:p>
            <a:pPr eaLnBrk="1" hangingPunct="1"/>
            <a:endParaRPr lang="ru-RU" sz="2800" smtClean="0"/>
          </a:p>
          <a:p>
            <a:pPr eaLnBrk="1" hangingPunct="1">
              <a:buClr>
                <a:srgbClr val="0000FF"/>
              </a:buClr>
              <a:buFontTx/>
              <a:buNone/>
            </a:pPr>
            <a:endParaRPr lang="ru-RU" sz="2800" smtClean="0">
              <a:latin typeface="Bookman Old Style" pitchFamily="18" charset="0"/>
            </a:endParaRPr>
          </a:p>
          <a:p>
            <a:pPr eaLnBrk="1" hangingPunct="1">
              <a:buClr>
                <a:srgbClr val="0000FF"/>
              </a:buClr>
              <a:buFont typeface="Wingdings" pitchFamily="2" charset="2"/>
              <a:buChar char="q"/>
            </a:pPr>
            <a:endParaRPr lang="ru-RU" sz="2800" smtClean="0">
              <a:latin typeface="Bookman Old Style" pitchFamily="18" charset="0"/>
            </a:endParaRPr>
          </a:p>
          <a:p>
            <a:pPr eaLnBrk="1" hangingPunct="1">
              <a:buClr>
                <a:srgbClr val="0000FF"/>
              </a:buClr>
              <a:buFont typeface="Wingdings" pitchFamily="2" charset="2"/>
              <a:buChar char="q"/>
            </a:pPr>
            <a:endParaRPr lang="ru-RU" sz="2800" smtClean="0">
              <a:latin typeface="Bookman Old Style" pitchFamily="18" charset="0"/>
            </a:endParaRPr>
          </a:p>
          <a:p>
            <a:pPr eaLnBrk="1" hangingPunct="1">
              <a:buClr>
                <a:srgbClr val="0000FF"/>
              </a:buClr>
              <a:buFont typeface="Wingdings" pitchFamily="2" charset="2"/>
              <a:buChar char="q"/>
            </a:pPr>
            <a:endParaRPr lang="ru-RU" sz="2800" smtClean="0">
              <a:latin typeface="Bookman Old Style" pitchFamily="18" charset="0"/>
            </a:endParaRPr>
          </a:p>
          <a:p>
            <a:pPr eaLnBrk="1" hangingPunct="1">
              <a:buClr>
                <a:srgbClr val="0000FF"/>
              </a:buClr>
              <a:buFont typeface="Wingdings" pitchFamily="2" charset="2"/>
              <a:buChar char="q"/>
            </a:pPr>
            <a:endParaRPr lang="ru-RU" sz="2800" smtClean="0">
              <a:latin typeface="Bookman Old Style" pitchFamily="18" charset="0"/>
            </a:endParaRPr>
          </a:p>
          <a:p>
            <a:pPr eaLnBrk="1" hangingPunct="1">
              <a:buClr>
                <a:srgbClr val="0000FF"/>
              </a:buClr>
              <a:buFont typeface="Wingdings" pitchFamily="2" charset="2"/>
              <a:buChar char="q"/>
            </a:pPr>
            <a:r>
              <a:rPr lang="ru-RU" sz="2800" smtClean="0">
                <a:latin typeface="Bookman Old Style" pitchFamily="18" charset="0"/>
              </a:rPr>
              <a:t>Климат</a:t>
            </a:r>
          </a:p>
          <a:p>
            <a:pPr eaLnBrk="1" hangingPunct="1">
              <a:buClr>
                <a:srgbClr val="0000FF"/>
              </a:buClr>
              <a:buFont typeface="Wingdings" pitchFamily="2" charset="2"/>
              <a:buChar char="q"/>
            </a:pPr>
            <a:r>
              <a:rPr lang="ru-RU" sz="2800" smtClean="0">
                <a:latin typeface="Bookman Old Style" pitchFamily="18" charset="0"/>
              </a:rPr>
              <a:t>Почвы</a:t>
            </a:r>
          </a:p>
          <a:p>
            <a:pPr eaLnBrk="1" hangingPunct="1">
              <a:buClr>
                <a:srgbClr val="0000FF"/>
              </a:buClr>
              <a:buFont typeface="Wingdings" pitchFamily="2" charset="2"/>
              <a:buChar char="q"/>
            </a:pPr>
            <a:r>
              <a:rPr lang="ru-RU" sz="2800" smtClean="0">
                <a:latin typeface="Bookman Old Style" pitchFamily="18" charset="0"/>
              </a:rPr>
              <a:t>Растения</a:t>
            </a:r>
          </a:p>
          <a:p>
            <a:pPr eaLnBrk="1" hangingPunct="1">
              <a:buClr>
                <a:srgbClr val="0000FF"/>
              </a:buClr>
              <a:buFont typeface="Wingdings" pitchFamily="2" charset="2"/>
              <a:buChar char="q"/>
            </a:pPr>
            <a:r>
              <a:rPr lang="ru-RU" sz="2800" smtClean="0">
                <a:latin typeface="Bookman Old Style" pitchFamily="18" charset="0"/>
              </a:rPr>
              <a:t>Животный мир</a:t>
            </a:r>
          </a:p>
          <a:p>
            <a:pPr eaLnBrk="1" hangingPunct="1">
              <a:buClr>
                <a:srgbClr val="0000FF"/>
              </a:buClr>
              <a:buFont typeface="Wingdings" pitchFamily="2" charset="2"/>
              <a:buNone/>
            </a:pPr>
            <a:endParaRPr lang="ru-RU" sz="2800" smtClean="0">
              <a:latin typeface="Bookman Old Style" pitchFamily="18" charset="0"/>
            </a:endParaRPr>
          </a:p>
        </p:txBody>
      </p:sp>
      <p:pic>
        <p:nvPicPr>
          <p:cNvPr id="76812" name="Picture 12" descr="africa2"/>
          <p:cNvPicPr>
            <a:picLocks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14313" y="1428750"/>
            <a:ext cx="4071937" cy="5000625"/>
          </a:xfrm>
          <a:noFill/>
        </p:spPr>
      </p:pic>
      <p:sp>
        <p:nvSpPr>
          <p:cNvPr id="76814" name="Line 14"/>
          <p:cNvSpPr>
            <a:spLocks noChangeShapeType="1"/>
          </p:cNvSpPr>
          <p:nvPr/>
        </p:nvSpPr>
        <p:spPr bwMode="auto">
          <a:xfrm>
            <a:off x="1403350" y="4221163"/>
            <a:ext cx="20161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6817" name="Line 17"/>
          <p:cNvSpPr>
            <a:spLocks noChangeShapeType="1"/>
          </p:cNvSpPr>
          <p:nvPr/>
        </p:nvSpPr>
        <p:spPr bwMode="auto">
          <a:xfrm>
            <a:off x="1619250" y="5013325"/>
            <a:ext cx="18732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6818" name="Line 18"/>
          <p:cNvSpPr>
            <a:spLocks noChangeShapeType="1"/>
          </p:cNvSpPr>
          <p:nvPr/>
        </p:nvSpPr>
        <p:spPr bwMode="auto">
          <a:xfrm>
            <a:off x="755650" y="3141663"/>
            <a:ext cx="2376488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6823" name="Freeform 23"/>
          <p:cNvSpPr>
            <a:spLocks/>
          </p:cNvSpPr>
          <p:nvPr/>
        </p:nvSpPr>
        <p:spPr bwMode="auto">
          <a:xfrm>
            <a:off x="1258888" y="3933825"/>
            <a:ext cx="1452562" cy="417513"/>
          </a:xfrm>
          <a:custGeom>
            <a:avLst/>
            <a:gdLst>
              <a:gd name="T0" fmla="*/ 0 w 915"/>
              <a:gd name="T1" fmla="*/ 2147483647 h 263"/>
              <a:gd name="T2" fmla="*/ 2147483647 w 915"/>
              <a:gd name="T3" fmla="*/ 2147483647 h 263"/>
              <a:gd name="T4" fmla="*/ 2147483647 w 915"/>
              <a:gd name="T5" fmla="*/ 2147483647 h 263"/>
              <a:gd name="T6" fmla="*/ 2147483647 w 915"/>
              <a:gd name="T7" fmla="*/ 2147483647 h 263"/>
              <a:gd name="T8" fmla="*/ 2147483647 w 915"/>
              <a:gd name="T9" fmla="*/ 2147483647 h 2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5"/>
              <a:gd name="T16" fmla="*/ 0 h 263"/>
              <a:gd name="T17" fmla="*/ 915 w 915"/>
              <a:gd name="T18" fmla="*/ 263 h 2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5" h="263">
                <a:moveTo>
                  <a:pt x="0" y="30"/>
                </a:moveTo>
                <a:cubicBezTo>
                  <a:pt x="314" y="15"/>
                  <a:pt x="629" y="0"/>
                  <a:pt x="772" y="30"/>
                </a:cubicBezTo>
                <a:cubicBezTo>
                  <a:pt x="915" y="60"/>
                  <a:pt x="877" y="173"/>
                  <a:pt x="862" y="211"/>
                </a:cubicBezTo>
                <a:cubicBezTo>
                  <a:pt x="847" y="249"/>
                  <a:pt x="764" y="249"/>
                  <a:pt x="681" y="256"/>
                </a:cubicBezTo>
                <a:cubicBezTo>
                  <a:pt x="598" y="263"/>
                  <a:pt x="480" y="259"/>
                  <a:pt x="363" y="25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6824" name="Text Box 24"/>
          <p:cNvSpPr txBox="1">
            <a:spLocks noChangeArrowheads="1"/>
          </p:cNvSpPr>
          <p:nvPr/>
        </p:nvSpPr>
        <p:spPr bwMode="auto">
          <a:xfrm>
            <a:off x="3276600" y="2852738"/>
            <a:ext cx="86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Arial Unicode MS" pitchFamily="34" charset="-128"/>
              </a:rPr>
              <a:t>23</a:t>
            </a:r>
            <a:r>
              <a:rPr lang="ru-RU" sz="1600" baseline="30000">
                <a:latin typeface="Arial Unicode MS" pitchFamily="34" charset="-128"/>
              </a:rPr>
              <a:t>0</a:t>
            </a:r>
            <a:r>
              <a:rPr lang="ru-RU" sz="1600">
                <a:latin typeface="Arial Unicode MS" pitchFamily="34" charset="-128"/>
              </a:rPr>
              <a:t>сш</a:t>
            </a:r>
          </a:p>
        </p:txBody>
      </p:sp>
      <p:sp>
        <p:nvSpPr>
          <p:cNvPr id="76825" name="Text Box 25"/>
          <p:cNvSpPr txBox="1">
            <a:spLocks noChangeArrowheads="1"/>
          </p:cNvSpPr>
          <p:nvPr/>
        </p:nvSpPr>
        <p:spPr bwMode="auto">
          <a:xfrm>
            <a:off x="3492500" y="4076700"/>
            <a:ext cx="792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Arial Unicode MS" pitchFamily="34" charset="-128"/>
              </a:rPr>
              <a:t>0</a:t>
            </a:r>
            <a:r>
              <a:rPr lang="ru-RU" sz="1600" baseline="30000">
                <a:latin typeface="Arial Unicode MS" pitchFamily="34" charset="-128"/>
              </a:rPr>
              <a:t>0</a:t>
            </a:r>
          </a:p>
        </p:txBody>
      </p:sp>
      <p:sp>
        <p:nvSpPr>
          <p:cNvPr id="76826" name="Text Box 26"/>
          <p:cNvSpPr txBox="1">
            <a:spLocks noChangeArrowheads="1"/>
          </p:cNvSpPr>
          <p:nvPr/>
        </p:nvSpPr>
        <p:spPr bwMode="auto">
          <a:xfrm>
            <a:off x="3492500" y="4797425"/>
            <a:ext cx="792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Arial Unicode MS" pitchFamily="34" charset="-128"/>
              </a:rPr>
              <a:t>23</a:t>
            </a:r>
            <a:r>
              <a:rPr lang="ru-RU" sz="1600" baseline="30000">
                <a:latin typeface="Arial Unicode MS" pitchFamily="34" charset="-128"/>
              </a:rPr>
              <a:t>0</a:t>
            </a:r>
            <a:r>
              <a:rPr lang="ru-RU" sz="1600">
                <a:latin typeface="Arial Unicode MS" pitchFamily="34" charset="-128"/>
              </a:rPr>
              <a:t>сш</a:t>
            </a:r>
          </a:p>
        </p:txBody>
      </p:sp>
      <p:sp>
        <p:nvSpPr>
          <p:cNvPr id="76827" name="Text Box 27"/>
          <p:cNvSpPr txBox="1">
            <a:spLocks noChangeArrowheads="1"/>
          </p:cNvSpPr>
          <p:nvPr/>
        </p:nvSpPr>
        <p:spPr bwMode="auto">
          <a:xfrm>
            <a:off x="179388" y="4365625"/>
            <a:ext cx="187166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Arial Unicode MS" pitchFamily="34" charset="-128"/>
              </a:rPr>
              <a:t>Влажный экваториальный лес</a:t>
            </a:r>
          </a:p>
        </p:txBody>
      </p:sp>
      <p:sp>
        <p:nvSpPr>
          <p:cNvPr id="76828" name="Line 28"/>
          <p:cNvSpPr>
            <a:spLocks noChangeShapeType="1"/>
          </p:cNvSpPr>
          <p:nvPr/>
        </p:nvSpPr>
        <p:spPr bwMode="auto">
          <a:xfrm flipV="1">
            <a:off x="1258888" y="4149725"/>
            <a:ext cx="649287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11278" name="Рисунок 6" descr="Джунгли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14813" y="642938"/>
            <a:ext cx="4929187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6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6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10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6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76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76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68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68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68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68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8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8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68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68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68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68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68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68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4" grpId="0"/>
      <p:bldP spid="76806" grpId="0" build="p"/>
      <p:bldP spid="76814" grpId="0" animBg="1"/>
      <p:bldP spid="76817" grpId="0" animBg="1"/>
      <p:bldP spid="76818" grpId="0" animBg="1"/>
      <p:bldP spid="76823" grpId="0" animBg="1"/>
      <p:bldP spid="76824" grpId="0"/>
      <p:bldP spid="76825" grpId="0"/>
      <p:bldP spid="76826" grpId="0"/>
      <p:bldP spid="76827" grpId="0"/>
      <p:bldP spid="768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785813"/>
            <a:ext cx="4321175" cy="5761037"/>
          </a:xfrm>
        </p:spPr>
        <p:txBody>
          <a:bodyPr/>
          <a:lstStyle/>
          <a:p>
            <a:pPr lvl="1" algn="ctr" eaLnBrk="1" hangingPunct="1">
              <a:lnSpc>
                <a:spcPct val="90000"/>
              </a:lnSpc>
              <a:buFontTx/>
              <a:buNone/>
            </a:pPr>
            <a:endParaRPr lang="ru-RU" sz="2800" u="sng" smtClean="0">
              <a:latin typeface="Bookman Old Style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rgbClr val="0000CC"/>
              </a:buClr>
              <a:buFontTx/>
              <a:buNone/>
            </a:pPr>
            <a:endParaRPr lang="ru-RU" sz="3600" i="1" smtClean="0">
              <a:latin typeface="Monotype Corsiva" pitchFamily="66" charset="0"/>
            </a:endParaRPr>
          </a:p>
          <a:p>
            <a:pPr lvl="1" eaLnBrk="1" hangingPunct="1">
              <a:lnSpc>
                <a:spcPct val="90000"/>
              </a:lnSpc>
              <a:buClr>
                <a:srgbClr val="0000CC"/>
              </a:buClr>
              <a:buFont typeface="Wingdings" pitchFamily="2" charset="2"/>
              <a:buChar char="ü"/>
            </a:pPr>
            <a:r>
              <a:rPr lang="ru-RU" sz="3600" i="1" smtClean="0">
                <a:latin typeface="Monotype Corsiva" pitchFamily="66" charset="0"/>
              </a:rPr>
              <a:t>Экваториальные воздушные массы – влажно и жарко в течение всего года </a:t>
            </a:r>
            <a:endParaRPr lang="en-US" sz="3600" i="1" smtClean="0">
              <a:latin typeface="Monotype Corsiva" pitchFamily="66" charset="0"/>
            </a:endParaRPr>
          </a:p>
        </p:txBody>
      </p:sp>
      <p:pic>
        <p:nvPicPr>
          <p:cNvPr id="12291" name="Picture 6" descr="http://zkola.ru/pars_docs/refs/682/681194/681194_html_m554617bb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57688" y="928688"/>
            <a:ext cx="4786312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4138" y="1009650"/>
            <a:ext cx="4273550" cy="4794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0000CC"/>
              </a:buClr>
              <a:buFont typeface="Wingdings" pitchFamily="2" charset="2"/>
              <a:buChar char="ü"/>
              <a:defRPr/>
            </a:pPr>
            <a:r>
              <a:rPr lang="ru-RU" u="sng" kern="0" dirty="0">
                <a:solidFill>
                  <a:srgbClr val="0000FF"/>
                </a:solidFill>
                <a:latin typeface="Bookman Old Style" pitchFamily="18" charset="0"/>
              </a:rPr>
              <a:t>Экваториальный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25550" y="333375"/>
            <a:ext cx="1990725" cy="479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b="0" u="sng" kern="0" dirty="0">
                <a:solidFill>
                  <a:srgbClr val="000000"/>
                </a:solidFill>
                <a:latin typeface="Bookman Old Style" pitchFamily="18" charset="0"/>
              </a:rPr>
              <a:t>Климат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build="p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429125" y="642938"/>
            <a:ext cx="4500563" cy="49545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ru-RU" i="1" smtClean="0">
              <a:solidFill>
                <a:srgbClr val="0000FF"/>
              </a:solidFill>
              <a:latin typeface="Bookman Old Style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0000CC"/>
              </a:buClr>
              <a:buFont typeface="Wingdings" pitchFamily="2" charset="2"/>
              <a:buChar char="ü"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Органические вещества разлагаются до конца и  не накапливаются</a:t>
            </a:r>
          </a:p>
          <a:p>
            <a:pPr eaLnBrk="1" hangingPunct="1">
              <a:lnSpc>
                <a:spcPct val="90000"/>
              </a:lnSpc>
              <a:buClr>
                <a:srgbClr val="0000CC"/>
              </a:buClr>
              <a:buFont typeface="Wingdings" pitchFamily="2" charset="2"/>
              <a:buChar char="ü"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Обилие влаги приводит к непрерывному промыванию на большую глубину почв</a:t>
            </a:r>
          </a:p>
          <a:p>
            <a:pPr eaLnBrk="1" hangingPunct="1">
              <a:lnSpc>
                <a:spcPct val="90000"/>
              </a:lnSpc>
              <a:buClr>
                <a:srgbClr val="0000CC"/>
              </a:buClr>
              <a:buFont typeface="Wingdings" pitchFamily="2" charset="2"/>
              <a:buChar char="ü"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Происходит заболачивание </a:t>
            </a:r>
          </a:p>
          <a:p>
            <a:pPr eaLnBrk="1" hangingPunct="1">
              <a:lnSpc>
                <a:spcPct val="90000"/>
              </a:lnSpc>
              <a:buClr>
                <a:srgbClr val="0000CC"/>
              </a:buClr>
              <a:buFont typeface="Wingdings" pitchFamily="2" charset="2"/>
              <a:buChar char="ü"/>
            </a:pPr>
            <a:endParaRPr lang="ru-RU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188913"/>
            <a:ext cx="4321175" cy="576103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u="sng" smtClean="0">
              <a:latin typeface="Bookman Old Style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u="sng" smtClean="0">
              <a:latin typeface="Bookman Old Style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u="sng" smtClean="0">
              <a:latin typeface="Bookman Old Style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u="sng" smtClean="0">
                <a:latin typeface="Bookman Old Style" pitchFamily="18" charset="0"/>
              </a:rPr>
              <a:t>Почвы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u="sng" smtClean="0">
              <a:latin typeface="Bookman Old Style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400" b="1" smtClean="0">
                <a:solidFill>
                  <a:srgbClr val="0000FF"/>
                </a:solidFill>
                <a:latin typeface="Bookman Old Style" pitchFamily="18" charset="0"/>
              </a:rPr>
              <a:t>    </a:t>
            </a:r>
            <a:r>
              <a:rPr lang="ru-RU" sz="3600" b="1" u="sng" smtClean="0">
                <a:solidFill>
                  <a:srgbClr val="0000FF"/>
                </a:solidFill>
                <a:latin typeface="Bookman Old Style" pitchFamily="18" charset="0"/>
              </a:rPr>
              <a:t>Красно</a:t>
            </a:r>
            <a:r>
              <a:rPr lang="en-US" sz="3600" b="1" u="sng" smtClean="0">
                <a:solidFill>
                  <a:srgbClr val="0000FF"/>
                </a:solidFill>
                <a:latin typeface="Bookman Old Style" pitchFamily="18" charset="0"/>
              </a:rPr>
              <a:t>-</a:t>
            </a:r>
            <a:r>
              <a:rPr lang="ru-RU" sz="3600" b="1" u="sng" smtClean="0">
                <a:solidFill>
                  <a:srgbClr val="0000FF"/>
                </a:solidFill>
                <a:latin typeface="Bookman Old Style" pitchFamily="18" charset="0"/>
              </a:rPr>
              <a:t>жёлтые  </a:t>
            </a:r>
            <a:r>
              <a:rPr lang="ru-RU" sz="3600" b="1" smtClean="0">
                <a:solidFill>
                  <a:srgbClr val="0000FF"/>
                </a:solidFill>
                <a:latin typeface="Bookman Old Style" pitchFamily="18" charset="0"/>
              </a:rPr>
              <a:t>       </a:t>
            </a:r>
            <a:r>
              <a:rPr lang="ru-RU" sz="3600" b="1" u="sng" smtClean="0">
                <a:solidFill>
                  <a:srgbClr val="0000FF"/>
                </a:solidFill>
                <a:latin typeface="Bookman Old Style" pitchFamily="18" charset="0"/>
              </a:rPr>
              <a:t>ферраллитные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endParaRPr lang="en-US" sz="3600" i="1" smtClean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1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1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1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1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1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1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1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1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1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1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1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1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4" grpId="0" build="p"/>
      <p:bldP spid="15155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47700"/>
          </a:xfrm>
        </p:spPr>
        <p:txBody>
          <a:bodyPr/>
          <a:lstStyle/>
          <a:p>
            <a:pPr eaLnBrk="1" hangingPunct="1"/>
            <a:r>
              <a:rPr lang="ru-RU" sz="4000" i="1" smtClean="0">
                <a:solidFill>
                  <a:srgbClr val="FF0000"/>
                </a:solidFill>
                <a:latin typeface="Impact" pitchFamily="34" charset="0"/>
              </a:rPr>
              <a:t>Растительность</a:t>
            </a:r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620713"/>
            <a:ext cx="3600450" cy="37449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В лесу сумрак и сырость.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Растительность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вечнозеленая,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расположена ярусами.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На стволах и ветвях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деревьев селятся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растения –паразиты. </a:t>
            </a:r>
          </a:p>
        </p:txBody>
      </p:sp>
      <p:pic>
        <p:nvPicPr>
          <p:cNvPr id="82951" name="Picture 7" descr="жунгли"/>
          <p:cNvPicPr>
            <a:picLocks noChangeAspect="1" noChangeArrowheads="1"/>
          </p:cNvPicPr>
          <p:nvPr>
            <p:ph sz="half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300788" y="2781300"/>
            <a:ext cx="2646362" cy="3529013"/>
          </a:xfrm>
          <a:noFill/>
        </p:spPr>
      </p:pic>
      <p:pic>
        <p:nvPicPr>
          <p:cNvPr id="82955" name="Picture 11" descr="сканирование000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24300" y="908050"/>
            <a:ext cx="2303463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7" name="Text Box 13"/>
          <p:cNvSpPr txBox="1">
            <a:spLocks noChangeArrowheads="1"/>
          </p:cNvSpPr>
          <p:nvPr/>
        </p:nvSpPr>
        <p:spPr bwMode="auto">
          <a:xfrm>
            <a:off x="785813" y="4500563"/>
            <a:ext cx="56435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i="1">
                <a:latin typeface="Times New Roman" pitchFamily="18" charset="0"/>
                <a:cs typeface="Times New Roman" pitchFamily="18" charset="0"/>
              </a:rPr>
              <a:t>Множество лиан, пальмы, фикусы, хлебное дерево, мимозы, эбеновое дерево, красное дерево, железное дерево, масличная пальма, бананы и др.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82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29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29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29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29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29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29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29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29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29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29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29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29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29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29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29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2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2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2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/>
      <p:bldP spid="82949" grpId="0" build="p"/>
      <p:bldP spid="829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ebmandry.com/images/stories/2013/03/005-rainforest/rain_fores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500438"/>
            <a:ext cx="46672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http://webmandry.com/images/stories/2013/03/007-Welcome-To-The-Jungle/spr1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62388" y="3500438"/>
            <a:ext cx="528161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 descr="http://pics.davesgarden.com/pics/2003/09/03/palmbob/ffcdb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464343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4716463" y="0"/>
            <a:ext cx="4427537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300"/>
              <a:t>Корни особой формы помогают деревьям оставаться в вертикальном положении.  </a:t>
            </a:r>
          </a:p>
          <a:p>
            <a:r>
              <a:rPr lang="ru-RU" sz="2300"/>
              <a:t>На ветвях множество растений – паразитов, любое дерево старается расти выше, поближе к солнцу. </a:t>
            </a:r>
          </a:p>
          <a:p>
            <a:r>
              <a:rPr lang="ru-RU" sz="2300"/>
              <a:t>На земле преобладают грибы и мхи.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93199" y="0"/>
            <a:ext cx="610974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Животный мир</a:t>
            </a: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0" y="765175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Большинство животных ведёт древесный образ жизни. Множество крупных насекомых (особенно муравьёв), ящериц</a:t>
            </a:r>
          </a:p>
        </p:txBody>
      </p:sp>
      <p:pic>
        <p:nvPicPr>
          <p:cNvPr id="16388" name="Picture 4" descr="http://www.allfons.ru/pic/201112/800x600/allfons.ru-224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573463"/>
            <a:ext cx="4379913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http://content.foto.mail.ru/mail/larisavolik/_answers/i-443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57686" y="4071942"/>
            <a:ext cx="4786314" cy="2786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90" name="Picture 8" descr="http://ua3000.info/upload/gal_very_big/44f52d-6_b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628775"/>
            <a:ext cx="174942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0" descr="http://www.bugaga.ru/uploads/posts/2009-08/1251619495_dmavstr_6361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92275" y="1916113"/>
            <a:ext cx="2493963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2" descr="http://www.zoogeo365.ru/images/public/20101126/polosatyj_gologlaz_big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79912" y="1844824"/>
            <a:ext cx="2217846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1000125" y="3000375"/>
            <a:ext cx="1885950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муравьи</a:t>
            </a:r>
          </a:p>
        </p:txBody>
      </p:sp>
      <p:pic>
        <p:nvPicPr>
          <p:cNvPr id="16394" name="Picture 14" descr="http://nevseoboi.com.ua/uploads/posts/2009-12/1261330651_allday.ru_11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011863" y="1628775"/>
            <a:ext cx="3132137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357813" y="1643063"/>
            <a:ext cx="2000250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ящерицы</a:t>
            </a:r>
          </a:p>
        </p:txBody>
      </p:sp>
      <p:pic>
        <p:nvPicPr>
          <p:cNvPr id="21520" name="Picture 16" descr="http://gutt.sg.free.fr/Images/holaspis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140200" y="3357563"/>
            <a:ext cx="1860550" cy="2317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714625" y="6381750"/>
            <a:ext cx="1641475" cy="4000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dirty="0"/>
              <a:t>мартышки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96188" y="6308725"/>
            <a:ext cx="1333500" cy="40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dirty="0" err="1"/>
              <a:t>колобус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047" y="0"/>
            <a:ext cx="610974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Животный мир</a:t>
            </a:r>
          </a:p>
        </p:txBody>
      </p:sp>
      <p:pic>
        <p:nvPicPr>
          <p:cNvPr id="17411" name="Picture 2" descr="http://www.vokrugsveta.ru/photo/thumbnails/600/1663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4076700"/>
            <a:ext cx="3595688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AutoShape 6" descr="http://arch.413chan.net/Okapia-(n1304733935324)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7413" name="Picture 8" descr="http://arch.413chan.net/Okapia-(n1304733935324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56363" y="0"/>
            <a:ext cx="268763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AutoShape 10" descr="http://img1.liveinternet.ru/images/attach/c/2/73/174/73174059_3818013_karlikovii_begemot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7415" name="Picture 12" descr="http://img1.liveinternet.ru/images/attach/c/2/73/174/73174059_3818013_karlikovii_begemot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412875"/>
            <a:ext cx="3932238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765175"/>
            <a:ext cx="6443663" cy="708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dirty="0"/>
              <a:t>Достаточно много лесных наземных животных. Обитают грызуны, мелкие копытные, лесные свиньи.</a:t>
            </a:r>
          </a:p>
        </p:txBody>
      </p:sp>
      <p:pic>
        <p:nvPicPr>
          <p:cNvPr id="17417" name="Picture 14" descr="http://upload.wikimedia.org/wikipedia/commons/thumb/e/e6/Hylochoerus_meinertzhageni2.jpg/800px-Hylochoerus_meinertzhageni2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000500" y="3257550"/>
            <a:ext cx="44418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8" name="TextBox 11"/>
          <p:cNvSpPr txBox="1">
            <a:spLocks noChangeArrowheads="1"/>
          </p:cNvSpPr>
          <p:nvPr/>
        </p:nvSpPr>
        <p:spPr bwMode="auto">
          <a:xfrm>
            <a:off x="4067175" y="1628775"/>
            <a:ext cx="23764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Гигантам очень трудно пробираться через лесные заросли.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43563" y="6286500"/>
            <a:ext cx="2278062" cy="40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dirty="0"/>
              <a:t>Лесная свинья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51050" y="3716338"/>
            <a:ext cx="2092325" cy="708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dirty="0"/>
              <a:t>Карликовый бегемот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43663" y="2781300"/>
            <a:ext cx="936625" cy="40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dirty="0"/>
              <a:t>окапи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92275" y="6457950"/>
            <a:ext cx="2522538" cy="40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dirty="0"/>
              <a:t>Лесные слоны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510" y="0"/>
            <a:ext cx="866666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Шимпанзе и гориллы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36613"/>
            <a:ext cx="9144000" cy="1200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dirty="0"/>
              <a:t>Большую часть времени они проводят на земле, лишь на ночь забираясь не высоко на деревья. Это осторожные миролюбивые гиганты, питающиеся растительной пищей.</a:t>
            </a:r>
          </a:p>
        </p:txBody>
      </p:sp>
      <p:pic>
        <p:nvPicPr>
          <p:cNvPr id="18436" name="Picture 2" descr="http://ambientalistasemrede.files.wordpress.com/2012/10/chimpanze-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852738"/>
            <a:ext cx="5997575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http://www.benciaafricaadventure.com/images/gorilla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67400" y="2071688"/>
            <a:ext cx="32766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471863" cy="2439987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  <a:latin typeface="Impact" pitchFamily="34" charset="0"/>
              </a:rPr>
              <a:t>Саванна</a:t>
            </a:r>
            <a:r>
              <a:rPr lang="ru-RU" smtClean="0">
                <a:latin typeface="Impact" pitchFamily="34" charset="0"/>
              </a:rPr>
              <a:t/>
            </a:r>
            <a:br>
              <a:rPr lang="ru-RU" smtClean="0">
                <a:latin typeface="Impact" pitchFamily="34" charset="0"/>
              </a:rPr>
            </a:br>
            <a:endParaRPr lang="ru-RU" smtClean="0">
              <a:latin typeface="Impact" pitchFamily="34" charset="0"/>
            </a:endParaRPr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211638" y="214313"/>
            <a:ext cx="4462462" cy="591185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sz="2800" smtClean="0"/>
          </a:p>
          <a:p>
            <a:pPr eaLnBrk="1" hangingPunct="1">
              <a:buFontTx/>
              <a:buNone/>
            </a:pPr>
            <a:endParaRPr lang="ru-RU" sz="2800" smtClean="0"/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q"/>
            </a:pPr>
            <a:endParaRPr lang="ru-RU" sz="2800" smtClean="0">
              <a:latin typeface="Bookman Old Style" pitchFamily="18" charset="0"/>
            </a:endParaRPr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q"/>
            </a:pPr>
            <a:endParaRPr lang="ru-RU" sz="2800" smtClean="0">
              <a:latin typeface="Bookman Old Style" pitchFamily="18" charset="0"/>
            </a:endParaRPr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q"/>
            </a:pPr>
            <a:endParaRPr lang="ru-RU" sz="2800" smtClean="0">
              <a:latin typeface="Bookman Old Style" pitchFamily="18" charset="0"/>
            </a:endParaRPr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q"/>
            </a:pPr>
            <a:endParaRPr lang="ru-RU" sz="2800" smtClean="0">
              <a:latin typeface="Bookman Old Style" pitchFamily="18" charset="0"/>
            </a:endParaRPr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q"/>
            </a:pPr>
            <a:endParaRPr lang="ru-RU" sz="2800" smtClean="0">
              <a:latin typeface="Bookman Old Style" pitchFamily="18" charset="0"/>
            </a:endParaRPr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q"/>
            </a:pPr>
            <a:endParaRPr lang="ru-RU" sz="2800" smtClean="0">
              <a:latin typeface="Bookman Old Style" pitchFamily="18" charset="0"/>
            </a:endParaRPr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q"/>
            </a:pPr>
            <a:r>
              <a:rPr lang="ru-RU" sz="2800" smtClean="0">
                <a:latin typeface="Bookman Old Style" pitchFamily="18" charset="0"/>
              </a:rPr>
              <a:t>Климат</a:t>
            </a:r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q"/>
            </a:pPr>
            <a:r>
              <a:rPr lang="ru-RU" sz="2800" smtClean="0">
                <a:latin typeface="Bookman Old Style" pitchFamily="18" charset="0"/>
              </a:rPr>
              <a:t>Почвы</a:t>
            </a:r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q"/>
            </a:pPr>
            <a:r>
              <a:rPr lang="ru-RU" sz="2800" smtClean="0">
                <a:latin typeface="Bookman Old Style" pitchFamily="18" charset="0"/>
              </a:rPr>
              <a:t>Растительность</a:t>
            </a:r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q"/>
            </a:pPr>
            <a:r>
              <a:rPr lang="ru-RU" sz="2800" smtClean="0">
                <a:latin typeface="Bookman Old Style" pitchFamily="18" charset="0"/>
              </a:rPr>
              <a:t>Животный мир</a:t>
            </a:r>
          </a:p>
        </p:txBody>
      </p:sp>
      <p:pic>
        <p:nvPicPr>
          <p:cNvPr id="89098" name="Picture 10" descr="africa2"/>
          <p:cNvPicPr>
            <a:picLocks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84213" y="2852738"/>
            <a:ext cx="3168650" cy="3670300"/>
          </a:xfrm>
          <a:noFill/>
        </p:spPr>
      </p:pic>
      <p:sp>
        <p:nvSpPr>
          <p:cNvPr id="89099" name="Line 11"/>
          <p:cNvSpPr>
            <a:spLocks noChangeShapeType="1"/>
          </p:cNvSpPr>
          <p:nvPr/>
        </p:nvSpPr>
        <p:spPr bwMode="auto">
          <a:xfrm flipV="1">
            <a:off x="1476375" y="4652963"/>
            <a:ext cx="2087563" cy="71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102" name="Line 14"/>
          <p:cNvSpPr>
            <a:spLocks noChangeShapeType="1"/>
          </p:cNvSpPr>
          <p:nvPr/>
        </p:nvSpPr>
        <p:spPr bwMode="auto">
          <a:xfrm flipV="1">
            <a:off x="468313" y="3644900"/>
            <a:ext cx="2879725" cy="7143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103" name="Line 15"/>
          <p:cNvSpPr>
            <a:spLocks noChangeShapeType="1"/>
          </p:cNvSpPr>
          <p:nvPr/>
        </p:nvSpPr>
        <p:spPr bwMode="auto">
          <a:xfrm>
            <a:off x="1619250" y="5589588"/>
            <a:ext cx="18732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105" name="Freeform 17"/>
          <p:cNvSpPr>
            <a:spLocks/>
          </p:cNvSpPr>
          <p:nvPr/>
        </p:nvSpPr>
        <p:spPr bwMode="auto">
          <a:xfrm>
            <a:off x="1979613" y="5373688"/>
            <a:ext cx="1008062" cy="576262"/>
          </a:xfrm>
          <a:custGeom>
            <a:avLst/>
            <a:gdLst>
              <a:gd name="T0" fmla="*/ 0 w 635"/>
              <a:gd name="T1" fmla="*/ 0 h 363"/>
              <a:gd name="T2" fmla="*/ 2147483647 w 635"/>
              <a:gd name="T3" fmla="*/ 2147483647 h 363"/>
              <a:gd name="T4" fmla="*/ 2147483647 w 635"/>
              <a:gd name="T5" fmla="*/ 2147483647 h 363"/>
              <a:gd name="T6" fmla="*/ 2147483647 w 635"/>
              <a:gd name="T7" fmla="*/ 2147483647 h 363"/>
              <a:gd name="T8" fmla="*/ 0 60000 65536"/>
              <a:gd name="T9" fmla="*/ 0 60000 65536"/>
              <a:gd name="T10" fmla="*/ 0 60000 65536"/>
              <a:gd name="T11" fmla="*/ 0 60000 65536"/>
              <a:gd name="T12" fmla="*/ 0 w 635"/>
              <a:gd name="T13" fmla="*/ 0 h 363"/>
              <a:gd name="T14" fmla="*/ 635 w 635"/>
              <a:gd name="T15" fmla="*/ 363 h 3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35" h="363">
                <a:moveTo>
                  <a:pt x="0" y="0"/>
                </a:moveTo>
                <a:cubicBezTo>
                  <a:pt x="106" y="87"/>
                  <a:pt x="213" y="174"/>
                  <a:pt x="273" y="227"/>
                </a:cubicBezTo>
                <a:cubicBezTo>
                  <a:pt x="333" y="280"/>
                  <a:pt x="303" y="295"/>
                  <a:pt x="363" y="318"/>
                </a:cubicBezTo>
                <a:cubicBezTo>
                  <a:pt x="423" y="341"/>
                  <a:pt x="529" y="352"/>
                  <a:pt x="635" y="363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106" name="Text Box 18"/>
          <p:cNvSpPr txBox="1">
            <a:spLocks noChangeArrowheads="1"/>
          </p:cNvSpPr>
          <p:nvPr/>
        </p:nvSpPr>
        <p:spPr bwMode="auto">
          <a:xfrm>
            <a:off x="3492500" y="3573463"/>
            <a:ext cx="9350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Arial Unicode MS" pitchFamily="34" charset="-128"/>
              </a:rPr>
              <a:t>23</a:t>
            </a:r>
            <a:r>
              <a:rPr lang="ru-RU" sz="1600" baseline="30000">
                <a:latin typeface="Arial Unicode MS" pitchFamily="34" charset="-128"/>
              </a:rPr>
              <a:t>0</a:t>
            </a:r>
            <a:r>
              <a:rPr lang="ru-RU" sz="1600">
                <a:latin typeface="Arial Unicode MS" pitchFamily="34" charset="-128"/>
              </a:rPr>
              <a:t>сш</a:t>
            </a:r>
          </a:p>
        </p:txBody>
      </p:sp>
      <p:sp>
        <p:nvSpPr>
          <p:cNvPr id="89107" name="Text Box 19"/>
          <p:cNvSpPr txBox="1">
            <a:spLocks noChangeArrowheads="1"/>
          </p:cNvSpPr>
          <p:nvPr/>
        </p:nvSpPr>
        <p:spPr bwMode="auto">
          <a:xfrm>
            <a:off x="3708400" y="4508500"/>
            <a:ext cx="647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Arial Unicode MS" pitchFamily="34" charset="-128"/>
              </a:rPr>
              <a:t>0</a:t>
            </a:r>
            <a:r>
              <a:rPr lang="ru-RU" sz="1600" baseline="30000">
                <a:latin typeface="Arial Unicode MS" pitchFamily="34" charset="-128"/>
              </a:rPr>
              <a:t>0</a:t>
            </a:r>
          </a:p>
        </p:txBody>
      </p:sp>
      <p:sp>
        <p:nvSpPr>
          <p:cNvPr id="89108" name="Text Box 20"/>
          <p:cNvSpPr txBox="1">
            <a:spLocks noChangeArrowheads="1"/>
          </p:cNvSpPr>
          <p:nvPr/>
        </p:nvSpPr>
        <p:spPr bwMode="auto">
          <a:xfrm>
            <a:off x="3563938" y="5373688"/>
            <a:ext cx="792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Arial Unicode MS" pitchFamily="34" charset="-128"/>
              </a:rPr>
              <a:t>23</a:t>
            </a:r>
            <a:r>
              <a:rPr lang="ru-RU" sz="1600" baseline="30000">
                <a:latin typeface="Arial Unicode MS" pitchFamily="34" charset="-128"/>
              </a:rPr>
              <a:t>0</a:t>
            </a:r>
            <a:r>
              <a:rPr lang="ru-RU" sz="1600">
                <a:latin typeface="Arial Unicode MS" pitchFamily="34" charset="-128"/>
              </a:rPr>
              <a:t>сш</a:t>
            </a:r>
          </a:p>
        </p:txBody>
      </p:sp>
      <p:sp>
        <p:nvSpPr>
          <p:cNvPr id="89109" name="Text Box 21"/>
          <p:cNvSpPr txBox="1">
            <a:spLocks noChangeArrowheads="1"/>
          </p:cNvSpPr>
          <p:nvPr/>
        </p:nvSpPr>
        <p:spPr bwMode="auto">
          <a:xfrm>
            <a:off x="1547813" y="4005263"/>
            <a:ext cx="1295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Arial Unicode MS" pitchFamily="34" charset="-128"/>
              </a:rPr>
              <a:t>саванна</a:t>
            </a:r>
          </a:p>
        </p:txBody>
      </p:sp>
      <p:sp>
        <p:nvSpPr>
          <p:cNvPr id="89115" name="Freeform 27"/>
          <p:cNvSpPr>
            <a:spLocks/>
          </p:cNvSpPr>
          <p:nvPr/>
        </p:nvSpPr>
        <p:spPr bwMode="auto">
          <a:xfrm>
            <a:off x="1258888" y="4460875"/>
            <a:ext cx="1560512" cy="407988"/>
          </a:xfrm>
          <a:custGeom>
            <a:avLst/>
            <a:gdLst>
              <a:gd name="T0" fmla="*/ 0 w 983"/>
              <a:gd name="T1" fmla="*/ 2147483647 h 257"/>
              <a:gd name="T2" fmla="*/ 2147483647 w 983"/>
              <a:gd name="T3" fmla="*/ 2147483647 h 257"/>
              <a:gd name="T4" fmla="*/ 2147483647 w 983"/>
              <a:gd name="T5" fmla="*/ 2147483647 h 257"/>
              <a:gd name="T6" fmla="*/ 2147483647 w 983"/>
              <a:gd name="T7" fmla="*/ 2147483647 h 257"/>
              <a:gd name="T8" fmla="*/ 0 60000 65536"/>
              <a:gd name="T9" fmla="*/ 0 60000 65536"/>
              <a:gd name="T10" fmla="*/ 0 60000 65536"/>
              <a:gd name="T11" fmla="*/ 0 60000 65536"/>
              <a:gd name="T12" fmla="*/ 0 w 983"/>
              <a:gd name="T13" fmla="*/ 0 h 257"/>
              <a:gd name="T14" fmla="*/ 983 w 983"/>
              <a:gd name="T15" fmla="*/ 257 h 2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83" h="257">
                <a:moveTo>
                  <a:pt x="0" y="30"/>
                </a:moveTo>
                <a:cubicBezTo>
                  <a:pt x="310" y="15"/>
                  <a:pt x="621" y="0"/>
                  <a:pt x="772" y="30"/>
                </a:cubicBezTo>
                <a:cubicBezTo>
                  <a:pt x="923" y="60"/>
                  <a:pt x="983" y="174"/>
                  <a:pt x="908" y="212"/>
                </a:cubicBezTo>
                <a:cubicBezTo>
                  <a:pt x="833" y="250"/>
                  <a:pt x="416" y="250"/>
                  <a:pt x="318" y="257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116" name="Text Box 28"/>
          <p:cNvSpPr txBox="1">
            <a:spLocks noChangeArrowheads="1"/>
          </p:cNvSpPr>
          <p:nvPr/>
        </p:nvSpPr>
        <p:spPr bwMode="auto">
          <a:xfrm>
            <a:off x="2051050" y="5013325"/>
            <a:ext cx="1296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Arial Unicode MS" pitchFamily="34" charset="-128"/>
              </a:rPr>
              <a:t>саванна</a:t>
            </a:r>
          </a:p>
        </p:txBody>
      </p:sp>
      <p:sp>
        <p:nvSpPr>
          <p:cNvPr id="19471" name="Line 29"/>
          <p:cNvSpPr>
            <a:spLocks noChangeShapeType="1"/>
          </p:cNvSpPr>
          <p:nvPr/>
        </p:nvSpPr>
        <p:spPr bwMode="auto">
          <a:xfrm>
            <a:off x="900113" y="40052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119" name="Line 31"/>
          <p:cNvSpPr>
            <a:spLocks noChangeShapeType="1"/>
          </p:cNvSpPr>
          <p:nvPr/>
        </p:nvSpPr>
        <p:spPr bwMode="auto">
          <a:xfrm flipV="1">
            <a:off x="827088" y="3933825"/>
            <a:ext cx="2305050" cy="714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9473" name="Рисунок 13" descr="закат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57688" y="214313"/>
            <a:ext cx="442912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9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9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9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9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9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000"/>
                                        <p:tgtEl>
                                          <p:spTgt spid="89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1000"/>
                                        <p:tgtEl>
                                          <p:spTgt spid="89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1000"/>
                                        <p:tgtEl>
                                          <p:spTgt spid="89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9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89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9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9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89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90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90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90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90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90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90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90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90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90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90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90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90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  <p:bldP spid="89095" grpId="0" build="p"/>
      <p:bldP spid="89099" grpId="0" animBg="1"/>
      <p:bldP spid="89102" grpId="0" animBg="1"/>
      <p:bldP spid="89103" grpId="0" animBg="1"/>
      <p:bldP spid="89105" grpId="0" animBg="1"/>
      <p:bldP spid="89106" grpId="0"/>
      <p:bldP spid="89107" grpId="0"/>
      <p:bldP spid="89108" grpId="0"/>
      <p:bldP spid="89109" grpId="0"/>
      <p:bldP spid="89115" grpId="0" animBg="1"/>
      <p:bldP spid="89116" grpId="0"/>
      <p:bldP spid="891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85813"/>
            <a:ext cx="4506913" cy="588327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sz="2400" u="sng" smtClean="0">
              <a:latin typeface="Bookman Old Style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sz="2400" u="sng" smtClean="0">
              <a:latin typeface="Bookman Old Style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0000CC"/>
              </a:buClr>
              <a:buFont typeface="Wingdings" pitchFamily="2" charset="2"/>
              <a:buChar char="ü"/>
            </a:pPr>
            <a:r>
              <a:rPr lang="ru-RU" b="1" u="sng" smtClean="0">
                <a:solidFill>
                  <a:srgbClr val="0000FF"/>
                </a:solidFill>
                <a:latin typeface="Bookman Old Style" pitchFamily="18" charset="0"/>
              </a:rPr>
              <a:t>Субэкваториальный пояс</a:t>
            </a:r>
            <a:endParaRPr lang="ru-RU" smtClean="0">
              <a:latin typeface="Monotype Corsiva" pitchFamily="66" charset="0"/>
            </a:endParaRP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429250" y="2857500"/>
            <a:ext cx="3714750" cy="1285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CC"/>
              </a:buClr>
              <a:buFont typeface="Wingdings" pitchFamily="2" charset="2"/>
              <a:buNone/>
            </a:pP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Выделяются  2 сезона:</a:t>
            </a:r>
          </a:p>
          <a:p>
            <a:pPr eaLnBrk="1" hangingPunct="1">
              <a:lnSpc>
                <a:spcPct val="90000"/>
              </a:lnSpc>
              <a:buClr>
                <a:srgbClr val="0000CC"/>
              </a:buClr>
              <a:buFont typeface="Wingdings" pitchFamily="2" charset="2"/>
              <a:buChar char="§"/>
            </a:pP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сезон дождей - лето</a:t>
            </a:r>
          </a:p>
          <a:p>
            <a:pPr eaLnBrk="1" hangingPunct="1">
              <a:lnSpc>
                <a:spcPct val="90000"/>
              </a:lnSpc>
              <a:buClr>
                <a:srgbClr val="0000CC"/>
              </a:buClr>
              <a:buFont typeface="Wingdings" pitchFamily="2" charset="2"/>
              <a:buChar char="§"/>
            </a:pP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сезон засухи -зима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smtClean="0">
              <a:latin typeface="Monotype Corsiva" pitchFamily="66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smtClean="0">
              <a:latin typeface="Monotype Corsiva" pitchFamily="66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smtClean="0">
              <a:latin typeface="Monotype Corsiva" pitchFamily="66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smtClean="0">
              <a:latin typeface="Monotype Corsiva" pitchFamily="66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smtClean="0">
              <a:latin typeface="Monotype Corsiva" pitchFamily="66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smtClean="0">
              <a:latin typeface="Monotype Corsiva" pitchFamily="66" charset="0"/>
            </a:endParaRPr>
          </a:p>
        </p:txBody>
      </p:sp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1116013" y="785813"/>
            <a:ext cx="2232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>
                <a:latin typeface="Baskerville Old Face" pitchFamily="18" charset="0"/>
              </a:rPr>
              <a:t>Климат</a:t>
            </a:r>
          </a:p>
        </p:txBody>
      </p:sp>
      <p:pic>
        <p:nvPicPr>
          <p:cNvPr id="20485" name="Рисунок 15" descr="стадо слонов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57750" y="4143375"/>
            <a:ext cx="42862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7" descr="World_Africa_Savannah_Storm_007473_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7750" y="142875"/>
            <a:ext cx="42862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80975" y="2778125"/>
            <a:ext cx="4102100" cy="3636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CC"/>
              </a:buClr>
              <a:buFont typeface="Wingdings" pitchFamily="2" charset="2"/>
              <a:buChar char="ü"/>
              <a:defRPr/>
            </a:pPr>
            <a:r>
              <a:rPr lang="ru-RU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Летом господствуют экваториальные воздушные массы – влажные и жаркие; зимой – тропические – сухие и жаркие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0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0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0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0" grpId="0" build="p"/>
      <p:bldP spid="160771" grpId="0" build="p"/>
      <p:bldP spid="160772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2"/>
          <p:cNvSpPr>
            <a:spLocks noGrp="1"/>
          </p:cNvSpPr>
          <p:nvPr>
            <p:ph type="ctrTitle"/>
          </p:nvPr>
        </p:nvSpPr>
        <p:spPr>
          <a:xfrm>
            <a:off x="468313" y="1052513"/>
            <a:ext cx="8567737" cy="4897437"/>
          </a:xfrm>
        </p:spPr>
        <p:txBody>
          <a:bodyPr/>
          <a:lstStyle/>
          <a:p>
            <a:pPr algn="l"/>
            <a:r>
              <a:rPr lang="ru-RU" sz="2800" smtClean="0"/>
              <a:t>			</a:t>
            </a:r>
            <a:r>
              <a:rPr lang="ru-RU" sz="2800" u="sng" smtClean="0"/>
              <a:t>Задачи урока:</a:t>
            </a:r>
            <a:r>
              <a:rPr lang="ru-RU" sz="2400" smtClean="0"/>
              <a:t>	</a:t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	</a:t>
            </a:r>
            <a:r>
              <a:rPr lang="ru-RU" sz="2800" smtClean="0"/>
              <a:t>1. Отработать понятие «природная зона» на примере материка Африка.</a:t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>	2. Выявить зависимость почв, растительного и животного мира от климатических условий в пределах природной зоны.</a:t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>	3. Продолжить формировать географические умения: работать с географическими картами атласа: физической, климатической, почвенной и природных зон.</a:t>
            </a:r>
            <a:br>
              <a:rPr lang="ru-RU" sz="2800" smtClean="0"/>
            </a:br>
            <a:endParaRPr lang="ru-RU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85750" y="522288"/>
            <a:ext cx="4038600" cy="633571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sz="2400" u="sng" smtClean="0">
              <a:latin typeface="Bookman Old Style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sz="2400" u="sng" smtClean="0">
              <a:latin typeface="Bookman Old Style" pitchFamily="18" charset="0"/>
            </a:endParaRP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16463" y="1143000"/>
            <a:ext cx="4038600" cy="4643438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u="sng" smtClean="0">
                <a:latin typeface="Bookman Old Style" pitchFamily="18" charset="0"/>
              </a:rPr>
              <a:t>Почвы</a:t>
            </a:r>
            <a:endParaRPr lang="ru-RU" smtClean="0">
              <a:latin typeface="Bookman Old Style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b="1" u="sng" smtClean="0">
                <a:solidFill>
                  <a:srgbClr val="0000FF"/>
                </a:solidFill>
                <a:latin typeface="Bookman Old Style" pitchFamily="18" charset="0"/>
              </a:rPr>
              <a:t>Красно-бурые саванн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2400" u="sng" smtClean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1116013" y="404813"/>
            <a:ext cx="2232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b="0">
              <a:latin typeface="Baskerville Old Face" pitchFamily="18" charset="0"/>
            </a:endParaRPr>
          </a:p>
        </p:txBody>
      </p:sp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2" cstate="email">
            <a:lum bright="20000"/>
          </a:blip>
          <a:srcRect/>
          <a:stretch>
            <a:fillRect/>
          </a:stretch>
        </p:blipFill>
        <p:spPr bwMode="auto">
          <a:xfrm>
            <a:off x="142875" y="1143000"/>
            <a:ext cx="428625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003800" y="2584450"/>
            <a:ext cx="3436938" cy="21177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CC"/>
              </a:buClr>
              <a:buFont typeface="Wingdings" pitchFamily="2" charset="2"/>
              <a:buChar char="ü"/>
              <a:defRPr/>
            </a:pPr>
            <a:r>
              <a:rPr lang="ru-RU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Плодородные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00CC"/>
              </a:buClr>
              <a:buFont typeface="Wingdings" pitchFamily="2" charset="2"/>
              <a:buChar char="ü"/>
              <a:defRPr/>
            </a:pPr>
            <a:r>
              <a:rPr lang="ru-RU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Органические вещества накапливаются в сухой сезон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1" grpId="0" build="p"/>
      <p:bldP spid="160772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928688"/>
          </a:xfrm>
        </p:spPr>
        <p:txBody>
          <a:bodyPr/>
          <a:lstStyle/>
          <a:p>
            <a:pPr eaLnBrk="1" hangingPunct="1"/>
            <a:r>
              <a:rPr lang="ru-RU" i="1" smtClean="0">
                <a:solidFill>
                  <a:srgbClr val="FF0000"/>
                </a:solidFill>
                <a:latin typeface="Impact" pitchFamily="34" charset="0"/>
              </a:rPr>
              <a:t>Растительность</a:t>
            </a:r>
          </a:p>
        </p:txBody>
      </p:sp>
      <p:pic>
        <p:nvPicPr>
          <p:cNvPr id="94217" name="Picture 9" descr="аванна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928938" y="4714875"/>
            <a:ext cx="3000375" cy="2143125"/>
          </a:xfrm>
          <a:noFill/>
        </p:spPr>
      </p:pic>
      <p:pic>
        <p:nvPicPr>
          <p:cNvPr id="94219" name="Picture 11" descr="баобаб2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795963" y="1844675"/>
            <a:ext cx="3024187" cy="2941638"/>
          </a:xfrm>
          <a:noFill/>
        </p:spPr>
      </p:pic>
      <p:sp>
        <p:nvSpPr>
          <p:cNvPr id="94220" name="Text Box 12"/>
          <p:cNvSpPr txBox="1">
            <a:spLocks noChangeArrowheads="1"/>
          </p:cNvSpPr>
          <p:nvPr/>
        </p:nvSpPr>
        <p:spPr bwMode="auto">
          <a:xfrm>
            <a:off x="3276600" y="2060575"/>
            <a:ext cx="2808288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1">
                <a:latin typeface="Times New Roman" pitchFamily="18" charset="0"/>
                <a:cs typeface="Times New Roman" pitchFamily="18" charset="0"/>
              </a:rPr>
              <a:t>Молочай</a:t>
            </a:r>
          </a:p>
          <a:p>
            <a:pPr>
              <a:spcBef>
                <a:spcPct val="50000"/>
              </a:spcBef>
            </a:pPr>
            <a:r>
              <a:rPr lang="ru-RU" sz="2000" i="1">
                <a:latin typeface="Times New Roman" pitchFamily="18" charset="0"/>
                <a:cs typeface="Times New Roman" pitchFamily="18" charset="0"/>
              </a:rPr>
              <a:t>Баобаб</a:t>
            </a:r>
          </a:p>
          <a:p>
            <a:pPr>
              <a:spcBef>
                <a:spcPct val="50000"/>
              </a:spcBef>
            </a:pPr>
            <a:r>
              <a:rPr lang="ru-RU" sz="2000" i="1">
                <a:latin typeface="Times New Roman" pitchFamily="18" charset="0"/>
                <a:cs typeface="Times New Roman" pitchFamily="18" charset="0"/>
              </a:rPr>
              <a:t>Зонтичная акация</a:t>
            </a:r>
          </a:p>
          <a:p>
            <a:pPr>
              <a:spcBef>
                <a:spcPct val="50000"/>
              </a:spcBef>
            </a:pPr>
            <a:r>
              <a:rPr lang="ru-RU" sz="2000" i="1">
                <a:latin typeface="Times New Roman" pitchFamily="18" charset="0"/>
                <a:cs typeface="Times New Roman" pitchFamily="18" charset="0"/>
              </a:rPr>
              <a:t>Масличная пальма</a:t>
            </a:r>
          </a:p>
          <a:p>
            <a:pPr>
              <a:spcBef>
                <a:spcPct val="50000"/>
              </a:spcBef>
            </a:pPr>
            <a:r>
              <a:rPr lang="ru-RU" sz="2000" i="1">
                <a:latin typeface="Times New Roman" pitchFamily="18" charset="0"/>
                <a:cs typeface="Times New Roman" pitchFamily="18" charset="0"/>
              </a:rPr>
              <a:t>Различные травы</a:t>
            </a:r>
          </a:p>
        </p:txBody>
      </p:sp>
      <p:sp>
        <p:nvSpPr>
          <p:cNvPr id="94223" name="Text Box 15"/>
          <p:cNvSpPr txBox="1">
            <a:spLocks noChangeArrowheads="1"/>
          </p:cNvSpPr>
          <p:nvPr/>
        </p:nvSpPr>
        <p:spPr bwMode="auto">
          <a:xfrm>
            <a:off x="468313" y="857250"/>
            <a:ext cx="83518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 Растения развились и приспособились к сухому сезону года: жесткие, сильно опушенные листья, толстая кора.</a:t>
            </a:r>
          </a:p>
        </p:txBody>
      </p:sp>
      <p:pic>
        <p:nvPicPr>
          <p:cNvPr id="94225" name="Picture 17" descr="400-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2875" y="2071688"/>
            <a:ext cx="2786063" cy="3000375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4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4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4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2" grpId="0"/>
      <p:bldP spid="94220" grpId="0"/>
      <p:bldP spid="942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Священный символ Африки - баобаб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6" name="Picture 4" descr="Baobab_Bostwan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1403350"/>
            <a:ext cx="7272338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Baobab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43475" y="1352550"/>
            <a:ext cx="4200525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http://www.omero.it/media/79/20070819-9.Baobab%20tre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995363"/>
            <a:ext cx="3995738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75602" y="0"/>
            <a:ext cx="353423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Деревья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28875" y="6396038"/>
            <a:ext cx="1285875" cy="4619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dirty="0"/>
              <a:t>баобаб</a:t>
            </a:r>
          </a:p>
        </p:txBody>
      </p:sp>
      <p:pic>
        <p:nvPicPr>
          <p:cNvPr id="24581" name="Picture 2" descr="http://prv2.lori-images.net/zontichnaya-akatsiya-v-savanne-serengeti-tanzaniya-0000964966-preview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14763" y="3328988"/>
            <a:ext cx="5329237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286500" y="6500813"/>
            <a:ext cx="2857500" cy="40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dirty="0"/>
              <a:t>Зонтичная акация</a:t>
            </a:r>
          </a:p>
        </p:txBody>
      </p:sp>
      <p:pic>
        <p:nvPicPr>
          <p:cNvPr id="24583" name="Picture 4" descr="http://prohunt.kz/upload/iblock/9d7/9d76a771082910b26292cde19467711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7538" y="-80963"/>
            <a:ext cx="4716462" cy="353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56100" y="2997200"/>
            <a:ext cx="2073275" cy="400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dirty="0"/>
              <a:t>Колючий Буш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0"/>
            <a:ext cx="8147050" cy="620713"/>
          </a:xfrm>
        </p:spPr>
        <p:txBody>
          <a:bodyPr/>
          <a:lstStyle/>
          <a:p>
            <a:pPr eaLnBrk="1" hangingPunct="1"/>
            <a:r>
              <a:rPr lang="ru-RU" sz="4000" i="1" smtClean="0">
                <a:solidFill>
                  <a:srgbClr val="FF0000"/>
                </a:solidFill>
                <a:latin typeface="Impact" pitchFamily="34" charset="0"/>
              </a:rPr>
              <a:t>Животный мир</a:t>
            </a:r>
            <a:endParaRPr lang="ru-RU" sz="2800" i="1" smtClean="0">
              <a:solidFill>
                <a:srgbClr val="FF0000"/>
              </a:solidFill>
              <a:latin typeface="Impact" pitchFamily="34" charset="0"/>
            </a:endParaRPr>
          </a:p>
        </p:txBody>
      </p:sp>
      <p:pic>
        <p:nvPicPr>
          <p:cNvPr id="96265" name="Picture 9" descr="антилопа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179388" y="1700213"/>
            <a:ext cx="2914650" cy="2041525"/>
          </a:xfrm>
          <a:noFill/>
        </p:spPr>
      </p:pic>
      <p:sp>
        <p:nvSpPr>
          <p:cNvPr id="25604" name="Text Box 17"/>
          <p:cNvSpPr txBox="1">
            <a:spLocks noChangeArrowheads="1"/>
          </p:cNvSpPr>
          <p:nvPr/>
        </p:nvSpPr>
        <p:spPr bwMode="auto">
          <a:xfrm>
            <a:off x="4427538" y="2565400"/>
            <a:ext cx="1368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i="1">
              <a:latin typeface="Monotype Corsiva" pitchFamily="66" charset="0"/>
            </a:endParaRPr>
          </a:p>
        </p:txBody>
      </p:sp>
      <p:sp>
        <p:nvSpPr>
          <p:cNvPr id="96274" name="Text Box 18"/>
          <p:cNvSpPr txBox="1">
            <a:spLocks noChangeArrowheads="1"/>
          </p:cNvSpPr>
          <p:nvPr/>
        </p:nvSpPr>
        <p:spPr bwMode="auto">
          <a:xfrm>
            <a:off x="214313" y="3714750"/>
            <a:ext cx="27368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Monotype Corsiva" pitchFamily="66" charset="0"/>
              </a:rPr>
              <a:t>Антилопы Гну</a:t>
            </a:r>
          </a:p>
        </p:txBody>
      </p:sp>
      <p:sp>
        <p:nvSpPr>
          <p:cNvPr id="96276" name="Text Box 20"/>
          <p:cNvSpPr txBox="1">
            <a:spLocks noChangeArrowheads="1"/>
          </p:cNvSpPr>
          <p:nvPr/>
        </p:nvSpPr>
        <p:spPr bwMode="auto">
          <a:xfrm>
            <a:off x="1000125" y="6338888"/>
            <a:ext cx="12239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Monotype Corsiva" pitchFamily="66" charset="0"/>
              </a:rPr>
              <a:t>Зебра</a:t>
            </a:r>
          </a:p>
        </p:txBody>
      </p:sp>
      <p:sp>
        <p:nvSpPr>
          <p:cNvPr id="96278" name="Text Box 22"/>
          <p:cNvSpPr txBox="1">
            <a:spLocks noChangeArrowheads="1"/>
          </p:cNvSpPr>
          <p:nvPr/>
        </p:nvSpPr>
        <p:spPr bwMode="auto">
          <a:xfrm>
            <a:off x="2714625" y="6143625"/>
            <a:ext cx="1497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Monotype Corsiva" pitchFamily="66" charset="0"/>
              </a:rPr>
              <a:t>Жираф</a:t>
            </a:r>
          </a:p>
        </p:txBody>
      </p:sp>
      <p:sp>
        <p:nvSpPr>
          <p:cNvPr id="96282" name="Text Box 26"/>
          <p:cNvSpPr txBox="1">
            <a:spLocks noChangeArrowheads="1"/>
          </p:cNvSpPr>
          <p:nvPr/>
        </p:nvSpPr>
        <p:spPr bwMode="auto">
          <a:xfrm>
            <a:off x="250825" y="404813"/>
            <a:ext cx="87137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Саванны богаты растительной пищей, поэтому там много крупных травоядных животных. Эти животные вынуждены пробегать большие расстояния в поисках воды.</a:t>
            </a:r>
          </a:p>
        </p:txBody>
      </p:sp>
      <p:pic>
        <p:nvPicPr>
          <p:cNvPr id="96285" name="Picture 29" descr="буйвол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6357938" y="1643063"/>
            <a:ext cx="2786062" cy="1785937"/>
          </a:xfrm>
          <a:noFill/>
        </p:spPr>
      </p:pic>
      <p:pic>
        <p:nvPicPr>
          <p:cNvPr id="96288" name="Picture 32" descr="1 слон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63938" y="1785938"/>
            <a:ext cx="259080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93" name="Picture 37" descr="жираф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929063" y="4357688"/>
            <a:ext cx="271462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97" name="Picture 41" descr="Рису"/>
          <p:cNvPicPr>
            <a:picLocks noChangeAspect="1" noChangeArrowheads="1"/>
          </p:cNvPicPr>
          <p:nvPr>
            <p:ph sz="quarter" idx="3"/>
          </p:nvPr>
        </p:nvPicPr>
        <p:blipFill>
          <a:blip r:embed="rId7" cstate="email"/>
          <a:srcRect/>
          <a:stretch>
            <a:fillRect/>
          </a:stretch>
        </p:blipFill>
        <p:spPr>
          <a:xfrm>
            <a:off x="214313" y="4214813"/>
            <a:ext cx="2714625" cy="2071687"/>
          </a:xfrm>
          <a:noFill/>
        </p:spPr>
      </p:pic>
      <p:sp>
        <p:nvSpPr>
          <p:cNvPr id="96300" name="Text Box 44"/>
          <p:cNvSpPr txBox="1">
            <a:spLocks noChangeArrowheads="1"/>
          </p:cNvSpPr>
          <p:nvPr/>
        </p:nvSpPr>
        <p:spPr bwMode="auto">
          <a:xfrm>
            <a:off x="4714875" y="3786188"/>
            <a:ext cx="1511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Monotype Corsiva" pitchFamily="66" charset="0"/>
              </a:rPr>
              <a:t>Слоны </a:t>
            </a:r>
          </a:p>
        </p:txBody>
      </p:sp>
      <p:sp>
        <p:nvSpPr>
          <p:cNvPr id="96302" name="Text Box 46"/>
          <p:cNvSpPr txBox="1">
            <a:spLocks noChangeArrowheads="1"/>
          </p:cNvSpPr>
          <p:nvPr/>
        </p:nvSpPr>
        <p:spPr bwMode="auto">
          <a:xfrm>
            <a:off x="7215188" y="3500438"/>
            <a:ext cx="1928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Monotype Corsiva" pitchFamily="66" charset="0"/>
              </a:rPr>
              <a:t>Буйволы </a:t>
            </a:r>
          </a:p>
        </p:txBody>
      </p:sp>
      <p:pic>
        <p:nvPicPr>
          <p:cNvPr id="96304" name="Picture 48" descr="826043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858000" y="4286250"/>
            <a:ext cx="2286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305" name="Rectangle 49"/>
          <p:cNvSpPr>
            <a:spLocks noChangeArrowheads="1"/>
          </p:cNvSpPr>
          <p:nvPr/>
        </p:nvSpPr>
        <p:spPr bwMode="auto">
          <a:xfrm>
            <a:off x="8488363" y="6092825"/>
            <a:ext cx="6556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  <a:latin typeface="Monotype Corsiva" pitchFamily="66" charset="0"/>
              </a:rPr>
              <a:t>Лев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6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6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6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6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96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6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6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6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96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6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6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6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96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6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6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6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9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6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6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6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6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1000"/>
                                        <p:tgtEl>
                                          <p:spTgt spid="96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0" grpId="0"/>
      <p:bldP spid="96274" grpId="0"/>
      <p:bldP spid="96276" grpId="0"/>
      <p:bldP spid="96278" grpId="0"/>
      <p:bldP spid="96282" grpId="0"/>
      <p:bldP spid="96300" grpId="0"/>
      <p:bldP spid="96302" grpId="0"/>
      <p:bldP spid="9630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0" y="0"/>
            <a:ext cx="48593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Когда в Южном полушарии сухой сезон, то в Северном - сезон дождей, туда и уходят животные, а потом возвращаются вместе с дождями.</a:t>
            </a:r>
          </a:p>
        </p:txBody>
      </p:sp>
      <p:pic>
        <p:nvPicPr>
          <p:cNvPr id="26627" name="Picture 4" descr="http://www.podkat.ru/uploads/posts/2010-02/thumbs/1266649441_image_030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59338" y="0"/>
            <a:ext cx="42846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 descr="http://stat17.privet.ru/lr/091a7ae424fed207a139d63f3715a0bb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357438"/>
            <a:ext cx="6191250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 descr="http://www.edu54.ru/sites/default/files/images/2010/12/d79cbe4ba1cf30e5ee8d702984f64c87cd7d48a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867400" y="2997200"/>
            <a:ext cx="32766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43375" y="6143625"/>
            <a:ext cx="1287463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слон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80288" y="6143625"/>
            <a:ext cx="1406525" cy="4619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dirty="0"/>
              <a:t>буйвол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08850" y="2492375"/>
            <a:ext cx="1655763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носорог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2976" y="0"/>
            <a:ext cx="678661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Хищники Саванны</a:t>
            </a:r>
          </a:p>
        </p:txBody>
      </p:sp>
      <p:pic>
        <p:nvPicPr>
          <p:cNvPr id="27651" name="Рисунок 3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00600" y="857250"/>
            <a:ext cx="4343400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4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050" y="857250"/>
            <a:ext cx="478155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5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656013" y="3735388"/>
            <a:ext cx="550386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0" y="4357688"/>
            <a:ext cx="38576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Самый крупный, сильный и грозный  хищник саванны - это лев, но и гиенам иногда удаётся отбить у царя зверей добычу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4213" y="3789363"/>
            <a:ext cx="1744662" cy="5222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Гиена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35600" y="3141663"/>
            <a:ext cx="1208088" cy="5222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лев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72313" y="6211888"/>
            <a:ext cx="2071687" cy="5222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крокодил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179388" y="115888"/>
            <a:ext cx="44640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Рост жирафа достигает 6 м. </a:t>
            </a:r>
          </a:p>
          <a:p>
            <a:r>
              <a:rPr lang="ru-RU" sz="2400"/>
              <a:t>В саванне много хищных птиц, и есть нелетающие, но быстробегающие страусы.  </a:t>
            </a:r>
          </a:p>
        </p:txBody>
      </p:sp>
      <p:pic>
        <p:nvPicPr>
          <p:cNvPr id="28675" name="Рисунок 2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56125" y="404813"/>
            <a:ext cx="4573588" cy="609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3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625" y="1633538"/>
            <a:ext cx="3906838" cy="522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2" name="Rectangle 8"/>
          <p:cNvSpPr>
            <a:spLocks noGrp="1" noChangeArrowheads="1"/>
          </p:cNvSpPr>
          <p:nvPr>
            <p:ph type="title"/>
          </p:nvPr>
        </p:nvSpPr>
        <p:spPr>
          <a:xfrm>
            <a:off x="357188" y="1071563"/>
            <a:ext cx="3460750" cy="739775"/>
          </a:xfrm>
        </p:spPr>
        <p:txBody>
          <a:bodyPr/>
          <a:lstStyle/>
          <a:p>
            <a:pPr eaLnBrk="1" hangingPunct="1"/>
            <a:r>
              <a:rPr lang="ru-RU" sz="4000" i="1" smtClean="0">
                <a:solidFill>
                  <a:srgbClr val="FF0000"/>
                </a:solidFill>
                <a:latin typeface="Impact" pitchFamily="34" charset="0"/>
              </a:rPr>
              <a:t>Пустыня</a:t>
            </a:r>
            <a:r>
              <a:rPr lang="ru-RU" sz="4000" i="1" smtClean="0">
                <a:solidFill>
                  <a:srgbClr val="6666FF"/>
                </a:solidFill>
                <a:latin typeface="Impact" pitchFamily="34" charset="0"/>
              </a:rPr>
              <a:t/>
            </a:r>
            <a:br>
              <a:rPr lang="ru-RU" sz="4000" i="1" smtClean="0">
                <a:solidFill>
                  <a:srgbClr val="6666FF"/>
                </a:solidFill>
                <a:latin typeface="Impact" pitchFamily="34" charset="0"/>
              </a:rPr>
            </a:br>
            <a:endParaRPr lang="ru-RU" sz="3200" i="1" smtClean="0">
              <a:latin typeface="Monotype Corsiva" pitchFamily="66" charset="0"/>
            </a:endParaRPr>
          </a:p>
        </p:txBody>
      </p:sp>
      <p:sp>
        <p:nvSpPr>
          <p:cNvPr id="98314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4787900" y="142875"/>
            <a:ext cx="3811588" cy="5983288"/>
          </a:xfrm>
        </p:spPr>
        <p:txBody>
          <a:bodyPr/>
          <a:lstStyle/>
          <a:p>
            <a:pPr eaLnBrk="1" hangingPunct="1">
              <a:buClr>
                <a:srgbClr val="0000CC"/>
              </a:buClr>
              <a:buFont typeface="Wingdings" pitchFamily="2" charset="2"/>
              <a:buNone/>
            </a:pPr>
            <a:endParaRPr lang="ru-RU" sz="2800" b="1" i="1" smtClean="0"/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q"/>
            </a:pPr>
            <a:endParaRPr lang="ru-RU" sz="2800" smtClean="0">
              <a:latin typeface="Bookman Old Style" pitchFamily="18" charset="0"/>
            </a:endParaRPr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q"/>
            </a:pPr>
            <a:endParaRPr lang="ru-RU" sz="2800" smtClean="0">
              <a:latin typeface="Bookman Old Style" pitchFamily="18" charset="0"/>
            </a:endParaRPr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q"/>
            </a:pPr>
            <a:endParaRPr lang="ru-RU" sz="2800" smtClean="0">
              <a:latin typeface="Bookman Old Style" pitchFamily="18" charset="0"/>
            </a:endParaRPr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q"/>
            </a:pPr>
            <a:endParaRPr lang="ru-RU" sz="2800" smtClean="0">
              <a:latin typeface="Bookman Old Style" pitchFamily="18" charset="0"/>
            </a:endParaRPr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q"/>
            </a:pPr>
            <a:endParaRPr lang="ru-RU" sz="2800" smtClean="0">
              <a:latin typeface="Bookman Old Style" pitchFamily="18" charset="0"/>
            </a:endParaRPr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q"/>
            </a:pPr>
            <a:endParaRPr lang="ru-RU" sz="2800" smtClean="0">
              <a:latin typeface="Bookman Old Style" pitchFamily="18" charset="0"/>
            </a:endParaRPr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q"/>
            </a:pPr>
            <a:r>
              <a:rPr lang="ru-RU" sz="2800" smtClean="0">
                <a:latin typeface="Bookman Old Style" pitchFamily="18" charset="0"/>
              </a:rPr>
              <a:t>Климат</a:t>
            </a:r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q"/>
            </a:pPr>
            <a:r>
              <a:rPr lang="ru-RU" sz="2800" smtClean="0">
                <a:latin typeface="Bookman Old Style" pitchFamily="18" charset="0"/>
              </a:rPr>
              <a:t>Почвы</a:t>
            </a:r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q"/>
            </a:pPr>
            <a:r>
              <a:rPr lang="ru-RU" sz="2800" smtClean="0">
                <a:latin typeface="Bookman Old Style" pitchFamily="18" charset="0"/>
              </a:rPr>
              <a:t>Растительность</a:t>
            </a:r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q"/>
            </a:pPr>
            <a:r>
              <a:rPr lang="ru-RU" sz="2800" smtClean="0">
                <a:latin typeface="Bookman Old Style" pitchFamily="18" charset="0"/>
              </a:rPr>
              <a:t>Животный мир</a:t>
            </a:r>
          </a:p>
          <a:p>
            <a:pPr eaLnBrk="1" hangingPunct="1">
              <a:buFontTx/>
              <a:buNone/>
            </a:pPr>
            <a:endParaRPr lang="ru-RU" sz="2800" smtClean="0">
              <a:latin typeface="Bookman Old Style" pitchFamily="18" charset="0"/>
            </a:endParaRPr>
          </a:p>
        </p:txBody>
      </p:sp>
      <p:pic>
        <p:nvPicPr>
          <p:cNvPr id="98317" name="Picture 13" descr="africa2"/>
          <p:cNvPicPr>
            <a:picLocks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827088" y="2781300"/>
            <a:ext cx="2808287" cy="3300413"/>
          </a:xfrm>
          <a:noFill/>
        </p:spPr>
      </p:pic>
      <p:sp>
        <p:nvSpPr>
          <p:cNvPr id="98318" name="Line 14"/>
          <p:cNvSpPr>
            <a:spLocks noChangeShapeType="1"/>
          </p:cNvSpPr>
          <p:nvPr/>
        </p:nvSpPr>
        <p:spPr bwMode="auto">
          <a:xfrm flipV="1">
            <a:off x="1692275" y="4437063"/>
            <a:ext cx="18716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22" name="Line 18"/>
          <p:cNvSpPr>
            <a:spLocks noChangeShapeType="1"/>
          </p:cNvSpPr>
          <p:nvPr/>
        </p:nvSpPr>
        <p:spPr bwMode="auto">
          <a:xfrm flipV="1">
            <a:off x="1692275" y="5229225"/>
            <a:ext cx="1871663" cy="158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23" name="Line 19"/>
          <p:cNvSpPr>
            <a:spLocks noChangeShapeType="1"/>
          </p:cNvSpPr>
          <p:nvPr/>
        </p:nvSpPr>
        <p:spPr bwMode="auto">
          <a:xfrm flipV="1">
            <a:off x="900113" y="3500438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24" name="Freeform 20"/>
          <p:cNvSpPr>
            <a:spLocks/>
          </p:cNvSpPr>
          <p:nvPr/>
        </p:nvSpPr>
        <p:spPr bwMode="auto">
          <a:xfrm>
            <a:off x="971550" y="3789363"/>
            <a:ext cx="2016125" cy="82550"/>
          </a:xfrm>
          <a:custGeom>
            <a:avLst/>
            <a:gdLst>
              <a:gd name="T0" fmla="*/ 0 w 1270"/>
              <a:gd name="T1" fmla="*/ 2147483647 h 52"/>
              <a:gd name="T2" fmla="*/ 2147483647 w 1270"/>
              <a:gd name="T3" fmla="*/ 2147483647 h 52"/>
              <a:gd name="T4" fmla="*/ 2147483647 w 1270"/>
              <a:gd name="T5" fmla="*/ 2147483647 h 52"/>
              <a:gd name="T6" fmla="*/ 2147483647 w 1270"/>
              <a:gd name="T7" fmla="*/ 0 h 52"/>
              <a:gd name="T8" fmla="*/ 2147483647 w 1270"/>
              <a:gd name="T9" fmla="*/ 2147483647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70"/>
              <a:gd name="T16" fmla="*/ 0 h 52"/>
              <a:gd name="T17" fmla="*/ 1270 w 1270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70" h="52">
                <a:moveTo>
                  <a:pt x="0" y="45"/>
                </a:moveTo>
                <a:cubicBezTo>
                  <a:pt x="158" y="45"/>
                  <a:pt x="317" y="45"/>
                  <a:pt x="408" y="45"/>
                </a:cubicBezTo>
                <a:cubicBezTo>
                  <a:pt x="499" y="45"/>
                  <a:pt x="423" y="52"/>
                  <a:pt x="544" y="45"/>
                </a:cubicBezTo>
                <a:cubicBezTo>
                  <a:pt x="665" y="38"/>
                  <a:pt x="1013" y="0"/>
                  <a:pt x="1134" y="0"/>
                </a:cubicBezTo>
                <a:cubicBezTo>
                  <a:pt x="1255" y="0"/>
                  <a:pt x="1240" y="38"/>
                  <a:pt x="1270" y="45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25" name="Freeform 21"/>
          <p:cNvSpPr>
            <a:spLocks/>
          </p:cNvSpPr>
          <p:nvPr/>
        </p:nvSpPr>
        <p:spPr bwMode="auto">
          <a:xfrm>
            <a:off x="2051050" y="4868863"/>
            <a:ext cx="455613" cy="863600"/>
          </a:xfrm>
          <a:custGeom>
            <a:avLst/>
            <a:gdLst>
              <a:gd name="T0" fmla="*/ 0 w 287"/>
              <a:gd name="T1" fmla="*/ 0 h 544"/>
              <a:gd name="T2" fmla="*/ 2147483647 w 287"/>
              <a:gd name="T3" fmla="*/ 2147483647 h 544"/>
              <a:gd name="T4" fmla="*/ 2147483647 w 287"/>
              <a:gd name="T5" fmla="*/ 2147483647 h 544"/>
              <a:gd name="T6" fmla="*/ 2147483647 w 287"/>
              <a:gd name="T7" fmla="*/ 2147483647 h 544"/>
              <a:gd name="T8" fmla="*/ 2147483647 w 287"/>
              <a:gd name="T9" fmla="*/ 2147483647 h 544"/>
              <a:gd name="T10" fmla="*/ 2147483647 w 287"/>
              <a:gd name="T11" fmla="*/ 2147483647 h 5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7"/>
              <a:gd name="T19" fmla="*/ 0 h 544"/>
              <a:gd name="T20" fmla="*/ 287 w 287"/>
              <a:gd name="T21" fmla="*/ 544 h 5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7" h="544">
                <a:moveTo>
                  <a:pt x="0" y="0"/>
                </a:moveTo>
                <a:cubicBezTo>
                  <a:pt x="56" y="49"/>
                  <a:pt x="113" y="98"/>
                  <a:pt x="136" y="136"/>
                </a:cubicBezTo>
                <a:cubicBezTo>
                  <a:pt x="159" y="174"/>
                  <a:pt x="121" y="197"/>
                  <a:pt x="136" y="227"/>
                </a:cubicBezTo>
                <a:cubicBezTo>
                  <a:pt x="151" y="257"/>
                  <a:pt x="204" y="280"/>
                  <a:pt x="227" y="318"/>
                </a:cubicBezTo>
                <a:cubicBezTo>
                  <a:pt x="250" y="356"/>
                  <a:pt x="287" y="416"/>
                  <a:pt x="272" y="454"/>
                </a:cubicBezTo>
                <a:cubicBezTo>
                  <a:pt x="257" y="492"/>
                  <a:pt x="196" y="518"/>
                  <a:pt x="136" y="54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27" name="Text Box 23"/>
          <p:cNvSpPr txBox="1">
            <a:spLocks noChangeArrowheads="1"/>
          </p:cNvSpPr>
          <p:nvPr/>
        </p:nvSpPr>
        <p:spPr bwMode="auto">
          <a:xfrm>
            <a:off x="3059113" y="3213100"/>
            <a:ext cx="12969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Arial Unicode MS" pitchFamily="34" charset="-128"/>
              </a:rPr>
              <a:t>23</a:t>
            </a:r>
            <a:r>
              <a:rPr lang="ru-RU" sz="1600" baseline="30000">
                <a:latin typeface="Arial Unicode MS" pitchFamily="34" charset="-128"/>
              </a:rPr>
              <a:t>0</a:t>
            </a:r>
            <a:r>
              <a:rPr lang="ru-RU" sz="1600">
                <a:latin typeface="Arial Unicode MS" pitchFamily="34" charset="-128"/>
              </a:rPr>
              <a:t>сш</a:t>
            </a:r>
          </a:p>
        </p:txBody>
      </p:sp>
      <p:sp>
        <p:nvSpPr>
          <p:cNvPr id="98328" name="Text Box 24"/>
          <p:cNvSpPr txBox="1">
            <a:spLocks noChangeArrowheads="1"/>
          </p:cNvSpPr>
          <p:nvPr/>
        </p:nvSpPr>
        <p:spPr bwMode="auto">
          <a:xfrm>
            <a:off x="3563938" y="5013325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Arial Unicode MS" pitchFamily="34" charset="-128"/>
              </a:rPr>
              <a:t>23</a:t>
            </a:r>
            <a:r>
              <a:rPr lang="ru-RU" sz="1600" baseline="30000">
                <a:latin typeface="Arial Unicode MS" pitchFamily="34" charset="-128"/>
              </a:rPr>
              <a:t>0</a:t>
            </a:r>
            <a:r>
              <a:rPr lang="ru-RU" sz="1600">
                <a:latin typeface="Arial Unicode MS" pitchFamily="34" charset="-128"/>
              </a:rPr>
              <a:t>сш</a:t>
            </a:r>
          </a:p>
        </p:txBody>
      </p:sp>
      <p:sp>
        <p:nvSpPr>
          <p:cNvPr id="98329" name="Text Box 25"/>
          <p:cNvSpPr txBox="1">
            <a:spLocks noChangeArrowheads="1"/>
          </p:cNvSpPr>
          <p:nvPr/>
        </p:nvSpPr>
        <p:spPr bwMode="auto">
          <a:xfrm>
            <a:off x="3635375" y="4076700"/>
            <a:ext cx="792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Arial Unicode MS" pitchFamily="34" charset="-128"/>
              </a:rPr>
              <a:t>0</a:t>
            </a:r>
            <a:r>
              <a:rPr lang="ru-RU" sz="1600" baseline="30000">
                <a:latin typeface="Arial Unicode MS" pitchFamily="34" charset="-128"/>
              </a:rPr>
              <a:t>0</a:t>
            </a:r>
          </a:p>
        </p:txBody>
      </p:sp>
      <p:sp>
        <p:nvSpPr>
          <p:cNvPr id="98330" name="Text Box 26"/>
          <p:cNvSpPr txBox="1">
            <a:spLocks noChangeArrowheads="1"/>
          </p:cNvSpPr>
          <p:nvPr/>
        </p:nvSpPr>
        <p:spPr bwMode="auto">
          <a:xfrm>
            <a:off x="1476375" y="3141663"/>
            <a:ext cx="1150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Arial Unicode MS" pitchFamily="34" charset="-128"/>
              </a:rPr>
              <a:t>Сахара</a:t>
            </a:r>
          </a:p>
        </p:txBody>
      </p:sp>
      <p:sp>
        <p:nvSpPr>
          <p:cNvPr id="98331" name="Text Box 27"/>
          <p:cNvSpPr txBox="1">
            <a:spLocks noChangeArrowheads="1"/>
          </p:cNvSpPr>
          <p:nvPr/>
        </p:nvSpPr>
        <p:spPr bwMode="auto">
          <a:xfrm>
            <a:off x="1692275" y="5373688"/>
            <a:ext cx="1008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Arial Unicode MS" pitchFamily="34" charset="-128"/>
              </a:rPr>
              <a:t>Намиб</a:t>
            </a:r>
          </a:p>
        </p:txBody>
      </p:sp>
      <p:pic>
        <p:nvPicPr>
          <p:cNvPr id="29711" name="Рисунок 14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38" y="285750"/>
            <a:ext cx="414337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98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98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8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8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8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8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8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8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8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1000"/>
                                        <p:tgtEl>
                                          <p:spTgt spid="98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8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8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98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1000"/>
                                        <p:tgtEl>
                                          <p:spTgt spid="98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98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8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8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83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8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8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8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8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8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83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83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83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83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2" grpId="0"/>
      <p:bldP spid="98314" grpId="0" build="p"/>
      <p:bldP spid="98318" grpId="0" animBg="1"/>
      <p:bldP spid="98322" grpId="0" animBg="1"/>
      <p:bldP spid="98323" grpId="0" animBg="1"/>
      <p:bldP spid="98324" grpId="0" animBg="1"/>
      <p:bldP spid="98325" grpId="0" animBg="1"/>
      <p:bldP spid="98327" grpId="0"/>
      <p:bldP spid="98328" grpId="0"/>
      <p:bldP spid="98329" grpId="0"/>
      <p:bldP spid="98330" grpId="0"/>
      <p:bldP spid="983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857250"/>
            <a:ext cx="3605213" cy="364331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u="sng" smtClean="0">
                <a:latin typeface="Bookman Old Style" pitchFamily="18" charset="0"/>
              </a:rPr>
              <a:t>Климат</a:t>
            </a:r>
          </a:p>
          <a:p>
            <a:pPr algn="ctr" eaLnBrk="1" hangingPunct="1">
              <a:buFontTx/>
              <a:buNone/>
            </a:pPr>
            <a:endParaRPr lang="ru-RU" u="sng" smtClean="0">
              <a:latin typeface="Bookman Old Style" pitchFamily="18" charset="0"/>
            </a:endParaRPr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ü"/>
            </a:pPr>
            <a:r>
              <a:rPr lang="ru-RU" b="1" u="sng" smtClean="0">
                <a:solidFill>
                  <a:srgbClr val="0000FF"/>
                </a:solidFill>
                <a:latin typeface="Bookman Old Style" pitchFamily="18" charset="0"/>
              </a:rPr>
              <a:t>Тропический пояс </a:t>
            </a:r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ü"/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Тропические воздушные массы – сухие и жаркие 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16463" y="188913"/>
            <a:ext cx="4032250" cy="6048375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ru-RU" i="1" smtClean="0">
              <a:latin typeface="Monotype Corsiva" pitchFamily="66" charset="0"/>
            </a:endParaRPr>
          </a:p>
        </p:txBody>
      </p:sp>
      <p:pic>
        <p:nvPicPr>
          <p:cNvPr id="155652" name="Picture 4" descr="сахара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00500" y="714375"/>
            <a:ext cx="4929188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5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5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5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5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5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5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5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0" grpId="0" build="p"/>
      <p:bldP spid="15565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539750" y="404813"/>
            <a:ext cx="8208963" cy="5976937"/>
          </a:xfrm>
        </p:spPr>
        <p:txBody>
          <a:bodyPr/>
          <a:lstStyle/>
          <a:p>
            <a:pPr algn="l"/>
            <a:r>
              <a:rPr lang="ru-RU" sz="3200" i="1" u="sng" smtClean="0"/>
              <a:t>Задание № 1</a:t>
            </a: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>Заполните пропуски.</a:t>
            </a:r>
            <a:br>
              <a:rPr lang="ru-RU" sz="3200" smtClean="0"/>
            </a:br>
            <a:r>
              <a:rPr lang="ru-RU" sz="3200" smtClean="0"/>
              <a:t>	А) Единственная крупная река на планете, которая дважды пересекает экватор - это ________________.</a:t>
            </a:r>
            <a:br>
              <a:rPr lang="ru-RU" sz="3200" smtClean="0"/>
            </a:br>
            <a:r>
              <a:rPr lang="ru-RU" sz="3200" smtClean="0"/>
              <a:t>	Б) Водопад Виктория расположен на реке ________________________.</a:t>
            </a:r>
            <a:br>
              <a:rPr lang="ru-RU" sz="3200" smtClean="0"/>
            </a:br>
            <a:r>
              <a:rPr lang="ru-RU" sz="3200" smtClean="0"/>
              <a:t>	В) Самое крупное озеро в Африке называется _____________________.</a:t>
            </a:r>
            <a:br>
              <a:rPr lang="ru-RU" sz="3200" smtClean="0"/>
            </a:br>
            <a:r>
              <a:rPr lang="ru-RU" sz="3200" smtClean="0"/>
              <a:t>	Г) Второе по глубине озеро мира называется ______________________.</a:t>
            </a:r>
            <a:br>
              <a:rPr lang="ru-RU" sz="3200" smtClean="0"/>
            </a:br>
            <a:endParaRPr lang="ru-RU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260350"/>
            <a:ext cx="3814763" cy="5811838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ru-RU" i="1" smtClean="0">
              <a:latin typeface="Monotype Corsiva" pitchFamily="66" charset="0"/>
            </a:endParaRPr>
          </a:p>
          <a:p>
            <a:pPr algn="ctr" eaLnBrk="1" hangingPunct="1">
              <a:buFontTx/>
              <a:buNone/>
            </a:pPr>
            <a:endParaRPr lang="ru-RU" i="1" smtClean="0">
              <a:latin typeface="Monotype Corsiva" pitchFamily="66" charset="0"/>
            </a:endParaRPr>
          </a:p>
          <a:p>
            <a:pPr algn="ctr" eaLnBrk="1" hangingPunct="1">
              <a:buFontTx/>
              <a:buNone/>
            </a:pPr>
            <a:endParaRPr lang="ru-RU" i="1" smtClean="0">
              <a:latin typeface="Monotype Corsiva" pitchFamily="66" charset="0"/>
            </a:endParaRPr>
          </a:p>
          <a:p>
            <a:pPr algn="ctr" eaLnBrk="1" hangingPunct="1">
              <a:buFontTx/>
              <a:buNone/>
            </a:pPr>
            <a:endParaRPr lang="ru-RU" i="1" smtClean="0">
              <a:latin typeface="Monotype Corsiva" pitchFamily="66" charset="0"/>
            </a:endParaRPr>
          </a:p>
          <a:p>
            <a:pPr algn="ctr" eaLnBrk="1" hangingPunct="1">
              <a:buFontTx/>
              <a:buNone/>
            </a:pPr>
            <a:endParaRPr lang="ru-RU" i="1" smtClean="0">
              <a:latin typeface="Monotype Corsiva" pitchFamily="66" charset="0"/>
            </a:endParaRPr>
          </a:p>
          <a:p>
            <a:pPr algn="ctr" eaLnBrk="1" hangingPunct="1">
              <a:buFontTx/>
              <a:buNone/>
            </a:pPr>
            <a:endParaRPr lang="ru-RU" i="1" smtClean="0">
              <a:latin typeface="Monotype Corsiva" pitchFamily="66" charset="0"/>
            </a:endParaRPr>
          </a:p>
          <a:p>
            <a:pPr algn="ctr" eaLnBrk="1" hangingPunct="1">
              <a:buFontTx/>
              <a:buNone/>
            </a:pPr>
            <a:endParaRPr lang="ru-RU" i="1" smtClean="0">
              <a:latin typeface="Monotype Corsiva" pitchFamily="66" charset="0"/>
            </a:endParaRPr>
          </a:p>
          <a:p>
            <a:pPr algn="ctr" eaLnBrk="1" hangingPunct="1">
              <a:buFontTx/>
              <a:buNone/>
            </a:pPr>
            <a:endParaRPr lang="ru-RU" i="1" smtClean="0">
              <a:latin typeface="Monotype Corsiva" pitchFamily="66" charset="0"/>
            </a:endParaRP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650875"/>
            <a:ext cx="4032250" cy="60483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u="sng" smtClean="0">
                <a:latin typeface="Bookman Old Style" pitchFamily="18" charset="0"/>
              </a:rPr>
              <a:t>Почвы</a:t>
            </a:r>
          </a:p>
          <a:p>
            <a:pPr algn="ctr" eaLnBrk="1" hangingPunct="1">
              <a:buFontTx/>
              <a:buNone/>
            </a:pPr>
            <a:r>
              <a:rPr lang="ru-RU" sz="2400" b="1" u="sng" smtClean="0">
                <a:solidFill>
                  <a:srgbClr val="0000FF"/>
                </a:solidFill>
                <a:latin typeface="Bookman Old Style" pitchFamily="18" charset="0"/>
              </a:rPr>
              <a:t>Тропические пустынные</a:t>
            </a:r>
          </a:p>
        </p:txBody>
      </p:sp>
      <p:pic>
        <p:nvPicPr>
          <p:cNvPr id="31748" name="Picture 4" descr="11707723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313" y="214313"/>
            <a:ext cx="42862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picturecontent-pid-12e6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313" y="4000500"/>
            <a:ext cx="428625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162550" y="2930525"/>
            <a:ext cx="329882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0000CC"/>
              </a:buClr>
              <a:buFont typeface="Wingdings" pitchFamily="2" charset="2"/>
              <a:buChar char="ü"/>
              <a:defRPr/>
            </a:pPr>
            <a:r>
              <a:rPr lang="ru-RU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 перегноя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33900" y="1976438"/>
            <a:ext cx="4830763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0000CC"/>
              </a:buClr>
              <a:buFont typeface="Wingdings" pitchFamily="2" charset="2"/>
              <a:buChar char="ü"/>
              <a:defRPr/>
            </a:pPr>
            <a:r>
              <a:rPr lang="ru-RU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Много минеральных солей.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00563" y="3500438"/>
            <a:ext cx="4624387" cy="2678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Из-за отсутствия дождей соли из почв не вымываются. При искусственном орошении на таких почвах можно получать хорошие урожаи.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5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0" grpId="0" build="p"/>
      <p:bldP spid="155651" grpId="0" build="p"/>
      <p:bldP spid="2" grpId="0"/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2" name="Rectangle 8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7777163" cy="908050"/>
          </a:xfrm>
        </p:spPr>
        <p:txBody>
          <a:bodyPr/>
          <a:lstStyle/>
          <a:p>
            <a:pPr eaLnBrk="1" hangingPunct="1"/>
            <a:r>
              <a:rPr lang="ru-RU" i="1" smtClean="0">
                <a:solidFill>
                  <a:srgbClr val="FF0000"/>
                </a:solidFill>
                <a:latin typeface="Impact" pitchFamily="34" charset="0"/>
              </a:rPr>
              <a:t>Растительность</a:t>
            </a:r>
          </a:p>
        </p:txBody>
      </p:sp>
      <p:sp>
        <p:nvSpPr>
          <p:cNvPr id="103433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71563"/>
            <a:ext cx="3286125" cy="21415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Растения имеют:</a:t>
            </a:r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ь"/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 длинные корни</a:t>
            </a:r>
          </a:p>
          <a:p>
            <a:pPr eaLnBrk="1" hangingPunct="1">
              <a:buClr>
                <a:srgbClr val="0000CC"/>
              </a:buClr>
              <a:buFont typeface="Wingdings" pitchFamily="2" charset="2"/>
              <a:buChar char="ь"/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Листья-колючки</a:t>
            </a:r>
          </a:p>
        </p:txBody>
      </p:sp>
      <p:pic>
        <p:nvPicPr>
          <p:cNvPr id="103436" name="Picture 12" descr="B3739сахара5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619250" y="4797425"/>
            <a:ext cx="2520950" cy="1871663"/>
          </a:xfrm>
          <a:noFill/>
        </p:spPr>
      </p:pic>
      <p:pic>
        <p:nvPicPr>
          <p:cNvPr id="103438" name="Picture 14" descr="вельвичия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71813" y="857250"/>
            <a:ext cx="3571875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40" name="Picture 16" descr="В пуст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4716463" y="4805363"/>
            <a:ext cx="2376487" cy="1863725"/>
          </a:xfrm>
          <a:noFill/>
        </p:spPr>
      </p:pic>
      <p:sp>
        <p:nvSpPr>
          <p:cNvPr id="103442" name="Rectangle 18"/>
          <p:cNvSpPr>
            <a:spLocks noChangeArrowheads="1"/>
          </p:cNvSpPr>
          <p:nvPr/>
        </p:nvSpPr>
        <p:spPr bwMode="auto">
          <a:xfrm>
            <a:off x="3203575" y="1125538"/>
            <a:ext cx="18208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  <a:latin typeface="Monotype Corsiva" pitchFamily="66" charset="0"/>
              </a:rPr>
              <a:t>Вельвичия</a:t>
            </a:r>
          </a:p>
        </p:txBody>
      </p:sp>
      <p:sp>
        <p:nvSpPr>
          <p:cNvPr id="103443" name="Text Box 19"/>
          <p:cNvSpPr txBox="1">
            <a:spLocks noChangeArrowheads="1"/>
          </p:cNvSpPr>
          <p:nvPr/>
        </p:nvSpPr>
        <p:spPr bwMode="auto">
          <a:xfrm>
            <a:off x="3132138" y="4076700"/>
            <a:ext cx="287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Monotype Corsiva" pitchFamily="66" charset="0"/>
              </a:rPr>
              <a:t>Пейзаж в пустыне</a:t>
            </a:r>
          </a:p>
        </p:txBody>
      </p:sp>
      <p:sp>
        <p:nvSpPr>
          <p:cNvPr id="103444" name="Text Box 20"/>
          <p:cNvSpPr txBox="1">
            <a:spLocks noChangeArrowheads="1"/>
          </p:cNvSpPr>
          <p:nvPr/>
        </p:nvSpPr>
        <p:spPr bwMode="auto">
          <a:xfrm>
            <a:off x="395288" y="5445125"/>
            <a:ext cx="1584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Monotype Corsiva" pitchFamily="66" charset="0"/>
              </a:rPr>
              <a:t>Сахара</a:t>
            </a:r>
          </a:p>
        </p:txBody>
      </p:sp>
      <p:sp>
        <p:nvSpPr>
          <p:cNvPr id="103445" name="Text Box 21"/>
          <p:cNvSpPr txBox="1">
            <a:spLocks noChangeArrowheads="1"/>
          </p:cNvSpPr>
          <p:nvPr/>
        </p:nvSpPr>
        <p:spPr bwMode="auto">
          <a:xfrm>
            <a:off x="7308850" y="5805488"/>
            <a:ext cx="1223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Monotype Corsiva" pitchFamily="66" charset="0"/>
              </a:rPr>
              <a:t>Намиб</a:t>
            </a:r>
          </a:p>
        </p:txBody>
      </p:sp>
      <p:pic>
        <p:nvPicPr>
          <p:cNvPr id="103448" name="Picture 24" descr="алоэ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659563" y="1285875"/>
            <a:ext cx="2271712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49" name="Text Box 25"/>
          <p:cNvSpPr txBox="1">
            <a:spLocks noChangeArrowheads="1"/>
          </p:cNvSpPr>
          <p:nvPr/>
        </p:nvSpPr>
        <p:spPr bwMode="auto">
          <a:xfrm>
            <a:off x="7777163" y="3500438"/>
            <a:ext cx="13668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  <a:latin typeface="Monotype Corsiva" pitchFamily="66" charset="0"/>
              </a:rPr>
              <a:t>алоэ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03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03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103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3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03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103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000"/>
                                        <p:tgtEl>
                                          <p:spTgt spid="103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1000"/>
                                        <p:tgtEl>
                                          <p:spTgt spid="103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1000"/>
                                        <p:tgtEl>
                                          <p:spTgt spid="103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2" grpId="0"/>
      <p:bldP spid="103433" grpId="0" build="p"/>
      <p:bldP spid="103442" grpId="0"/>
      <p:bldP spid="103443" grpId="0"/>
      <p:bldP spid="103444" grpId="0"/>
      <p:bldP spid="103445" grpId="0"/>
      <p:bldP spid="10344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4078288" y="285750"/>
            <a:ext cx="518636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Здесь растут в основном суккуленты, их листья заменены колючками или очень малы, это предохраняет от испарения драгоценной влаги</a:t>
            </a:r>
          </a:p>
        </p:txBody>
      </p:sp>
      <p:pic>
        <p:nvPicPr>
          <p:cNvPr id="33795" name="Рисунок 4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714375"/>
            <a:ext cx="4114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5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11638" y="2643188"/>
            <a:ext cx="4932362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107950" y="0"/>
            <a:ext cx="5741988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/>
              <a:t>Финиковая пальма</a:t>
            </a:r>
            <a:r>
              <a:rPr lang="ru-RU" sz="3200"/>
              <a:t>, даёт исключительно питательные плоды, съев всего несколько штук человек может не есть весь день. Растёт она там, где близко подходят грунтовые воды.</a:t>
            </a:r>
          </a:p>
        </p:txBody>
      </p:sp>
      <p:pic>
        <p:nvPicPr>
          <p:cNvPr id="34819" name="Рисунок 3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634038" y="4763"/>
            <a:ext cx="35099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 descr="http://upload.wikimedia.org/wikipedia/commons/3/3b/Panoramic_view_of_an_oasis_like_area_in_central_western_Boa_Vista%2C_2010_12.jpg?uselang=ru"/>
          <p:cNvPicPr>
            <a:picLocks noChangeAspect="1" noChangeArrowheads="1"/>
          </p:cNvPicPr>
          <p:nvPr/>
        </p:nvPicPr>
        <p:blipFill>
          <a:blip r:embed="rId3" cstate="email"/>
          <a:srcRect r="-62084" b="-968"/>
          <a:stretch>
            <a:fillRect/>
          </a:stretch>
        </p:blipFill>
        <p:spPr bwMode="auto">
          <a:xfrm>
            <a:off x="0" y="4357688"/>
            <a:ext cx="14930438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i="1" smtClean="0">
                <a:solidFill>
                  <a:srgbClr val="FF0000"/>
                </a:solidFill>
                <a:latin typeface="Impact" pitchFamily="34" charset="0"/>
              </a:rPr>
              <a:t>Животный мир</a:t>
            </a:r>
            <a:br>
              <a:rPr lang="ru-RU" sz="3600" i="1" smtClean="0">
                <a:solidFill>
                  <a:srgbClr val="FF0000"/>
                </a:solidFill>
                <a:latin typeface="Impact" pitchFamily="34" charset="0"/>
              </a:rPr>
            </a:br>
            <a:endParaRPr lang="ru-RU" sz="3600" i="1" smtClean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6506" name="Picture 10" descr="гадюка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588125" y="3500438"/>
            <a:ext cx="2266950" cy="1871662"/>
          </a:xfrm>
          <a:noFill/>
        </p:spPr>
      </p:pic>
      <p:pic>
        <p:nvPicPr>
          <p:cNvPr id="106509" name="Picture 13" descr="шакал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395288" y="1576388"/>
            <a:ext cx="2808287" cy="1924050"/>
          </a:xfrm>
          <a:noFill/>
        </p:spPr>
      </p:pic>
      <p:sp>
        <p:nvSpPr>
          <p:cNvPr id="35845" name="Text Box 21"/>
          <p:cNvSpPr txBox="1">
            <a:spLocks noChangeArrowheads="1"/>
          </p:cNvSpPr>
          <p:nvPr/>
        </p:nvSpPr>
        <p:spPr bwMode="auto">
          <a:xfrm>
            <a:off x="611188" y="3789363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400">
              <a:latin typeface="Monotype Corsiva" pitchFamily="66" charset="0"/>
            </a:endParaRPr>
          </a:p>
        </p:txBody>
      </p:sp>
      <p:sp>
        <p:nvSpPr>
          <p:cNvPr id="106518" name="Text Box 22"/>
          <p:cNvSpPr txBox="1">
            <a:spLocks noChangeArrowheads="1"/>
          </p:cNvSpPr>
          <p:nvPr/>
        </p:nvSpPr>
        <p:spPr bwMode="auto">
          <a:xfrm>
            <a:off x="971550" y="1125538"/>
            <a:ext cx="16573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Monotype Corsiva" pitchFamily="66" charset="0"/>
              </a:rPr>
              <a:t>Шакал</a:t>
            </a:r>
          </a:p>
        </p:txBody>
      </p:sp>
      <p:sp>
        <p:nvSpPr>
          <p:cNvPr id="106519" name="Text Box 23"/>
          <p:cNvSpPr txBox="1">
            <a:spLocks noChangeArrowheads="1"/>
          </p:cNvSpPr>
          <p:nvPr/>
        </p:nvSpPr>
        <p:spPr bwMode="auto">
          <a:xfrm>
            <a:off x="7956550" y="5373688"/>
            <a:ext cx="1511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Monotype Corsiva" pitchFamily="66" charset="0"/>
              </a:rPr>
              <a:t>Змея</a:t>
            </a:r>
          </a:p>
        </p:txBody>
      </p:sp>
      <p:sp>
        <p:nvSpPr>
          <p:cNvPr id="106525" name="Text Box 29"/>
          <p:cNvSpPr txBox="1">
            <a:spLocks noChangeArrowheads="1"/>
          </p:cNvSpPr>
          <p:nvPr/>
        </p:nvSpPr>
        <p:spPr bwMode="auto">
          <a:xfrm>
            <a:off x="4500563" y="5876925"/>
            <a:ext cx="2232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Monotype Corsiva" pitchFamily="66" charset="0"/>
              </a:rPr>
              <a:t>Верблюд</a:t>
            </a:r>
          </a:p>
        </p:txBody>
      </p:sp>
      <p:pic>
        <p:nvPicPr>
          <p:cNvPr id="106526" name="Picture 30" descr="фенек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95738" y="1341438"/>
            <a:ext cx="18034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27" name="Picture 31" descr="страус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443663" y="836613"/>
            <a:ext cx="208915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28" name="Picture 32" descr="452-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63713" y="4365625"/>
            <a:ext cx="2251075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30" name="Text Box 34"/>
          <p:cNvSpPr txBox="1">
            <a:spLocks noChangeArrowheads="1"/>
          </p:cNvSpPr>
          <p:nvPr/>
        </p:nvSpPr>
        <p:spPr bwMode="auto">
          <a:xfrm>
            <a:off x="4211638" y="3573463"/>
            <a:ext cx="1295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Monotype Corsiva" pitchFamily="66" charset="0"/>
              </a:rPr>
              <a:t>Фенек </a:t>
            </a:r>
          </a:p>
        </p:txBody>
      </p:sp>
      <p:sp>
        <p:nvSpPr>
          <p:cNvPr id="106531" name="Text Box 35"/>
          <p:cNvSpPr txBox="1">
            <a:spLocks noChangeArrowheads="1"/>
          </p:cNvSpPr>
          <p:nvPr/>
        </p:nvSpPr>
        <p:spPr bwMode="auto">
          <a:xfrm>
            <a:off x="6588125" y="2565400"/>
            <a:ext cx="20875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Monotype Corsiva" pitchFamily="66" charset="0"/>
              </a:rPr>
              <a:t>Страус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06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6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6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6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06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6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6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6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06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06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6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6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6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06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  <p:bldP spid="106518" grpId="0"/>
      <p:bldP spid="106519" grpId="0"/>
      <p:bldP spid="106525" grpId="0"/>
      <p:bldP spid="106530" grpId="0"/>
      <p:bldP spid="1065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-55563" y="285750"/>
            <a:ext cx="3956051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Животные, живущие в пустынях способны подолгу обходится без воды, мелкие животные способны зарываться в песок, спрятавшись от жары.</a:t>
            </a:r>
          </a:p>
        </p:txBody>
      </p:sp>
      <p:pic>
        <p:nvPicPr>
          <p:cNvPr id="36867" name="Рисунок 3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08400" y="3313113"/>
            <a:ext cx="5507038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Рисунок 4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19513" y="284163"/>
            <a:ext cx="5445125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Рисунок 5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3197225"/>
            <a:ext cx="3660775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/>
          </a:blip>
          <a:stretch>
            <a:fillRect/>
          </a:stretch>
        </p:blipFill>
        <p:spPr>
          <a:xfrm>
            <a:off x="3131840" y="2293338"/>
            <a:ext cx="2720890" cy="2040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476250"/>
            <a:ext cx="8374063" cy="62214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000" smtClean="0">
                <a:latin typeface="Bookman Old Style" pitchFamily="18" charset="0"/>
              </a:rPr>
              <a:t>    Днём пустыня раскалена,  ночью температура может упасть ниже нуля. Такие огромные колебания в течение суток подвергают животных тяжким испытаниям.</a:t>
            </a:r>
          </a:p>
        </p:txBody>
      </p:sp>
      <p:sp>
        <p:nvSpPr>
          <p:cNvPr id="158723" name="Rectangle 3"/>
          <p:cNvSpPr>
            <a:spLocks noChangeArrowheads="1"/>
          </p:cNvSpPr>
          <p:nvPr/>
        </p:nvSpPr>
        <p:spPr bwMode="auto">
          <a:xfrm>
            <a:off x="611188" y="1844675"/>
            <a:ext cx="2016125" cy="576263"/>
          </a:xfrm>
          <a:prstGeom prst="rect">
            <a:avLst/>
          </a:prstGeom>
          <a:noFill/>
          <a:ln w="28575">
            <a:solidFill>
              <a:srgbClr val="00CC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 b="0">
                <a:latin typeface="Bookman Old Style" pitchFamily="18" charset="0"/>
              </a:rPr>
              <a:t>Пушистый хвост</a:t>
            </a:r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6732588" y="1844675"/>
            <a:ext cx="2087562" cy="576263"/>
          </a:xfrm>
          <a:prstGeom prst="rect">
            <a:avLst/>
          </a:prstGeom>
          <a:noFill/>
          <a:ln w="28575">
            <a:solidFill>
              <a:srgbClr val="00CC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 b="0">
                <a:latin typeface="Bookman Old Style" pitchFamily="18" charset="0"/>
              </a:rPr>
              <a:t>Прячутся в норах</a:t>
            </a:r>
          </a:p>
        </p:txBody>
      </p:sp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2916238" y="1628775"/>
            <a:ext cx="3095625" cy="944563"/>
          </a:xfrm>
          <a:prstGeom prst="rect">
            <a:avLst/>
          </a:prstGeom>
          <a:noFill/>
          <a:ln w="28575">
            <a:solidFill>
              <a:srgbClr val="00CC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0">
                <a:latin typeface="Bookman Old Style" pitchFamily="18" charset="0"/>
              </a:rPr>
              <a:t>Охлаждение потением, пыхтением, вибрация горлом, облизывание</a:t>
            </a: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3492500" y="5157788"/>
            <a:ext cx="2160588" cy="935037"/>
          </a:xfrm>
          <a:prstGeom prst="rect">
            <a:avLst/>
          </a:prstGeom>
          <a:noFill/>
          <a:ln w="28575">
            <a:solidFill>
              <a:srgbClr val="00CC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 b="0">
                <a:latin typeface="Bookman Old Style" pitchFamily="18" charset="0"/>
              </a:rPr>
              <a:t>Большие уши – </a:t>
            </a:r>
          </a:p>
          <a:p>
            <a:pPr algn="ctr"/>
            <a:r>
              <a:rPr lang="ru-RU" sz="1800" b="0">
                <a:latin typeface="Bookman Old Style" pitchFamily="18" charset="0"/>
              </a:rPr>
              <a:t>радиаторы</a:t>
            </a:r>
          </a:p>
          <a:p>
            <a:pPr algn="ctr"/>
            <a:r>
              <a:rPr lang="ru-RU" sz="1800" b="0">
                <a:latin typeface="Bookman Old Style" pitchFamily="18" charset="0"/>
              </a:rPr>
              <a:t>охлаждения</a:t>
            </a:r>
          </a:p>
        </p:txBody>
      </p:sp>
      <p:sp>
        <p:nvSpPr>
          <p:cNvPr id="158727" name="Text Box 7"/>
          <p:cNvSpPr txBox="1">
            <a:spLocks noChangeArrowheads="1"/>
          </p:cNvSpPr>
          <p:nvPr/>
        </p:nvSpPr>
        <p:spPr bwMode="auto">
          <a:xfrm>
            <a:off x="6659563" y="3429000"/>
            <a:ext cx="2016125" cy="669925"/>
          </a:xfrm>
          <a:prstGeom prst="rect">
            <a:avLst/>
          </a:prstGeom>
          <a:noFill/>
          <a:ln w="28575">
            <a:solidFill>
              <a:srgbClr val="00CC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0">
                <a:latin typeface="Bookman Old Style" pitchFamily="18" charset="0"/>
              </a:rPr>
              <a:t>Ведут ночной образ жизни</a:t>
            </a:r>
          </a:p>
        </p:txBody>
      </p:sp>
      <p:sp>
        <p:nvSpPr>
          <p:cNvPr id="158728" name="Text Box 8"/>
          <p:cNvSpPr txBox="1">
            <a:spLocks noChangeArrowheads="1"/>
          </p:cNvSpPr>
          <p:nvPr/>
        </p:nvSpPr>
        <p:spPr bwMode="auto">
          <a:xfrm>
            <a:off x="6372225" y="5157788"/>
            <a:ext cx="2305050" cy="944562"/>
          </a:xfrm>
          <a:prstGeom prst="rect">
            <a:avLst/>
          </a:prstGeom>
          <a:noFill/>
          <a:ln w="28575">
            <a:solidFill>
              <a:srgbClr val="00CC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0">
                <a:latin typeface="Bookman Old Style" pitchFamily="18" charset="0"/>
              </a:rPr>
              <a:t>Пробегают большие  расстояния</a:t>
            </a:r>
          </a:p>
        </p:txBody>
      </p:sp>
      <p:sp>
        <p:nvSpPr>
          <p:cNvPr id="158729" name="Text Box 9"/>
          <p:cNvSpPr txBox="1">
            <a:spLocks noChangeArrowheads="1"/>
          </p:cNvSpPr>
          <p:nvPr/>
        </p:nvSpPr>
        <p:spPr bwMode="auto">
          <a:xfrm>
            <a:off x="611188" y="3429000"/>
            <a:ext cx="1800225" cy="944563"/>
          </a:xfrm>
          <a:prstGeom prst="rect">
            <a:avLst/>
          </a:prstGeom>
          <a:noFill/>
          <a:ln w="28575">
            <a:solidFill>
              <a:srgbClr val="00CC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0">
                <a:latin typeface="Bookman Old Style" pitchFamily="18" charset="0"/>
              </a:rPr>
              <a:t>Обходятся долго без воды</a:t>
            </a:r>
          </a:p>
        </p:txBody>
      </p:sp>
      <p:sp>
        <p:nvSpPr>
          <p:cNvPr id="158730" name="Text Box 10"/>
          <p:cNvSpPr txBox="1">
            <a:spLocks noChangeArrowheads="1"/>
          </p:cNvSpPr>
          <p:nvPr/>
        </p:nvSpPr>
        <p:spPr bwMode="auto">
          <a:xfrm>
            <a:off x="539750" y="5157788"/>
            <a:ext cx="2592388" cy="944562"/>
          </a:xfrm>
          <a:prstGeom prst="rect">
            <a:avLst/>
          </a:prstGeom>
          <a:noFill/>
          <a:ln w="28575">
            <a:solidFill>
              <a:srgbClr val="00CC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0">
                <a:latin typeface="Bookman Old Style" pitchFamily="18" charset="0"/>
              </a:rPr>
              <a:t>Лапы имеют перепонки и опушение</a:t>
            </a:r>
          </a:p>
        </p:txBody>
      </p:sp>
      <p:sp>
        <p:nvSpPr>
          <p:cNvPr id="158731" name="Text Box 11"/>
          <p:cNvSpPr txBox="1">
            <a:spLocks noChangeArrowheads="1"/>
          </p:cNvSpPr>
          <p:nvPr/>
        </p:nvSpPr>
        <p:spPr bwMode="auto">
          <a:xfrm>
            <a:off x="3203575" y="3068638"/>
            <a:ext cx="2519363" cy="1339850"/>
          </a:xfrm>
          <a:prstGeom prst="rect">
            <a:avLst/>
          </a:prstGeom>
          <a:noFill/>
          <a:ln w="28575">
            <a:solidFill>
              <a:srgbClr val="00CC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0">
                <a:latin typeface="Bookman Old Style" pitchFamily="18" charset="0"/>
              </a:rPr>
              <a:t>Способы приспособления животных к выживанию</a:t>
            </a:r>
          </a:p>
        </p:txBody>
      </p:sp>
      <p:sp>
        <p:nvSpPr>
          <p:cNvPr id="37900" name="Line 12"/>
          <p:cNvSpPr>
            <a:spLocks noChangeShapeType="1"/>
          </p:cNvSpPr>
          <p:nvPr/>
        </p:nvSpPr>
        <p:spPr bwMode="auto">
          <a:xfrm>
            <a:off x="2339975" y="4724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8733" name="Line 13"/>
          <p:cNvSpPr>
            <a:spLocks noChangeShapeType="1"/>
          </p:cNvSpPr>
          <p:nvPr/>
        </p:nvSpPr>
        <p:spPr bwMode="auto">
          <a:xfrm flipH="1">
            <a:off x="2411413" y="3716338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8734" name="Line 14"/>
          <p:cNvSpPr>
            <a:spLocks noChangeShapeType="1"/>
          </p:cNvSpPr>
          <p:nvPr/>
        </p:nvSpPr>
        <p:spPr bwMode="auto">
          <a:xfrm flipV="1">
            <a:off x="4427538" y="256540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8735" name="Line 15"/>
          <p:cNvSpPr>
            <a:spLocks noChangeShapeType="1"/>
          </p:cNvSpPr>
          <p:nvPr/>
        </p:nvSpPr>
        <p:spPr bwMode="auto">
          <a:xfrm>
            <a:off x="5724525" y="371633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8736" name="Line 16"/>
          <p:cNvSpPr>
            <a:spLocks noChangeShapeType="1"/>
          </p:cNvSpPr>
          <p:nvPr/>
        </p:nvSpPr>
        <p:spPr bwMode="auto">
          <a:xfrm>
            <a:off x="5219700" y="4437063"/>
            <a:ext cx="252095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8737" name="Line 17"/>
          <p:cNvSpPr>
            <a:spLocks noChangeShapeType="1"/>
          </p:cNvSpPr>
          <p:nvPr/>
        </p:nvSpPr>
        <p:spPr bwMode="auto">
          <a:xfrm>
            <a:off x="4572000" y="4437063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8738" name="Line 18"/>
          <p:cNvSpPr>
            <a:spLocks noChangeShapeType="1"/>
          </p:cNvSpPr>
          <p:nvPr/>
        </p:nvSpPr>
        <p:spPr bwMode="auto">
          <a:xfrm flipH="1">
            <a:off x="1692275" y="4437063"/>
            <a:ext cx="215900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8739" name="Line 19"/>
          <p:cNvSpPr>
            <a:spLocks noChangeShapeType="1"/>
          </p:cNvSpPr>
          <p:nvPr/>
        </p:nvSpPr>
        <p:spPr bwMode="auto">
          <a:xfrm flipH="1" flipV="1">
            <a:off x="1547813" y="2420938"/>
            <a:ext cx="2592387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8740" name="Line 20"/>
          <p:cNvSpPr>
            <a:spLocks noChangeShapeType="1"/>
          </p:cNvSpPr>
          <p:nvPr/>
        </p:nvSpPr>
        <p:spPr bwMode="auto">
          <a:xfrm flipV="1">
            <a:off x="4932363" y="2492375"/>
            <a:ext cx="26638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8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1000"/>
                                        <p:tgtEl>
                                          <p:spTgt spid="15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1000"/>
                                        <p:tgtEl>
                                          <p:spTgt spid="15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1000"/>
                                        <p:tgtEl>
                                          <p:spTgt spid="158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1000"/>
                                        <p:tgtEl>
                                          <p:spTgt spid="15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1000"/>
                                        <p:tgtEl>
                                          <p:spTgt spid="15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1000"/>
                                        <p:tgtEl>
                                          <p:spTgt spid="158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6" dur="10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9" dur="1000"/>
                                        <p:tgtEl>
                                          <p:spTgt spid="158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1000"/>
                                        <p:tgtEl>
                                          <p:spTgt spid="15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5" dur="1000"/>
                                        <p:tgtEl>
                                          <p:spTgt spid="15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1000"/>
                                        <p:tgtEl>
                                          <p:spTgt spid="158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000"/>
                                        <p:tgtEl>
                                          <p:spTgt spid="158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1000"/>
                                        <p:tgtEl>
                                          <p:spTgt spid="15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1000"/>
                                        <p:tgtEl>
                                          <p:spTgt spid="158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1000"/>
                                        <p:tgtEl>
                                          <p:spTgt spid="15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1000"/>
                                        <p:tgtEl>
                                          <p:spTgt spid="158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3" grpId="0" animBg="1"/>
      <p:bldP spid="158724" grpId="0" animBg="1"/>
      <p:bldP spid="158725" grpId="0" animBg="1"/>
      <p:bldP spid="158726" grpId="0" animBg="1"/>
      <p:bldP spid="158727" grpId="0" animBg="1"/>
      <p:bldP spid="158728" grpId="0" animBg="1"/>
      <p:bldP spid="158729" grpId="0" animBg="1"/>
      <p:bldP spid="158730" grpId="0" animBg="1"/>
      <p:bldP spid="158731" grpId="0" animBg="1"/>
      <p:bldP spid="158733" grpId="0" animBg="1"/>
      <p:bldP spid="158734" grpId="0" animBg="1"/>
      <p:bldP spid="158735" grpId="0" animBg="1"/>
      <p:bldP spid="158736" grpId="0" animBg="1"/>
      <p:bldP spid="158737" grpId="0" animBg="1"/>
      <p:bldP spid="158738" grpId="0" animBg="1"/>
      <p:bldP spid="158739" grpId="0" animBg="1"/>
      <p:bldP spid="15874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568" name="Group 64"/>
          <p:cNvGraphicFramePr>
            <a:graphicFrameLocks noGrp="1"/>
          </p:cNvGraphicFramePr>
          <p:nvPr>
            <p:ph idx="1"/>
          </p:nvPr>
        </p:nvGraphicFramePr>
        <p:xfrm>
          <a:off x="323850" y="1341438"/>
          <a:ext cx="8569325" cy="4743450"/>
        </p:xfrm>
        <a:graphic>
          <a:graphicData uri="http://schemas.openxmlformats.org/drawingml/2006/table">
            <a:tbl>
              <a:tblPr/>
              <a:tblGrid>
                <a:gridCol w="2855913"/>
                <a:gridCol w="2857500"/>
                <a:gridCol w="2855912"/>
              </a:tblGrid>
              <a:tr h="9448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Влажные экватор. леса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Саванна 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Пустыня 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85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928" name="Text Box 33"/>
          <p:cNvSpPr txBox="1">
            <a:spLocks noChangeArrowheads="1"/>
          </p:cNvSpPr>
          <p:nvPr/>
        </p:nvSpPr>
        <p:spPr bwMode="auto">
          <a:xfrm>
            <a:off x="323850" y="0"/>
            <a:ext cx="1439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>
                <a:latin typeface="Bookman Old Style" pitchFamily="18" charset="0"/>
              </a:rPr>
              <a:t>Лианы,</a:t>
            </a:r>
          </a:p>
        </p:txBody>
      </p:sp>
      <p:sp>
        <p:nvSpPr>
          <p:cNvPr id="38929" name="Text Box 34"/>
          <p:cNvSpPr txBox="1">
            <a:spLocks noChangeArrowheads="1"/>
          </p:cNvSpPr>
          <p:nvPr/>
        </p:nvSpPr>
        <p:spPr bwMode="auto">
          <a:xfrm>
            <a:off x="1619250" y="0"/>
            <a:ext cx="194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>
                <a:latin typeface="Bookman Old Style" pitchFamily="18" charset="0"/>
              </a:rPr>
              <a:t>вельвичия,</a:t>
            </a:r>
          </a:p>
        </p:txBody>
      </p:sp>
      <p:sp>
        <p:nvSpPr>
          <p:cNvPr id="38930" name="Text Box 35"/>
          <p:cNvSpPr txBox="1">
            <a:spLocks noChangeArrowheads="1"/>
          </p:cNvSpPr>
          <p:nvPr/>
        </p:nvSpPr>
        <p:spPr bwMode="auto">
          <a:xfrm>
            <a:off x="3492500" y="0"/>
            <a:ext cx="1439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>
                <a:latin typeface="Bookman Old Style" pitchFamily="18" charset="0"/>
              </a:rPr>
              <a:t>жираф,</a:t>
            </a:r>
          </a:p>
        </p:txBody>
      </p:sp>
      <p:sp>
        <p:nvSpPr>
          <p:cNvPr id="38931" name="Text Box 36"/>
          <p:cNvSpPr txBox="1">
            <a:spLocks noChangeArrowheads="1"/>
          </p:cNvSpPr>
          <p:nvPr/>
        </p:nvSpPr>
        <p:spPr bwMode="auto">
          <a:xfrm>
            <a:off x="4787900" y="0"/>
            <a:ext cx="1584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0">
                <a:latin typeface="Bookman Old Style" pitchFamily="18" charset="0"/>
              </a:rPr>
              <a:t>горилла,</a:t>
            </a:r>
          </a:p>
        </p:txBody>
      </p:sp>
      <p:sp>
        <p:nvSpPr>
          <p:cNvPr id="38932" name="Text Box 37"/>
          <p:cNvSpPr txBox="1">
            <a:spLocks noChangeArrowheads="1"/>
          </p:cNvSpPr>
          <p:nvPr/>
        </p:nvSpPr>
        <p:spPr bwMode="auto">
          <a:xfrm>
            <a:off x="6227763" y="0"/>
            <a:ext cx="1223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>
                <a:latin typeface="Bookman Old Style" pitchFamily="18" charset="0"/>
              </a:rPr>
              <a:t>оазис</a:t>
            </a:r>
            <a:r>
              <a:rPr lang="ru-RU" sz="2000" b="0">
                <a:latin typeface="Bookman Old Style" pitchFamily="18" charset="0"/>
              </a:rPr>
              <a:t>,</a:t>
            </a:r>
          </a:p>
        </p:txBody>
      </p:sp>
      <p:sp>
        <p:nvSpPr>
          <p:cNvPr id="149542" name="Text Box 38"/>
          <p:cNvSpPr txBox="1">
            <a:spLocks noChangeArrowheads="1"/>
          </p:cNvSpPr>
          <p:nvPr/>
        </p:nvSpPr>
        <p:spPr bwMode="auto">
          <a:xfrm>
            <a:off x="395288" y="2420938"/>
            <a:ext cx="26638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>
                <a:latin typeface="Bookman Old Style" pitchFamily="18" charset="0"/>
              </a:rPr>
              <a:t>Лианы </a:t>
            </a:r>
          </a:p>
        </p:txBody>
      </p:sp>
      <p:sp>
        <p:nvSpPr>
          <p:cNvPr id="38934" name="Text Box 39"/>
          <p:cNvSpPr txBox="1">
            <a:spLocks noChangeArrowheads="1"/>
          </p:cNvSpPr>
          <p:nvPr/>
        </p:nvSpPr>
        <p:spPr bwMode="auto">
          <a:xfrm>
            <a:off x="7380288" y="0"/>
            <a:ext cx="17637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>
                <a:latin typeface="Bookman Old Style" pitchFamily="18" charset="0"/>
              </a:rPr>
              <a:t>пальмы,</a:t>
            </a:r>
          </a:p>
        </p:txBody>
      </p:sp>
      <p:sp>
        <p:nvSpPr>
          <p:cNvPr id="38935" name="Text Box 40"/>
          <p:cNvSpPr txBox="1">
            <a:spLocks noChangeArrowheads="1"/>
          </p:cNvSpPr>
          <p:nvPr/>
        </p:nvSpPr>
        <p:spPr bwMode="auto">
          <a:xfrm>
            <a:off x="250825" y="333375"/>
            <a:ext cx="1439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>
                <a:latin typeface="Bookman Old Style" pitchFamily="18" charset="0"/>
              </a:rPr>
              <a:t>баобаб,</a:t>
            </a:r>
          </a:p>
        </p:txBody>
      </p:sp>
      <p:sp>
        <p:nvSpPr>
          <p:cNvPr id="38936" name="Text Box 41"/>
          <p:cNvSpPr txBox="1">
            <a:spLocks noChangeArrowheads="1"/>
          </p:cNvSpPr>
          <p:nvPr/>
        </p:nvSpPr>
        <p:spPr bwMode="auto">
          <a:xfrm>
            <a:off x="1476375" y="333375"/>
            <a:ext cx="1081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>
                <a:latin typeface="Bookman Old Style" pitchFamily="18" charset="0"/>
              </a:rPr>
              <a:t>лев,</a:t>
            </a:r>
          </a:p>
        </p:txBody>
      </p:sp>
      <p:sp>
        <p:nvSpPr>
          <p:cNvPr id="38937" name="Text Box 42"/>
          <p:cNvSpPr txBox="1">
            <a:spLocks noChangeArrowheads="1"/>
          </p:cNvSpPr>
          <p:nvPr/>
        </p:nvSpPr>
        <p:spPr bwMode="auto">
          <a:xfrm>
            <a:off x="2124075" y="333375"/>
            <a:ext cx="172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>
                <a:latin typeface="Bookman Old Style" pitchFamily="18" charset="0"/>
              </a:rPr>
              <a:t>верблюд,</a:t>
            </a:r>
          </a:p>
        </p:txBody>
      </p:sp>
      <p:sp>
        <p:nvSpPr>
          <p:cNvPr id="38938" name="Text Box 43"/>
          <p:cNvSpPr txBox="1">
            <a:spLocks noChangeArrowheads="1"/>
          </p:cNvSpPr>
          <p:nvPr/>
        </p:nvSpPr>
        <p:spPr bwMode="auto">
          <a:xfrm>
            <a:off x="3635375" y="333375"/>
            <a:ext cx="1655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>
                <a:latin typeface="Bookman Old Style" pitchFamily="18" charset="0"/>
              </a:rPr>
              <a:t>колючки,</a:t>
            </a:r>
          </a:p>
        </p:txBody>
      </p:sp>
      <p:sp>
        <p:nvSpPr>
          <p:cNvPr id="38939" name="Text Box 44"/>
          <p:cNvSpPr txBox="1">
            <a:spLocks noChangeArrowheads="1"/>
          </p:cNvSpPr>
          <p:nvPr/>
        </p:nvSpPr>
        <p:spPr bwMode="auto">
          <a:xfrm>
            <a:off x="5292725" y="333375"/>
            <a:ext cx="2592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>
                <a:latin typeface="Bookman Old Style" pitchFamily="18" charset="0"/>
              </a:rPr>
              <a:t>смена сезонов,</a:t>
            </a:r>
          </a:p>
        </p:txBody>
      </p:sp>
      <p:sp>
        <p:nvSpPr>
          <p:cNvPr id="38940" name="Text Box 45"/>
          <p:cNvSpPr txBox="1">
            <a:spLocks noChangeArrowheads="1"/>
          </p:cNvSpPr>
          <p:nvPr/>
        </p:nvSpPr>
        <p:spPr bwMode="auto">
          <a:xfrm>
            <a:off x="250825" y="620713"/>
            <a:ext cx="309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>
                <a:latin typeface="Bookman Old Style" pitchFamily="18" charset="0"/>
              </a:rPr>
              <a:t>длинные корни,</a:t>
            </a:r>
          </a:p>
        </p:txBody>
      </p:sp>
      <p:sp>
        <p:nvSpPr>
          <p:cNvPr id="38941" name="Text Box 46"/>
          <p:cNvSpPr txBox="1">
            <a:spLocks noChangeArrowheads="1"/>
          </p:cNvSpPr>
          <p:nvPr/>
        </p:nvSpPr>
        <p:spPr bwMode="auto">
          <a:xfrm>
            <a:off x="2843213" y="620713"/>
            <a:ext cx="1873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>
                <a:latin typeface="Bookman Old Style" pitchFamily="18" charset="0"/>
              </a:rPr>
              <a:t>антилопы,</a:t>
            </a:r>
          </a:p>
        </p:txBody>
      </p:sp>
      <p:sp>
        <p:nvSpPr>
          <p:cNvPr id="38942" name="Text Box 47"/>
          <p:cNvSpPr txBox="1">
            <a:spLocks noChangeArrowheads="1"/>
          </p:cNvSpPr>
          <p:nvPr/>
        </p:nvSpPr>
        <p:spPr bwMode="auto">
          <a:xfrm>
            <a:off x="4572000" y="620713"/>
            <a:ext cx="252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>
                <a:latin typeface="Bookman Old Style" pitchFamily="18" charset="0"/>
              </a:rPr>
              <a:t>ярусность.</a:t>
            </a:r>
          </a:p>
        </p:txBody>
      </p:sp>
      <p:sp>
        <p:nvSpPr>
          <p:cNvPr id="149552" name="Text Box 48"/>
          <p:cNvSpPr txBox="1">
            <a:spLocks noChangeArrowheads="1"/>
          </p:cNvSpPr>
          <p:nvPr/>
        </p:nvSpPr>
        <p:spPr bwMode="auto">
          <a:xfrm>
            <a:off x="6011863" y="2420938"/>
            <a:ext cx="28082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>
                <a:latin typeface="Bookman Old Style" pitchFamily="18" charset="0"/>
              </a:rPr>
              <a:t>Вельвичия</a:t>
            </a:r>
            <a:r>
              <a:rPr lang="ru-RU" sz="2400" b="0">
                <a:latin typeface="Bookman Old Style" pitchFamily="18" charset="0"/>
              </a:rPr>
              <a:t> </a:t>
            </a:r>
          </a:p>
        </p:txBody>
      </p:sp>
      <p:sp>
        <p:nvSpPr>
          <p:cNvPr id="149553" name="Text Box 49"/>
          <p:cNvSpPr txBox="1">
            <a:spLocks noChangeArrowheads="1"/>
          </p:cNvSpPr>
          <p:nvPr/>
        </p:nvSpPr>
        <p:spPr bwMode="auto">
          <a:xfrm>
            <a:off x="3203575" y="2420938"/>
            <a:ext cx="28082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>
                <a:latin typeface="Bookman Old Style" pitchFamily="18" charset="0"/>
              </a:rPr>
              <a:t>Жираф</a:t>
            </a:r>
            <a:r>
              <a:rPr lang="ru-RU" sz="2400" b="0">
                <a:latin typeface="Bookman Old Style" pitchFamily="18" charset="0"/>
              </a:rPr>
              <a:t> </a:t>
            </a:r>
          </a:p>
        </p:txBody>
      </p:sp>
      <p:sp>
        <p:nvSpPr>
          <p:cNvPr id="149554" name="Text Box 50"/>
          <p:cNvSpPr txBox="1">
            <a:spLocks noChangeArrowheads="1"/>
          </p:cNvSpPr>
          <p:nvPr/>
        </p:nvSpPr>
        <p:spPr bwMode="auto">
          <a:xfrm>
            <a:off x="323850" y="2924175"/>
            <a:ext cx="28082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>
                <a:latin typeface="Bookman Old Style" pitchFamily="18" charset="0"/>
              </a:rPr>
              <a:t>Горилла </a:t>
            </a:r>
          </a:p>
        </p:txBody>
      </p:sp>
      <p:sp>
        <p:nvSpPr>
          <p:cNvPr id="149555" name="Text Box 51"/>
          <p:cNvSpPr txBox="1">
            <a:spLocks noChangeArrowheads="1"/>
          </p:cNvSpPr>
          <p:nvPr/>
        </p:nvSpPr>
        <p:spPr bwMode="auto">
          <a:xfrm>
            <a:off x="6011863" y="2852738"/>
            <a:ext cx="28082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>
                <a:latin typeface="Bookman Old Style" pitchFamily="18" charset="0"/>
              </a:rPr>
              <a:t>Оазис</a:t>
            </a:r>
            <a:r>
              <a:rPr lang="ru-RU" sz="2400" b="0">
                <a:latin typeface="Bookman Old Style" pitchFamily="18" charset="0"/>
              </a:rPr>
              <a:t> </a:t>
            </a:r>
          </a:p>
        </p:txBody>
      </p:sp>
      <p:sp>
        <p:nvSpPr>
          <p:cNvPr id="149556" name="Text Box 52"/>
          <p:cNvSpPr txBox="1">
            <a:spLocks noChangeArrowheads="1"/>
          </p:cNvSpPr>
          <p:nvPr/>
        </p:nvSpPr>
        <p:spPr bwMode="auto">
          <a:xfrm>
            <a:off x="323850" y="3500438"/>
            <a:ext cx="28082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>
                <a:latin typeface="Bookman Old Style" pitchFamily="18" charset="0"/>
              </a:rPr>
              <a:t>Пальмы </a:t>
            </a:r>
          </a:p>
        </p:txBody>
      </p:sp>
      <p:sp>
        <p:nvSpPr>
          <p:cNvPr id="149557" name="Text Box 53"/>
          <p:cNvSpPr txBox="1">
            <a:spLocks noChangeArrowheads="1"/>
          </p:cNvSpPr>
          <p:nvPr/>
        </p:nvSpPr>
        <p:spPr bwMode="auto">
          <a:xfrm>
            <a:off x="3203575" y="2924175"/>
            <a:ext cx="28082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>
                <a:latin typeface="Bookman Old Style" pitchFamily="18" charset="0"/>
              </a:rPr>
              <a:t>Баобаб</a:t>
            </a:r>
            <a:r>
              <a:rPr lang="ru-RU" sz="2400" b="0">
                <a:latin typeface="Bookman Old Style" pitchFamily="18" charset="0"/>
              </a:rPr>
              <a:t> </a:t>
            </a:r>
          </a:p>
        </p:txBody>
      </p:sp>
      <p:sp>
        <p:nvSpPr>
          <p:cNvPr id="149558" name="Text Box 54"/>
          <p:cNvSpPr txBox="1">
            <a:spLocks noChangeArrowheads="1"/>
          </p:cNvSpPr>
          <p:nvPr/>
        </p:nvSpPr>
        <p:spPr bwMode="auto">
          <a:xfrm>
            <a:off x="3203575" y="3429000"/>
            <a:ext cx="28082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>
                <a:latin typeface="Bookman Old Style" pitchFamily="18" charset="0"/>
              </a:rPr>
              <a:t>Лев</a:t>
            </a:r>
            <a:r>
              <a:rPr lang="ru-RU" sz="2400" b="0">
                <a:latin typeface="Bookman Old Style" pitchFamily="18" charset="0"/>
              </a:rPr>
              <a:t> </a:t>
            </a:r>
          </a:p>
        </p:txBody>
      </p:sp>
      <p:sp>
        <p:nvSpPr>
          <p:cNvPr id="149559" name="Text Box 55"/>
          <p:cNvSpPr txBox="1">
            <a:spLocks noChangeArrowheads="1"/>
          </p:cNvSpPr>
          <p:nvPr/>
        </p:nvSpPr>
        <p:spPr bwMode="auto">
          <a:xfrm>
            <a:off x="6011863" y="3357563"/>
            <a:ext cx="28082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>
                <a:latin typeface="Bookman Old Style" pitchFamily="18" charset="0"/>
              </a:rPr>
              <a:t>Верблюд</a:t>
            </a:r>
            <a:r>
              <a:rPr lang="ru-RU" sz="2400" b="0">
                <a:latin typeface="Bookman Old Style" pitchFamily="18" charset="0"/>
              </a:rPr>
              <a:t> </a:t>
            </a:r>
          </a:p>
        </p:txBody>
      </p:sp>
      <p:sp>
        <p:nvSpPr>
          <p:cNvPr id="149560" name="Text Box 56"/>
          <p:cNvSpPr txBox="1">
            <a:spLocks noChangeArrowheads="1"/>
          </p:cNvSpPr>
          <p:nvPr/>
        </p:nvSpPr>
        <p:spPr bwMode="auto">
          <a:xfrm>
            <a:off x="6011863" y="3933825"/>
            <a:ext cx="28082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>
                <a:latin typeface="Bookman Old Style" pitchFamily="18" charset="0"/>
              </a:rPr>
              <a:t>Колючки</a:t>
            </a:r>
            <a:r>
              <a:rPr lang="ru-RU" sz="2400" b="0">
                <a:latin typeface="Bookman Old Style" pitchFamily="18" charset="0"/>
              </a:rPr>
              <a:t> </a:t>
            </a:r>
          </a:p>
        </p:txBody>
      </p:sp>
      <p:sp>
        <p:nvSpPr>
          <p:cNvPr id="149561" name="Text Box 57"/>
          <p:cNvSpPr txBox="1">
            <a:spLocks noChangeArrowheads="1"/>
          </p:cNvSpPr>
          <p:nvPr/>
        </p:nvSpPr>
        <p:spPr bwMode="auto">
          <a:xfrm>
            <a:off x="3203575" y="3933825"/>
            <a:ext cx="28082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>
                <a:latin typeface="Bookman Old Style" pitchFamily="18" charset="0"/>
              </a:rPr>
              <a:t>Смена сезонов</a:t>
            </a:r>
          </a:p>
        </p:txBody>
      </p:sp>
      <p:sp>
        <p:nvSpPr>
          <p:cNvPr id="149562" name="Text Box 58"/>
          <p:cNvSpPr txBox="1">
            <a:spLocks noChangeArrowheads="1"/>
          </p:cNvSpPr>
          <p:nvPr/>
        </p:nvSpPr>
        <p:spPr bwMode="auto">
          <a:xfrm>
            <a:off x="6011863" y="4437063"/>
            <a:ext cx="28082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>
                <a:latin typeface="Bookman Old Style" pitchFamily="18" charset="0"/>
              </a:rPr>
              <a:t>Длинные</a:t>
            </a:r>
            <a:r>
              <a:rPr lang="ru-RU" sz="2400" b="0">
                <a:latin typeface="Bookman Old Style" pitchFamily="18" charset="0"/>
              </a:rPr>
              <a:t> </a:t>
            </a:r>
            <a:r>
              <a:rPr lang="ru-RU" b="0">
                <a:latin typeface="Bookman Old Style" pitchFamily="18" charset="0"/>
              </a:rPr>
              <a:t>корни</a:t>
            </a:r>
          </a:p>
        </p:txBody>
      </p:sp>
      <p:sp>
        <p:nvSpPr>
          <p:cNvPr id="38954" name="Text Box 59"/>
          <p:cNvSpPr txBox="1">
            <a:spLocks noChangeArrowheads="1"/>
          </p:cNvSpPr>
          <p:nvPr/>
        </p:nvSpPr>
        <p:spPr bwMode="auto">
          <a:xfrm>
            <a:off x="3203575" y="4076700"/>
            <a:ext cx="2305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49564" name="Text Box 60"/>
          <p:cNvSpPr txBox="1">
            <a:spLocks noChangeArrowheads="1"/>
          </p:cNvSpPr>
          <p:nvPr/>
        </p:nvSpPr>
        <p:spPr bwMode="auto">
          <a:xfrm>
            <a:off x="3203575" y="4797425"/>
            <a:ext cx="28082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>
                <a:latin typeface="Bookman Old Style" pitchFamily="18" charset="0"/>
              </a:rPr>
              <a:t>Антилопы </a:t>
            </a:r>
          </a:p>
        </p:txBody>
      </p:sp>
      <p:sp>
        <p:nvSpPr>
          <p:cNvPr id="149565" name="Text Box 61"/>
          <p:cNvSpPr txBox="1">
            <a:spLocks noChangeArrowheads="1"/>
          </p:cNvSpPr>
          <p:nvPr/>
        </p:nvSpPr>
        <p:spPr bwMode="auto">
          <a:xfrm>
            <a:off x="323850" y="4005263"/>
            <a:ext cx="28082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>
                <a:latin typeface="Bookman Old Style" pitchFamily="18" charset="0"/>
              </a:rPr>
              <a:t>Ярусность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9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42" grpId="0" autoUpdateAnimBg="0"/>
      <p:bldP spid="149552" grpId="0" autoUpdateAnimBg="0"/>
      <p:bldP spid="149553" grpId="0" autoUpdateAnimBg="0"/>
      <p:bldP spid="149554" grpId="0" autoUpdateAnimBg="0"/>
      <p:bldP spid="149555" grpId="0" autoUpdateAnimBg="0"/>
      <p:bldP spid="149556" grpId="0" autoUpdateAnimBg="0"/>
      <p:bldP spid="149557" grpId="0" autoUpdateAnimBg="0"/>
      <p:bldP spid="149558" grpId="0" autoUpdateAnimBg="0"/>
      <p:bldP spid="149559" grpId="0" autoUpdateAnimBg="0"/>
      <p:bldP spid="149560" grpId="0" autoUpdateAnimBg="0"/>
      <p:bldP spid="149561" grpId="0" autoUpdateAnimBg="0"/>
      <p:bldP spid="149562" grpId="0" autoUpdateAnimBg="0"/>
      <p:bldP spid="149564" grpId="0" autoUpdateAnimBg="0"/>
      <p:bldP spid="149565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3"/>
          <p:cNvSpPr>
            <a:spLocks noChangeArrowheads="1"/>
          </p:cNvSpPr>
          <p:nvPr/>
        </p:nvSpPr>
        <p:spPr bwMode="auto">
          <a:xfrm>
            <a:off x="33338" y="1354138"/>
            <a:ext cx="209073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/>
              <a:t>Название природной зоны</a:t>
            </a:r>
          </a:p>
        </p:txBody>
      </p:sp>
      <p:sp>
        <p:nvSpPr>
          <p:cNvPr id="39939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535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Практическая работа </a:t>
            </a:r>
            <a:br>
              <a:rPr lang="ru-RU">
                <a:latin typeface="Times New Roman" pitchFamily="18" charset="0"/>
                <a:cs typeface="Times New Roman" pitchFamily="18" charset="0"/>
              </a:rPr>
            </a:br>
            <a:r>
              <a:rPr lang="ru-RU">
                <a:latin typeface="Times New Roman" pitchFamily="18" charset="0"/>
                <a:cs typeface="Times New Roman" pitchFamily="18" charset="0"/>
              </a:rPr>
              <a:t>«Характеристика природных зон Африки»</a:t>
            </a:r>
            <a:endParaRPr lang="ru-RU"/>
          </a:p>
        </p:txBody>
      </p:sp>
      <p:cxnSp>
        <p:nvCxnSpPr>
          <p:cNvPr id="39940" name="Прямая соединительная линия 6"/>
          <p:cNvCxnSpPr>
            <a:cxnSpLocks noChangeShapeType="1"/>
          </p:cNvCxnSpPr>
          <p:nvPr/>
        </p:nvCxnSpPr>
        <p:spPr bwMode="auto">
          <a:xfrm>
            <a:off x="179388" y="2022475"/>
            <a:ext cx="87137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9941" name="Прямая соединительная линия 8"/>
          <p:cNvCxnSpPr>
            <a:cxnSpLocks noChangeShapeType="1"/>
          </p:cNvCxnSpPr>
          <p:nvPr/>
        </p:nvCxnSpPr>
        <p:spPr bwMode="auto">
          <a:xfrm>
            <a:off x="179388" y="3716338"/>
            <a:ext cx="87137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9942" name="Прямая соединительная линия 10"/>
          <p:cNvCxnSpPr>
            <a:cxnSpLocks noChangeShapeType="1"/>
          </p:cNvCxnSpPr>
          <p:nvPr/>
        </p:nvCxnSpPr>
        <p:spPr bwMode="auto">
          <a:xfrm>
            <a:off x="179388" y="5373688"/>
            <a:ext cx="87137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9943" name="Прямоугольник 12"/>
          <p:cNvSpPr>
            <a:spLocks noChangeArrowheads="1"/>
          </p:cNvSpPr>
          <p:nvPr/>
        </p:nvSpPr>
        <p:spPr bwMode="auto">
          <a:xfrm>
            <a:off x="2124075" y="1444625"/>
            <a:ext cx="21812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/>
              <a:t>Климатический пояс</a:t>
            </a:r>
          </a:p>
        </p:txBody>
      </p:sp>
      <p:sp>
        <p:nvSpPr>
          <p:cNvPr id="39944" name="Прямоугольник 13"/>
          <p:cNvSpPr>
            <a:spLocks noChangeArrowheads="1"/>
          </p:cNvSpPr>
          <p:nvPr/>
        </p:nvSpPr>
        <p:spPr bwMode="auto">
          <a:xfrm>
            <a:off x="4305300" y="1558925"/>
            <a:ext cx="1104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/>
              <a:t>Почвы</a:t>
            </a:r>
          </a:p>
        </p:txBody>
      </p:sp>
      <p:sp>
        <p:nvSpPr>
          <p:cNvPr id="39945" name="Прямоугольник 14"/>
          <p:cNvSpPr>
            <a:spLocks noChangeArrowheads="1"/>
          </p:cNvSpPr>
          <p:nvPr/>
        </p:nvSpPr>
        <p:spPr bwMode="auto">
          <a:xfrm>
            <a:off x="5713413" y="1443038"/>
            <a:ext cx="19431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/>
              <a:t>Растительный мир</a:t>
            </a:r>
          </a:p>
        </p:txBody>
      </p:sp>
      <p:sp>
        <p:nvSpPr>
          <p:cNvPr id="39946" name="Прямоугольник 15"/>
          <p:cNvSpPr>
            <a:spLocks noChangeArrowheads="1"/>
          </p:cNvSpPr>
          <p:nvPr/>
        </p:nvSpPr>
        <p:spPr bwMode="auto">
          <a:xfrm>
            <a:off x="7515225" y="1374775"/>
            <a:ext cx="16287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/>
              <a:t>Животный мир</a:t>
            </a:r>
          </a:p>
        </p:txBody>
      </p:sp>
      <p:cxnSp>
        <p:nvCxnSpPr>
          <p:cNvPr id="39947" name="Прямая соединительная линия 17"/>
          <p:cNvCxnSpPr>
            <a:cxnSpLocks noChangeShapeType="1"/>
            <a:stCxn id="39938" idx="3"/>
          </p:cNvCxnSpPr>
          <p:nvPr/>
        </p:nvCxnSpPr>
        <p:spPr bwMode="auto">
          <a:xfrm>
            <a:off x="2124075" y="1647825"/>
            <a:ext cx="0" cy="5210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9948" name="Прямая соединительная линия 20"/>
          <p:cNvCxnSpPr>
            <a:cxnSpLocks noChangeShapeType="1"/>
          </p:cNvCxnSpPr>
          <p:nvPr/>
        </p:nvCxnSpPr>
        <p:spPr bwMode="auto">
          <a:xfrm flipH="1">
            <a:off x="4024313" y="1647825"/>
            <a:ext cx="0" cy="5210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9949" name="Прямая соединительная линия 22"/>
          <p:cNvCxnSpPr>
            <a:cxnSpLocks noChangeShapeType="1"/>
          </p:cNvCxnSpPr>
          <p:nvPr/>
        </p:nvCxnSpPr>
        <p:spPr bwMode="auto">
          <a:xfrm flipH="1">
            <a:off x="5789613" y="1698625"/>
            <a:ext cx="0" cy="54752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9950" name="Прямая соединительная линия 31"/>
          <p:cNvCxnSpPr>
            <a:cxnSpLocks noChangeShapeType="1"/>
            <a:stCxn id="39945" idx="3"/>
          </p:cNvCxnSpPr>
          <p:nvPr/>
        </p:nvCxnSpPr>
        <p:spPr bwMode="auto">
          <a:xfrm>
            <a:off x="7656513" y="1765300"/>
            <a:ext cx="0" cy="55514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9951" name="Прямоугольник 35"/>
          <p:cNvSpPr>
            <a:spLocks noChangeArrowheads="1"/>
          </p:cNvSpPr>
          <p:nvPr/>
        </p:nvSpPr>
        <p:spPr bwMode="auto">
          <a:xfrm>
            <a:off x="0" y="2330450"/>
            <a:ext cx="2286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0"/>
              <a:t>Экваториальные леса (гилея)</a:t>
            </a:r>
          </a:p>
        </p:txBody>
      </p:sp>
      <p:sp>
        <p:nvSpPr>
          <p:cNvPr id="39952" name="Прямоугольник 36"/>
          <p:cNvSpPr>
            <a:spLocks noChangeArrowheads="1"/>
          </p:cNvSpPr>
          <p:nvPr/>
        </p:nvSpPr>
        <p:spPr bwMode="auto">
          <a:xfrm>
            <a:off x="0" y="4252913"/>
            <a:ext cx="31210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0"/>
              <a:t>Саванны и редколесья</a:t>
            </a:r>
          </a:p>
        </p:txBody>
      </p:sp>
      <p:sp>
        <p:nvSpPr>
          <p:cNvPr id="39953" name="Прямоугольник 37"/>
          <p:cNvSpPr>
            <a:spLocks noChangeArrowheads="1"/>
          </p:cNvSpPr>
          <p:nvPr/>
        </p:nvSpPr>
        <p:spPr bwMode="auto">
          <a:xfrm>
            <a:off x="115888" y="5805488"/>
            <a:ext cx="16192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Пустыни</a:t>
            </a:r>
          </a:p>
        </p:txBody>
      </p:sp>
      <p:sp>
        <p:nvSpPr>
          <p:cNvPr id="39" name="Прямоугольник 38"/>
          <p:cNvSpPr>
            <a:spLocks noChangeArrowheads="1"/>
          </p:cNvSpPr>
          <p:nvPr/>
        </p:nvSpPr>
        <p:spPr bwMode="auto">
          <a:xfrm>
            <a:off x="2197100" y="2330450"/>
            <a:ext cx="17986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/>
              <a:t>Экваториальный</a:t>
            </a:r>
          </a:p>
        </p:txBody>
      </p:sp>
      <p:sp>
        <p:nvSpPr>
          <p:cNvPr id="40" name="Прямоугольник 39"/>
          <p:cNvSpPr>
            <a:spLocks noChangeArrowheads="1"/>
          </p:cNvSpPr>
          <p:nvPr/>
        </p:nvSpPr>
        <p:spPr bwMode="auto">
          <a:xfrm>
            <a:off x="2181225" y="4102100"/>
            <a:ext cx="20415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/>
              <a:t>Субэкваториальный</a:t>
            </a:r>
          </a:p>
        </p:txBody>
      </p:sp>
      <p:sp>
        <p:nvSpPr>
          <p:cNvPr id="41" name="Прямоугольник 40"/>
          <p:cNvSpPr>
            <a:spLocks noChangeArrowheads="1"/>
          </p:cNvSpPr>
          <p:nvPr/>
        </p:nvSpPr>
        <p:spPr bwMode="auto">
          <a:xfrm>
            <a:off x="2124075" y="5605463"/>
            <a:ext cx="22621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0"/>
              <a:t>Тропический</a:t>
            </a:r>
          </a:p>
        </p:txBody>
      </p:sp>
      <p:sp>
        <p:nvSpPr>
          <p:cNvPr id="42" name="Прямоугольник 41"/>
          <p:cNvSpPr>
            <a:spLocks noChangeArrowheads="1"/>
          </p:cNvSpPr>
          <p:nvPr/>
        </p:nvSpPr>
        <p:spPr bwMode="auto">
          <a:xfrm>
            <a:off x="4024313" y="2146300"/>
            <a:ext cx="19161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0"/>
              <a:t>Красно-жёлтые ферралитные</a:t>
            </a:r>
          </a:p>
        </p:txBody>
      </p:sp>
      <p:sp>
        <p:nvSpPr>
          <p:cNvPr id="44" name="Прямоугольник 43"/>
          <p:cNvSpPr>
            <a:spLocks noChangeArrowheads="1"/>
          </p:cNvSpPr>
          <p:nvPr/>
        </p:nvSpPr>
        <p:spPr bwMode="auto">
          <a:xfrm>
            <a:off x="4108450" y="4121150"/>
            <a:ext cx="16049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/>
              <a:t>Красно-бурые</a:t>
            </a:r>
          </a:p>
        </p:txBody>
      </p:sp>
      <p:sp>
        <p:nvSpPr>
          <p:cNvPr id="45" name="Прямоугольник 44"/>
          <p:cNvSpPr>
            <a:spLocks noChangeArrowheads="1"/>
          </p:cNvSpPr>
          <p:nvPr/>
        </p:nvSpPr>
        <p:spPr bwMode="auto">
          <a:xfrm>
            <a:off x="3995738" y="5527675"/>
            <a:ext cx="1793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0"/>
              <a:t>Тропические пустынные</a:t>
            </a:r>
          </a:p>
        </p:txBody>
      </p:sp>
      <p:sp>
        <p:nvSpPr>
          <p:cNvPr id="46" name="Прямоугольник 45"/>
          <p:cNvSpPr>
            <a:spLocks noChangeArrowheads="1"/>
          </p:cNvSpPr>
          <p:nvPr/>
        </p:nvSpPr>
        <p:spPr bwMode="auto">
          <a:xfrm>
            <a:off x="5789613" y="2000250"/>
            <a:ext cx="1854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0"/>
              <a:t>Лианы,</a:t>
            </a:r>
          </a:p>
          <a:p>
            <a:r>
              <a:rPr lang="ru-RU" sz="1800" b="0"/>
              <a:t>пальмы,</a:t>
            </a:r>
          </a:p>
          <a:p>
            <a:r>
              <a:rPr lang="ru-RU" sz="1800" b="0"/>
              <a:t>фикусы,</a:t>
            </a:r>
          </a:p>
          <a:p>
            <a:r>
              <a:rPr lang="ru-RU" sz="1800" b="0"/>
              <a:t>бананы,</a:t>
            </a:r>
          </a:p>
          <a:p>
            <a:r>
              <a:rPr lang="ru-RU" sz="1800" b="0"/>
              <a:t>папортники,</a:t>
            </a:r>
          </a:p>
          <a:p>
            <a:r>
              <a:rPr lang="ru-RU" sz="1800" b="0"/>
              <a:t>мхи и т.д.</a:t>
            </a:r>
          </a:p>
        </p:txBody>
      </p:sp>
      <p:sp>
        <p:nvSpPr>
          <p:cNvPr id="47" name="Прямоугольник 46"/>
          <p:cNvSpPr>
            <a:spLocks noChangeArrowheads="1"/>
          </p:cNvSpPr>
          <p:nvPr/>
        </p:nvSpPr>
        <p:spPr bwMode="auto">
          <a:xfrm>
            <a:off x="5789613" y="3357563"/>
            <a:ext cx="1925637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0"/>
          </a:p>
          <a:p>
            <a:r>
              <a:rPr lang="ru-RU" sz="1800" b="0"/>
              <a:t>Молочай,</a:t>
            </a:r>
          </a:p>
          <a:p>
            <a:r>
              <a:rPr lang="ru-RU" sz="1800" b="0"/>
              <a:t>баобаб,</a:t>
            </a:r>
          </a:p>
          <a:p>
            <a:r>
              <a:rPr lang="ru-RU" sz="1800" b="0"/>
              <a:t>зонтичная акация,</a:t>
            </a:r>
          </a:p>
          <a:p>
            <a:r>
              <a:rPr lang="ru-RU" sz="1800" b="0"/>
              <a:t>масляничные пальмы</a:t>
            </a:r>
          </a:p>
        </p:txBody>
      </p:sp>
      <p:sp>
        <p:nvSpPr>
          <p:cNvPr id="48" name="Прямоугольник 47"/>
          <p:cNvSpPr>
            <a:spLocks noChangeArrowheads="1"/>
          </p:cNvSpPr>
          <p:nvPr/>
        </p:nvSpPr>
        <p:spPr bwMode="auto">
          <a:xfrm>
            <a:off x="5829300" y="5394325"/>
            <a:ext cx="18272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0"/>
              <a:t>Вельвичия,</a:t>
            </a:r>
          </a:p>
          <a:p>
            <a:r>
              <a:rPr lang="ru-RU" sz="2000" b="0"/>
              <a:t>алоэ,</a:t>
            </a:r>
          </a:p>
          <a:p>
            <a:r>
              <a:rPr lang="ru-RU" sz="2000" b="0"/>
              <a:t>финиковая пальма и т.д.</a:t>
            </a:r>
          </a:p>
        </p:txBody>
      </p:sp>
      <p:sp>
        <p:nvSpPr>
          <p:cNvPr id="49" name="Прямоугольник 48"/>
          <p:cNvSpPr>
            <a:spLocks noChangeArrowheads="1"/>
          </p:cNvSpPr>
          <p:nvPr/>
        </p:nvSpPr>
        <p:spPr bwMode="auto">
          <a:xfrm>
            <a:off x="7656513" y="2054225"/>
            <a:ext cx="181133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0"/>
              <a:t>Гориллы,</a:t>
            </a:r>
          </a:p>
          <a:p>
            <a:r>
              <a:rPr lang="ru-RU" sz="1600" b="0"/>
              <a:t>шимпанзе,</a:t>
            </a:r>
          </a:p>
          <a:p>
            <a:r>
              <a:rPr lang="ru-RU" sz="1600" b="0"/>
              <a:t>леопарды,</a:t>
            </a:r>
          </a:p>
          <a:p>
            <a:r>
              <a:rPr lang="ru-RU" sz="1600" b="0"/>
              <a:t>ящерицы,</a:t>
            </a:r>
          </a:p>
          <a:p>
            <a:r>
              <a:rPr lang="ru-RU" sz="1600" b="0"/>
              <a:t>бегемоты,</a:t>
            </a:r>
          </a:p>
          <a:p>
            <a:r>
              <a:rPr lang="ru-RU" sz="1600" b="0"/>
              <a:t>окапи и т.д</a:t>
            </a:r>
            <a:r>
              <a:rPr lang="ru-RU" sz="1800" b="0"/>
              <a:t>.</a:t>
            </a:r>
          </a:p>
        </p:txBody>
      </p:sp>
      <p:sp>
        <p:nvSpPr>
          <p:cNvPr id="50" name="Прямоугольник 49"/>
          <p:cNvSpPr>
            <a:spLocks noChangeArrowheads="1"/>
          </p:cNvSpPr>
          <p:nvPr/>
        </p:nvSpPr>
        <p:spPr bwMode="auto">
          <a:xfrm>
            <a:off x="7699375" y="3651250"/>
            <a:ext cx="198596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0"/>
              <a:t>Слон,</a:t>
            </a:r>
          </a:p>
          <a:p>
            <a:r>
              <a:rPr lang="ru-RU" sz="1800" b="0"/>
              <a:t>буйвол,</a:t>
            </a:r>
          </a:p>
          <a:p>
            <a:r>
              <a:rPr lang="ru-RU" sz="1800" b="0"/>
              <a:t>носорог,</a:t>
            </a:r>
          </a:p>
          <a:p>
            <a:r>
              <a:rPr lang="ru-RU" sz="1800" b="0"/>
              <a:t>зебра,</a:t>
            </a:r>
          </a:p>
          <a:p>
            <a:r>
              <a:rPr lang="ru-RU" sz="1800" b="0"/>
              <a:t>жираф,</a:t>
            </a:r>
          </a:p>
          <a:p>
            <a:r>
              <a:rPr lang="ru-RU" sz="1800" b="0"/>
              <a:t>лев и т.д.</a:t>
            </a:r>
          </a:p>
        </p:txBody>
      </p:sp>
      <p:sp>
        <p:nvSpPr>
          <p:cNvPr id="51" name="Прямоугольник 50"/>
          <p:cNvSpPr>
            <a:spLocks noChangeArrowheads="1"/>
          </p:cNvSpPr>
          <p:nvPr/>
        </p:nvSpPr>
        <p:spPr bwMode="auto">
          <a:xfrm>
            <a:off x="7699375" y="5373688"/>
            <a:ext cx="45720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0"/>
              <a:t>Шакал,</a:t>
            </a:r>
          </a:p>
          <a:p>
            <a:r>
              <a:rPr lang="ru-RU" sz="1800" b="0"/>
              <a:t>страус,</a:t>
            </a:r>
          </a:p>
          <a:p>
            <a:r>
              <a:rPr lang="ru-RU" sz="1800" b="0"/>
              <a:t>верблюд,</a:t>
            </a:r>
          </a:p>
          <a:p>
            <a:r>
              <a:rPr lang="ru-RU" sz="1800" b="0"/>
              <a:t>змеи,</a:t>
            </a:r>
          </a:p>
          <a:p>
            <a:r>
              <a:rPr lang="ru-RU" sz="1800" b="0"/>
              <a:t>фенек и т.д.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Оценки:</a:t>
            </a:r>
          </a:p>
        </p:txBody>
      </p:sp>
      <p:sp>
        <p:nvSpPr>
          <p:cNvPr id="40963" name="Содержимое 2"/>
          <p:cNvSpPr>
            <a:spLocks noGrp="1"/>
          </p:cNvSpPr>
          <p:nvPr>
            <p:ph idx="1"/>
          </p:nvPr>
        </p:nvSpPr>
        <p:spPr>
          <a:xfrm>
            <a:off x="457200" y="1928813"/>
            <a:ext cx="8229600" cy="419735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mtClean="0"/>
              <a:t>12 клеток – «5»</a:t>
            </a:r>
          </a:p>
          <a:p>
            <a:pPr algn="ctr">
              <a:buFontTx/>
              <a:buNone/>
            </a:pPr>
            <a:r>
              <a:rPr lang="ru-RU" smtClean="0"/>
              <a:t>9 – 11клеток – «4»</a:t>
            </a:r>
          </a:p>
          <a:p>
            <a:pPr algn="ctr">
              <a:buFontTx/>
              <a:buNone/>
            </a:pPr>
            <a:r>
              <a:rPr lang="ru-RU" smtClean="0"/>
              <a:t>8 – 6 клеток – «3»</a:t>
            </a:r>
          </a:p>
          <a:p>
            <a:pPr algn="ctr">
              <a:buFontTx/>
              <a:buNone/>
            </a:pPr>
            <a:r>
              <a:rPr lang="ru-RU" smtClean="0"/>
              <a:t>5 – 0 клеток – «2»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850" y="1412875"/>
          <a:ext cx="8064500" cy="52546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40172"/>
                <a:gridCol w="2024328"/>
              </a:tblGrid>
              <a:tr h="1209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</a:rPr>
                        <a:t>Водопады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</a:rPr>
                        <a:t>Левингстона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</a:rPr>
                        <a:t> и Стэнли располагаются на реке Конго.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</a:tr>
              <a:tr h="12801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</a:rPr>
                        <a:t>Нил, Конго и Замбези относятся к бассейну Атлантического океана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</a:tr>
              <a:tr h="18432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</a:rPr>
                        <a:t>Все крупнейшие озера Африки находятся в районе Восточно-Африканского разлома.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</a:tr>
              <a:tr h="9216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</a:rPr>
                        <a:t>Конго – самая полноводная река Африки.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</a:tr>
            </a:tbl>
          </a:graphicData>
        </a:graphic>
      </p:graphicFrame>
      <p:sp>
        <p:nvSpPr>
          <p:cNvPr id="5139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238125"/>
            <a:ext cx="7848600" cy="1476375"/>
          </a:xfrm>
        </p:spPr>
        <p:txBody>
          <a:bodyPr>
            <a:spAutoFit/>
          </a:bodyPr>
          <a:lstStyle/>
          <a:p>
            <a:pPr algn="l"/>
            <a:r>
              <a:rPr lang="ru-RU" sz="2400" b="1" i="1" u="sng" smtClean="0">
                <a:solidFill>
                  <a:schemeClr val="tx1"/>
                </a:solidFill>
                <a:ea typeface="Times New Roman" pitchFamily="18" charset="0"/>
                <a:cs typeface="Arial" charset="0"/>
              </a:rPr>
              <a:t>Задание № 2</a:t>
            </a:r>
            <a:r>
              <a:rPr lang="ru-RU" sz="2400" smtClean="0">
                <a:solidFill>
                  <a:schemeClr val="tx1"/>
                </a:solidFill>
                <a:ea typeface="Times New Roman" pitchFamily="18" charset="0"/>
                <a:cs typeface="Arial" charset="0"/>
              </a:rPr>
              <a:t/>
            </a:r>
            <a:br>
              <a:rPr lang="ru-RU" sz="2400" smtClean="0">
                <a:solidFill>
                  <a:schemeClr val="tx1"/>
                </a:solidFill>
                <a:ea typeface="Times New Roman" pitchFamily="18" charset="0"/>
                <a:cs typeface="Arial" charset="0"/>
              </a:rPr>
            </a:br>
            <a:r>
              <a:rPr lang="ru-RU" sz="2400" b="1" smtClean="0">
                <a:solidFill>
                  <a:schemeClr val="tx1"/>
                </a:solidFill>
                <a:ea typeface="Times New Roman" pitchFamily="18" charset="0"/>
                <a:cs typeface="Arial" charset="0"/>
              </a:rPr>
              <a:t>Отметьте правильные высказывания словом «Да», неправильные – словом «Нет».</a:t>
            </a:r>
            <a:r>
              <a:rPr lang="ru-RU" sz="2400" smtClean="0">
                <a:solidFill>
                  <a:schemeClr val="tx1"/>
                </a:solidFill>
                <a:ea typeface="Times New Roman" pitchFamily="18" charset="0"/>
                <a:cs typeface="Arial" charset="0"/>
              </a:rPr>
              <a:t/>
            </a:r>
            <a:br>
              <a:rPr lang="ru-RU" sz="2400" smtClean="0">
                <a:solidFill>
                  <a:schemeClr val="tx1"/>
                </a:solidFill>
                <a:ea typeface="Times New Roman" pitchFamily="18" charset="0"/>
                <a:cs typeface="Arial" charset="0"/>
              </a:rPr>
            </a:br>
            <a:endParaRPr lang="ru-RU" sz="1800" smtClean="0">
              <a:solidFill>
                <a:schemeClr val="tx1"/>
              </a:solidFill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r>
              <a:rPr lang="ru-RU" smtClean="0">
                <a:solidFill>
                  <a:srgbClr val="FF0000"/>
                </a:solidFill>
              </a:rPr>
              <a:t>Рефлексия</a:t>
            </a:r>
          </a:p>
        </p:txBody>
      </p:sp>
      <p:sp>
        <p:nvSpPr>
          <p:cNvPr id="41987" name="Прямоугольник 4"/>
          <p:cNvSpPr>
            <a:spLocks noChangeArrowheads="1"/>
          </p:cNvSpPr>
          <p:nvPr/>
        </p:nvSpPr>
        <p:spPr bwMode="auto">
          <a:xfrm>
            <a:off x="381000" y="1600200"/>
            <a:ext cx="85344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У меня на уроке сегодня получилось…</a:t>
            </a:r>
          </a:p>
          <a:p>
            <a:pPr>
              <a:defRPr/>
            </a:pP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 Самым интересным для меня было…</a:t>
            </a:r>
          </a:p>
          <a:p>
            <a:pPr>
              <a:defRPr/>
            </a:pP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Самым сложным для меня было…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3013" name="Object 5"/>
          <p:cNvGraphicFramePr>
            <a:graphicFrameLocks noChangeAspect="1"/>
          </p:cNvGraphicFramePr>
          <p:nvPr/>
        </p:nvGraphicFramePr>
        <p:xfrm>
          <a:off x="-152400" y="0"/>
          <a:ext cx="9296400" cy="6858000"/>
        </p:xfrm>
        <a:graphic>
          <a:graphicData uri="http://schemas.openxmlformats.org/presentationml/2006/ole">
            <p:oleObj spid="_x0000_s43013" name="Слайд" r:id="rId3" imgW="6594176" imgH="4945411" progId="PowerPoint.Slide.8">
              <p:embed/>
            </p:oleObj>
          </a:graphicData>
        </a:graphic>
      </p:graphicFrame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3581400" y="1905000"/>
            <a:ext cx="502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000"/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1143000" y="1447800"/>
            <a:ext cx="8534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i="1">
                <a:solidFill>
                  <a:srgbClr val="660033"/>
                </a:solidFill>
              </a:rPr>
              <a:t>Разнообразие природы Африки</a:t>
            </a:r>
          </a:p>
          <a:p>
            <a:pPr>
              <a:spcBef>
                <a:spcPct val="50000"/>
              </a:spcBef>
            </a:pPr>
            <a:endParaRPr lang="ru-RU" sz="3200" i="1">
              <a:solidFill>
                <a:srgbClr val="660033"/>
              </a:solidFill>
            </a:endParaRPr>
          </a:p>
        </p:txBody>
      </p:sp>
      <p:sp>
        <p:nvSpPr>
          <p:cNvPr id="43016" name="Text Box 9"/>
          <p:cNvSpPr txBox="1">
            <a:spLocks noChangeArrowheads="1"/>
          </p:cNvSpPr>
          <p:nvPr/>
        </p:nvSpPr>
        <p:spPr bwMode="auto">
          <a:xfrm>
            <a:off x="3733800" y="1981200"/>
            <a:ext cx="3657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sz="1600">
                <a:solidFill>
                  <a:srgbClr val="2E1700"/>
                </a:solidFill>
              </a:rPr>
              <a:t> Влажные экваториальные леса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1600">
                <a:solidFill>
                  <a:srgbClr val="2E1700"/>
                </a:solidFill>
              </a:rPr>
              <a:t> Саванны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1600">
                <a:solidFill>
                  <a:srgbClr val="2E1700"/>
                </a:solidFill>
              </a:rPr>
              <a:t> Пустыни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z="4000" smtClean="0">
              <a:solidFill>
                <a:srgbClr val="6666FF"/>
              </a:solidFill>
              <a:latin typeface="Impact" pitchFamily="34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7715250" cy="4525963"/>
          </a:xfrm>
        </p:spPr>
        <p:txBody>
          <a:bodyPr/>
          <a:lstStyle/>
          <a:p>
            <a:pPr marL="2324100" lvl="4" indent="-609600" algn="ctr" eaLnBrk="1" hangingPunct="1">
              <a:buFontTx/>
              <a:buNone/>
            </a:pPr>
            <a:r>
              <a:rPr lang="ru-RU" sz="4800" smtClean="0">
                <a:solidFill>
                  <a:srgbClr val="FF0000"/>
                </a:solidFill>
                <a:latin typeface="Impact" pitchFamily="34" charset="0"/>
              </a:rPr>
              <a:t>Домашнее задание: </a:t>
            </a:r>
          </a:p>
          <a:p>
            <a:pPr marL="2324100" lvl="4" indent="-609600" algn="ctr" eaLnBrk="1" hangingPunct="1">
              <a:buFontTx/>
              <a:buNone/>
            </a:pPr>
            <a:r>
              <a:rPr lang="ru-RU" sz="4800" smtClean="0">
                <a:solidFill>
                  <a:srgbClr val="FF0000"/>
                </a:solidFill>
                <a:latin typeface="Impact" pitchFamily="34" charset="0"/>
              </a:rPr>
              <a:t>§ 24</a:t>
            </a:r>
            <a:endParaRPr lang="ru-RU" sz="480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68313" y="1052513"/>
            <a:ext cx="7837487" cy="4462462"/>
          </a:xfrm>
        </p:spPr>
        <p:txBody>
          <a:bodyPr/>
          <a:lstStyle/>
          <a:p>
            <a:pPr algn="l"/>
            <a:r>
              <a:rPr lang="ru-RU" sz="1600" smtClean="0"/>
              <a:t> </a:t>
            </a:r>
            <a:br>
              <a:rPr lang="ru-RU" sz="1600" smtClean="0"/>
            </a:br>
            <a:r>
              <a:rPr lang="ru-RU" sz="2800" i="1" u="sng" smtClean="0"/>
              <a:t>Задание № 3</a:t>
            </a: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>Самая длинная река Африки – это:</a:t>
            </a:r>
            <a:br>
              <a:rPr lang="ru-RU" sz="2800" smtClean="0"/>
            </a:br>
            <a:r>
              <a:rPr lang="ru-RU" sz="2800" smtClean="0"/>
              <a:t>	А) Конго</a:t>
            </a:r>
            <a:br>
              <a:rPr lang="ru-RU" sz="2800" smtClean="0"/>
            </a:br>
            <a:r>
              <a:rPr lang="ru-RU" sz="2800" smtClean="0"/>
              <a:t>	Б) Лимпопо</a:t>
            </a:r>
            <a:br>
              <a:rPr lang="ru-RU" sz="2800" smtClean="0"/>
            </a:br>
            <a:r>
              <a:rPr lang="ru-RU" sz="2800" smtClean="0"/>
              <a:t>	В) Нигер</a:t>
            </a:r>
            <a:br>
              <a:rPr lang="ru-RU" sz="2800" smtClean="0"/>
            </a:br>
            <a:r>
              <a:rPr lang="ru-RU" sz="2800" smtClean="0"/>
              <a:t>	Г) Нил</a:t>
            </a:r>
            <a:br>
              <a:rPr lang="ru-RU" sz="2800" smtClean="0"/>
            </a:br>
            <a:r>
              <a:rPr lang="ru-RU" sz="1600" smtClean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0" y="785813"/>
            <a:ext cx="8964613" cy="5811837"/>
          </a:xfrm>
        </p:spPr>
        <p:txBody>
          <a:bodyPr/>
          <a:lstStyle/>
          <a:p>
            <a:pPr algn="l"/>
            <a:r>
              <a:rPr lang="ru-RU" sz="2400" i="1" u="sng" smtClean="0"/>
              <a:t>Задание № 4</a:t>
            </a: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i="1" u="sng" smtClean="0"/>
              <a:t>Сколько ошибок допущено в данном тексте?</a:t>
            </a:r>
            <a:br>
              <a:rPr lang="ru-RU" sz="2400" i="1" u="sng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	</a:t>
            </a:r>
            <a:r>
              <a:rPr lang="ru-RU" sz="2800" smtClean="0"/>
              <a:t>Север Африки испытывает сильную нехватку влаги. Почти вся территория занята сухими саваннами. И тем не менее эту пустыню пересекает не просто река, а самая полноводная река мира – Нил. В прежние времена на Ниле происходили разливы, связанные с дождями, выпадающими далеко на юге. Но сейчас Нил не разливается. Самой длинной рекой материка является Конго. В отличие от других африканских рек, на этой величественной реке есть участки с быстрым течением, изобилующие водопадами, крупнейшими из которых является водопад Виктория. </a:t>
            </a:r>
            <a:br>
              <a:rPr lang="ru-RU" sz="2800" smtClean="0"/>
            </a:br>
            <a:r>
              <a:rPr lang="ru-RU" sz="2800" smtClean="0"/>
              <a:t> </a:t>
            </a:r>
            <a:br>
              <a:rPr lang="ru-RU" sz="2800" smtClean="0"/>
            </a:br>
            <a:endParaRPr lang="ru-RU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50" y="214313"/>
            <a:ext cx="8501063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722313" y="1500188"/>
            <a:ext cx="7772400" cy="4268787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– </a:t>
            </a:r>
            <a:r>
              <a:rPr lang="ru-RU" sz="3200" dirty="0" smtClean="0">
                <a:solidFill>
                  <a:srgbClr val="7030A0"/>
                </a:solidFill>
              </a:rPr>
              <a:t>это территория с близкими условиями температур и увлажнения, определяющими в общем однородные почвы растительность и животный мир.</a:t>
            </a:r>
          </a:p>
        </p:txBody>
      </p:sp>
      <p:sp>
        <p:nvSpPr>
          <p:cNvPr id="9219" name="Текст 2"/>
          <p:cNvSpPr>
            <a:spLocks noGrp="1"/>
          </p:cNvSpPr>
          <p:nvPr>
            <p:ph type="body" idx="1"/>
          </p:nvPr>
        </p:nvSpPr>
        <p:spPr>
          <a:xfrm>
            <a:off x="642938" y="285750"/>
            <a:ext cx="7207250" cy="1000125"/>
          </a:xfrm>
        </p:spPr>
        <p:txBody>
          <a:bodyPr/>
          <a:lstStyle/>
          <a:p>
            <a:pPr algn="ctr"/>
            <a:r>
              <a:rPr lang="ru-RU" sz="4800" smtClean="0">
                <a:solidFill>
                  <a:srgbClr val="FF0000"/>
                </a:solidFill>
              </a:rPr>
              <a:t>Природная зона</a:t>
            </a:r>
            <a:endParaRPr lang="ru-RU" sz="4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pPr eaLnBrk="1" hangingPunct="1"/>
            <a:r>
              <a:rPr lang="ru-RU" i="1" smtClean="0">
                <a:solidFill>
                  <a:srgbClr val="FF0000"/>
                </a:solidFill>
                <a:latin typeface="Impact" pitchFamily="34" charset="0"/>
              </a:rPr>
              <a:t>Природные зоны Африки</a:t>
            </a:r>
          </a:p>
        </p:txBody>
      </p:sp>
      <p:pic>
        <p:nvPicPr>
          <p:cNvPr id="71688" name="Picture 8" descr="B3739сахара5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059113" y="3716338"/>
            <a:ext cx="2808287" cy="2160587"/>
          </a:xfrm>
          <a:noFill/>
        </p:spPr>
      </p:pic>
      <p:pic>
        <p:nvPicPr>
          <p:cNvPr id="71689" name="Picture 9" descr="аванна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6084888" y="2908300"/>
            <a:ext cx="2843212" cy="2132013"/>
          </a:xfrm>
          <a:noFill/>
        </p:spPr>
      </p:pic>
      <p:pic>
        <p:nvPicPr>
          <p:cNvPr id="71690" name="Picture 10" descr="лес"/>
          <p:cNvPicPr>
            <a:picLocks noChangeAspect="1" noChangeArrowheads="1"/>
          </p:cNvPicPr>
          <p:nvPr>
            <p:ph sz="half" idx="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250825" y="2770188"/>
            <a:ext cx="2592388" cy="2170112"/>
          </a:xfrm>
          <a:noFill/>
        </p:spPr>
      </p:pic>
      <p:sp>
        <p:nvSpPr>
          <p:cNvPr id="71693" name="Line 13"/>
          <p:cNvSpPr>
            <a:spLocks noChangeShapeType="1"/>
          </p:cNvSpPr>
          <p:nvPr/>
        </p:nvSpPr>
        <p:spPr bwMode="auto">
          <a:xfrm>
            <a:off x="4356100" y="1341438"/>
            <a:ext cx="71438" cy="2232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694" name="Line 14"/>
          <p:cNvSpPr>
            <a:spLocks noChangeShapeType="1"/>
          </p:cNvSpPr>
          <p:nvPr/>
        </p:nvSpPr>
        <p:spPr bwMode="auto">
          <a:xfrm flipH="1">
            <a:off x="1763713" y="1341438"/>
            <a:ext cx="1655762" cy="1295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695" name="Line 15"/>
          <p:cNvSpPr>
            <a:spLocks noChangeShapeType="1"/>
          </p:cNvSpPr>
          <p:nvPr/>
        </p:nvSpPr>
        <p:spPr bwMode="auto">
          <a:xfrm>
            <a:off x="5724525" y="1268413"/>
            <a:ext cx="1511300" cy="15128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696" name="Text Box 16"/>
          <p:cNvSpPr txBox="1">
            <a:spLocks noChangeArrowheads="1"/>
          </p:cNvSpPr>
          <p:nvPr/>
        </p:nvSpPr>
        <p:spPr bwMode="auto">
          <a:xfrm>
            <a:off x="250825" y="5013325"/>
            <a:ext cx="244792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 i="1">
                <a:latin typeface="Monotype Corsiva" pitchFamily="66" charset="0"/>
              </a:rPr>
              <a:t>Влажный экваториальный лес</a:t>
            </a:r>
          </a:p>
        </p:txBody>
      </p:sp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6227763" y="5229225"/>
            <a:ext cx="2232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 i="1">
                <a:latin typeface="Monotype Corsiva" pitchFamily="66" charset="0"/>
              </a:rPr>
              <a:t>Саванна</a:t>
            </a:r>
          </a:p>
        </p:txBody>
      </p: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3203575" y="6092825"/>
            <a:ext cx="2519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0" i="1">
                <a:latin typeface="Monotype Corsiva" pitchFamily="66" charset="0"/>
              </a:rPr>
              <a:t>Пустыня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000"/>
                                        <p:tgtEl>
                                          <p:spTgt spid="7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7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0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/>
      <p:bldP spid="71693" grpId="0" animBg="1"/>
      <p:bldP spid="71694" grpId="0" animBg="1"/>
      <p:bldP spid="71695" grpId="0" animBg="1"/>
      <p:bldP spid="71696" grpId="0"/>
      <p:bldP spid="71697" grpId="0"/>
      <p:bldP spid="71699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gency FB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gency FB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1859</TotalTime>
  <Words>910</Words>
  <Application>Microsoft Office PowerPoint</Application>
  <PresentationFormat>Экран (4:3)</PresentationFormat>
  <Paragraphs>299</Paragraphs>
  <Slides>42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3" baseType="lpstr">
      <vt:lpstr>Agency FB</vt:lpstr>
      <vt:lpstr>Arial</vt:lpstr>
      <vt:lpstr>Times New Roman</vt:lpstr>
      <vt:lpstr>Impact</vt:lpstr>
      <vt:lpstr>Monotype Corsiva</vt:lpstr>
      <vt:lpstr>Bookman Old Style</vt:lpstr>
      <vt:lpstr>Wingdings</vt:lpstr>
      <vt:lpstr>Arial Unicode MS</vt:lpstr>
      <vt:lpstr>Baskerville Old Face</vt:lpstr>
      <vt:lpstr>Оформление по умолчанию</vt:lpstr>
      <vt:lpstr>Слайд</vt:lpstr>
      <vt:lpstr>Разнообразие природы Африки     </vt:lpstr>
      <vt:lpstr>   Задачи урока:    1. Отработать понятие «природная зона» на примере материка Африка.   2. Выявить зависимость почв, растительного и животного мира от климатических условий в пределах природной зоны.   3. Продолжить формировать географические умения: работать с географическими картами атласа: физической, климатической, почвенной и природных зон. </vt:lpstr>
      <vt:lpstr>Задание № 1 Заполните пропуски.  А) Единственная крупная река на планете, которая дважды пересекает экватор - это ________________.  Б) Водопад Виктория расположен на реке ________________________.  В) Самое крупное озеро в Африке называется _____________________.  Г) Второе по глубине озеро мира называется ______________________. </vt:lpstr>
      <vt:lpstr>Задание № 2 Отметьте правильные высказывания словом «Да», неправильные – словом «Нет». </vt:lpstr>
      <vt:lpstr>  Задание № 3 Самая длинная река Африки – это:  А) Конго  Б) Лимпопо  В) Нигер  Г) Нил  </vt:lpstr>
      <vt:lpstr>Задание № 4 Сколько ошибок допущено в данном тексте?   Север Африки испытывает сильную нехватку влаги. Почти вся территория занята сухими саваннами. И тем не менее эту пустыню пересекает не просто река, а самая полноводная река мира – Нил. В прежние времена на Ниле происходили разливы, связанные с дождями, выпадающими далеко на юге. Но сейчас Нил не разливается. Самой длинной рекой материка является Конго. В отличие от других африканских рек, на этой величественной реке есть участки с быстрым течением, изобилующие водопадами, крупнейшими из которых является водопад Виктория.    </vt:lpstr>
      <vt:lpstr>Слайд 7</vt:lpstr>
      <vt:lpstr> – это территория с близкими условиями температур и увлажнения, определяющими в общем однородные почвы растительность и животный мир.</vt:lpstr>
      <vt:lpstr>Природные зоны Африки</vt:lpstr>
      <vt:lpstr>Влажный экваториальный лес </vt:lpstr>
      <vt:lpstr>Слайд 11</vt:lpstr>
      <vt:lpstr>Слайд 12</vt:lpstr>
      <vt:lpstr>Растительность</vt:lpstr>
      <vt:lpstr>Слайд 14</vt:lpstr>
      <vt:lpstr>Слайд 15</vt:lpstr>
      <vt:lpstr>Слайд 16</vt:lpstr>
      <vt:lpstr>Слайд 17</vt:lpstr>
      <vt:lpstr>Саванна </vt:lpstr>
      <vt:lpstr>Слайд 19</vt:lpstr>
      <vt:lpstr>Слайд 20</vt:lpstr>
      <vt:lpstr>Растительность</vt:lpstr>
      <vt:lpstr>Священный символ Африки - баобаб</vt:lpstr>
      <vt:lpstr>Слайд 23</vt:lpstr>
      <vt:lpstr>Животный мир</vt:lpstr>
      <vt:lpstr>Слайд 25</vt:lpstr>
      <vt:lpstr>Слайд 26</vt:lpstr>
      <vt:lpstr>Слайд 27</vt:lpstr>
      <vt:lpstr>Пустыня </vt:lpstr>
      <vt:lpstr>Слайд 29</vt:lpstr>
      <vt:lpstr>Слайд 30</vt:lpstr>
      <vt:lpstr>Растительность</vt:lpstr>
      <vt:lpstr>Слайд 32</vt:lpstr>
      <vt:lpstr>Слайд 33</vt:lpstr>
      <vt:lpstr>Животный мир </vt:lpstr>
      <vt:lpstr>Слайд 35</vt:lpstr>
      <vt:lpstr>Слайд 36</vt:lpstr>
      <vt:lpstr>Слайд 37</vt:lpstr>
      <vt:lpstr>Слайд 38</vt:lpstr>
      <vt:lpstr>Оценки:</vt:lpstr>
      <vt:lpstr>Рефлексия</vt:lpstr>
      <vt:lpstr>Слайд 41</vt:lpstr>
      <vt:lpstr>Слайд 42</vt:lpstr>
    </vt:vector>
  </TitlesOfParts>
  <Company>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</dc:creator>
  <cp:lastModifiedBy>re</cp:lastModifiedBy>
  <cp:revision>98</cp:revision>
  <dcterms:created xsi:type="dcterms:W3CDTF">2005-04-22T08:57:53Z</dcterms:created>
  <dcterms:modified xsi:type="dcterms:W3CDTF">2015-10-31T17:20:04Z</dcterms:modified>
</cp:coreProperties>
</file>