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9" r:id="rId4"/>
    <p:sldId id="261" r:id="rId5"/>
    <p:sldId id="260" r:id="rId6"/>
    <p:sldId id="265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Мягкий знак </a:t>
            </a:r>
            <a:r>
              <a:rPr lang="ru-RU" smtClean="0"/>
              <a:t>после шипящих в </a:t>
            </a:r>
            <a:r>
              <a:rPr lang="ru-RU" dirty="0" smtClean="0"/>
              <a:t>глаголах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3 группа </a:t>
            </a:r>
            <a:endParaRPr lang="ru-RU" sz="36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42852"/>
            <a:ext cx="8183880" cy="1051560"/>
          </a:xfrm>
        </p:spPr>
        <p:txBody>
          <a:bodyPr/>
          <a:lstStyle/>
          <a:p>
            <a:pPr algn="ctr"/>
            <a:r>
              <a:rPr lang="ru-RU" dirty="0" smtClean="0"/>
              <a:t>Неопределённая форма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8183880" cy="447370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3200" dirty="0" smtClean="0"/>
              <a:t>Начальной формой глагола является его неопределенная форма, или </a:t>
            </a:r>
            <a:r>
              <a:rPr lang="ru-RU" sz="3200" b="1" dirty="0" smtClean="0"/>
              <a:t>инфинитив</a:t>
            </a:r>
            <a:r>
              <a:rPr lang="ru-RU" sz="3200" dirty="0" smtClean="0"/>
              <a:t>. Глагол в инфинитиве отвечает на вопросы </a:t>
            </a:r>
          </a:p>
          <a:p>
            <a:pPr algn="just"/>
            <a:r>
              <a:rPr lang="ru-RU" sz="3200" i="1" dirty="0" smtClean="0"/>
              <a:t>Что делать? (несов.в)</a:t>
            </a:r>
          </a:p>
          <a:p>
            <a:pPr algn="just"/>
            <a:r>
              <a:rPr lang="ru-RU" sz="3200" i="1" dirty="0" smtClean="0"/>
              <a:t>Что сделать? (</a:t>
            </a:r>
            <a:r>
              <a:rPr lang="ru-RU" sz="3200" i="1" dirty="0" err="1" smtClean="0"/>
              <a:t>сов.в</a:t>
            </a:r>
            <a:r>
              <a:rPr lang="ru-RU" sz="3200" i="1" dirty="0" smtClean="0"/>
              <a:t>). </a:t>
            </a:r>
          </a:p>
          <a:p>
            <a:pPr algn="just"/>
            <a:r>
              <a:rPr lang="ru-RU" sz="3200" dirty="0" smtClean="0"/>
              <a:t>На конце инфинитива после шипящих пишется Ь.</a:t>
            </a:r>
          </a:p>
          <a:p>
            <a:pPr algn="just"/>
            <a:r>
              <a:rPr lang="ru-RU" sz="3200" dirty="0" smtClean="0"/>
              <a:t>Примеры:</a:t>
            </a:r>
          </a:p>
          <a:p>
            <a:pPr algn="just"/>
            <a:r>
              <a:rPr lang="ru-RU" sz="3200" dirty="0" smtClean="0"/>
              <a:t>Же</a:t>
            </a:r>
            <a:r>
              <a:rPr lang="ru-RU" sz="3200" dirty="0" smtClean="0">
                <a:solidFill>
                  <a:srgbClr val="C00000"/>
                </a:solidFill>
              </a:rPr>
              <a:t>чь</a:t>
            </a:r>
            <a:r>
              <a:rPr lang="ru-RU" sz="3200" dirty="0" smtClean="0"/>
              <a:t>-же</a:t>
            </a:r>
            <a:r>
              <a:rPr lang="ru-RU" sz="3200" dirty="0" smtClean="0">
                <a:solidFill>
                  <a:srgbClr val="C00000"/>
                </a:solidFill>
              </a:rPr>
              <a:t>чь</a:t>
            </a:r>
            <a:r>
              <a:rPr lang="ru-RU" sz="3200" dirty="0" smtClean="0"/>
              <a:t>ся, бере</a:t>
            </a:r>
            <a:r>
              <a:rPr lang="ru-RU" sz="3200" dirty="0" smtClean="0">
                <a:solidFill>
                  <a:srgbClr val="C00000"/>
                </a:solidFill>
              </a:rPr>
              <a:t>чь</a:t>
            </a:r>
            <a:r>
              <a:rPr lang="ru-RU" sz="3200" dirty="0" smtClean="0"/>
              <a:t>-бере</a:t>
            </a:r>
            <a:r>
              <a:rPr lang="ru-RU" sz="3200" dirty="0" smtClean="0">
                <a:solidFill>
                  <a:srgbClr val="C00000"/>
                </a:solidFill>
              </a:rPr>
              <a:t>чь</a:t>
            </a:r>
            <a:r>
              <a:rPr lang="ru-RU" sz="3200" dirty="0" smtClean="0"/>
              <a:t>ся.</a:t>
            </a:r>
          </a:p>
          <a:p>
            <a:endParaRPr lang="ru-RU" i="1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Форма 2 лица </a:t>
            </a:r>
            <a:br>
              <a:rPr lang="ru-RU" sz="4000" dirty="0" smtClean="0"/>
            </a:br>
            <a:r>
              <a:rPr lang="ru-RU" sz="4000" dirty="0" smtClean="0"/>
              <a:t>единственного числа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736"/>
            <a:ext cx="8501122" cy="4525963"/>
          </a:xfrm>
        </p:spPr>
        <p:txBody>
          <a:bodyPr>
            <a:normAutofit/>
          </a:bodyPr>
          <a:lstStyle/>
          <a:p>
            <a:pPr algn="just"/>
            <a:r>
              <a:rPr lang="ru-RU" sz="3200" dirty="0" smtClean="0"/>
              <a:t>Мягкий знак в глаголах пишется в окончании 2-го лица единственного числа настоящего или будущего времени.</a:t>
            </a:r>
          </a:p>
          <a:p>
            <a:pPr algn="just"/>
            <a:endParaRPr lang="ru-RU" sz="3200" dirty="0" smtClean="0"/>
          </a:p>
          <a:p>
            <a:r>
              <a:rPr lang="ru-RU" sz="3200" dirty="0" smtClean="0"/>
              <a:t>Примеры:</a:t>
            </a:r>
          </a:p>
          <a:p>
            <a:r>
              <a:rPr lang="ru-RU" sz="3200" dirty="0" smtClean="0"/>
              <a:t>печ</a:t>
            </a:r>
            <a:r>
              <a:rPr lang="ru-RU" sz="3200" dirty="0" smtClean="0">
                <a:solidFill>
                  <a:srgbClr val="C00000"/>
                </a:solidFill>
              </a:rPr>
              <a:t>ёшь</a:t>
            </a:r>
            <a:r>
              <a:rPr lang="ru-RU" sz="3200" dirty="0" smtClean="0"/>
              <a:t> - печ</a:t>
            </a:r>
            <a:r>
              <a:rPr lang="ru-RU" sz="3200" dirty="0" smtClean="0">
                <a:solidFill>
                  <a:srgbClr val="C00000"/>
                </a:solidFill>
              </a:rPr>
              <a:t>ёшь</a:t>
            </a:r>
            <a:r>
              <a:rPr lang="ru-RU" sz="3200" dirty="0" smtClean="0"/>
              <a:t>ся, </a:t>
            </a:r>
          </a:p>
          <a:p>
            <a:r>
              <a:rPr lang="ru-RU" sz="3200" dirty="0" smtClean="0"/>
              <a:t>развлека</a:t>
            </a:r>
            <a:r>
              <a:rPr lang="ru-RU" sz="3200" dirty="0" smtClean="0">
                <a:solidFill>
                  <a:srgbClr val="C00000"/>
                </a:solidFill>
              </a:rPr>
              <a:t>ешь</a:t>
            </a:r>
            <a:r>
              <a:rPr lang="ru-RU" sz="3200" dirty="0" smtClean="0"/>
              <a:t> – развлека</a:t>
            </a:r>
            <a:r>
              <a:rPr lang="ru-RU" sz="3200" dirty="0" smtClean="0">
                <a:solidFill>
                  <a:srgbClr val="C00000"/>
                </a:solidFill>
              </a:rPr>
              <a:t>ешь</a:t>
            </a:r>
            <a:r>
              <a:rPr lang="ru-RU" sz="3200" dirty="0" smtClean="0"/>
              <a:t>ся.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183880" cy="1051560"/>
          </a:xfrm>
        </p:spPr>
        <p:txBody>
          <a:bodyPr/>
          <a:lstStyle/>
          <a:p>
            <a:pPr algn="ctr"/>
            <a:r>
              <a:rPr lang="ru-RU" dirty="0" smtClean="0"/>
              <a:t>Повелительное наклонение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7753352" cy="4525963"/>
          </a:xfrm>
        </p:spPr>
        <p:txBody>
          <a:bodyPr>
            <a:normAutofit/>
          </a:bodyPr>
          <a:lstStyle/>
          <a:p>
            <a:pPr algn="just"/>
            <a:r>
              <a:rPr lang="ru-RU" sz="3200" dirty="0" smtClean="0"/>
              <a:t>Мягкий знак после шипящих пишется в повелительном наклонении. При образовании повелительного наклонения множественного числа </a:t>
            </a:r>
            <a:r>
              <a:rPr lang="ru-RU" sz="3200" dirty="0" err="1" smtClean="0"/>
              <a:t>ь</a:t>
            </a:r>
            <a:r>
              <a:rPr lang="ru-RU" sz="3200" dirty="0" smtClean="0"/>
              <a:t> сохраняется.</a:t>
            </a:r>
          </a:p>
          <a:p>
            <a:pPr algn="just"/>
            <a:r>
              <a:rPr lang="ru-RU" sz="3200" dirty="0" smtClean="0"/>
              <a:t>Пример:</a:t>
            </a:r>
          </a:p>
          <a:p>
            <a:pPr algn="just"/>
            <a:r>
              <a:rPr lang="ru-RU" sz="3200" dirty="0" smtClean="0"/>
              <a:t>Спряч</a:t>
            </a:r>
            <a:r>
              <a:rPr lang="ru-RU" sz="3200" dirty="0" smtClean="0">
                <a:solidFill>
                  <a:srgbClr val="C00000"/>
                </a:solidFill>
              </a:rPr>
              <a:t>ь, </a:t>
            </a:r>
            <a:r>
              <a:rPr lang="ru-RU" sz="3200" dirty="0" smtClean="0"/>
              <a:t>спряч</a:t>
            </a:r>
            <a:r>
              <a:rPr lang="ru-RU" sz="3200" dirty="0" smtClean="0">
                <a:solidFill>
                  <a:srgbClr val="C00000"/>
                </a:solidFill>
              </a:rPr>
              <a:t>ь</a:t>
            </a:r>
            <a:r>
              <a:rPr lang="ru-RU" sz="3200" dirty="0" smtClean="0"/>
              <a:t>ся, спряч</a:t>
            </a:r>
            <a:r>
              <a:rPr lang="ru-RU" sz="3200" dirty="0" smtClean="0">
                <a:solidFill>
                  <a:srgbClr val="C00000"/>
                </a:solidFill>
              </a:rPr>
              <a:t>ь</a:t>
            </a:r>
            <a:r>
              <a:rPr lang="ru-RU" sz="3200" dirty="0" smtClean="0"/>
              <a:t>те </a:t>
            </a:r>
          </a:p>
        </p:txBody>
      </p:sp>
    </p:spTree>
  </p:cSld>
  <p:clrMapOvr>
    <a:masterClrMapping/>
  </p:clrMapOvr>
  <p:transition spd="med">
    <p:cover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00042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Распределите по столбикам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183880" cy="4187952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q"/>
            </a:pPr>
            <a:r>
              <a:rPr lang="ru-RU" dirty="0" smtClean="0"/>
              <a:t>Растрачиваеш… силы, </a:t>
            </a:r>
            <a:r>
              <a:rPr lang="ru-RU" dirty="0" err="1" smtClean="0"/>
              <a:t>сосредоточ</a:t>
            </a:r>
            <a:r>
              <a:rPr lang="ru-RU" dirty="0" smtClean="0"/>
              <a:t>…</a:t>
            </a:r>
            <a:r>
              <a:rPr lang="ru-RU" dirty="0" err="1" smtClean="0"/>
              <a:t>тесь</a:t>
            </a:r>
            <a:r>
              <a:rPr lang="ru-RU" dirty="0" smtClean="0"/>
              <a:t> на работе, </a:t>
            </a:r>
            <a:r>
              <a:rPr lang="ru-RU" dirty="0" err="1" smtClean="0"/>
              <a:t>береч</a:t>
            </a:r>
            <a:r>
              <a:rPr lang="ru-RU" dirty="0" smtClean="0"/>
              <a:t>… бумагу, </a:t>
            </a:r>
            <a:r>
              <a:rPr lang="ru-RU" dirty="0" err="1" smtClean="0"/>
              <a:t>разъясняеш</a:t>
            </a:r>
            <a:r>
              <a:rPr lang="ru-RU" dirty="0" smtClean="0"/>
              <a:t>… задачу, не </a:t>
            </a:r>
            <a:r>
              <a:rPr lang="ru-RU" dirty="0" err="1" smtClean="0"/>
              <a:t>противореч</a:t>
            </a:r>
            <a:r>
              <a:rPr lang="ru-RU" dirty="0" smtClean="0"/>
              <a:t>...те учителю, </a:t>
            </a:r>
            <a:r>
              <a:rPr lang="ru-RU" dirty="0" err="1" smtClean="0"/>
              <a:t>обижаеш</a:t>
            </a:r>
            <a:r>
              <a:rPr lang="ru-RU" dirty="0" smtClean="0"/>
              <a:t>… ребенка, </a:t>
            </a:r>
            <a:r>
              <a:rPr lang="ru-RU" dirty="0" err="1" smtClean="0"/>
              <a:t>стереч</a:t>
            </a:r>
            <a:r>
              <a:rPr lang="ru-RU" dirty="0" smtClean="0"/>
              <a:t>… дом, </a:t>
            </a:r>
            <a:r>
              <a:rPr lang="ru-RU" dirty="0" err="1" smtClean="0"/>
              <a:t>поймаеш</a:t>
            </a:r>
            <a:r>
              <a:rPr lang="ru-RU" dirty="0" smtClean="0"/>
              <a:t>… муху, </a:t>
            </a:r>
            <a:r>
              <a:rPr lang="ru-RU" dirty="0" err="1" smtClean="0"/>
              <a:t>стрич</a:t>
            </a:r>
            <a:r>
              <a:rPr lang="ru-RU" dirty="0" smtClean="0"/>
              <a:t>… волосы, </a:t>
            </a:r>
            <a:r>
              <a:rPr lang="ru-RU" dirty="0" err="1" smtClean="0"/>
              <a:t>утеш</a:t>
            </a:r>
            <a:r>
              <a:rPr lang="ru-RU" dirty="0" smtClean="0"/>
              <a:t>...те знакомого, не </a:t>
            </a:r>
            <a:r>
              <a:rPr lang="ru-RU" dirty="0" err="1" smtClean="0"/>
              <a:t>тревож</a:t>
            </a:r>
            <a:r>
              <a:rPr lang="ru-RU" dirty="0" smtClean="0"/>
              <a:t>…</a:t>
            </a:r>
            <a:r>
              <a:rPr lang="ru-RU" dirty="0" err="1" smtClean="0"/>
              <a:t>тесь</a:t>
            </a:r>
            <a:r>
              <a:rPr lang="ru-RU" dirty="0" smtClean="0"/>
              <a:t> о транспорте, </a:t>
            </a:r>
            <a:r>
              <a:rPr lang="ru-RU" dirty="0" err="1" smtClean="0"/>
              <a:t>назнач</a:t>
            </a:r>
            <a:r>
              <a:rPr lang="ru-RU" dirty="0" smtClean="0"/>
              <a:t>… директора, </a:t>
            </a:r>
            <a:r>
              <a:rPr lang="ru-RU" dirty="0" err="1" smtClean="0"/>
              <a:t>обеспеч</a:t>
            </a:r>
            <a:r>
              <a:rPr lang="ru-RU" dirty="0" smtClean="0"/>
              <a:t>… приём.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cover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86808" cy="1051560"/>
          </a:xfrm>
        </p:spPr>
        <p:txBody>
          <a:bodyPr/>
          <a:lstStyle/>
          <a:p>
            <a:pPr algn="ctr"/>
            <a:r>
              <a:rPr lang="ru-RU" dirty="0" smtClean="0"/>
              <a:t>Взаимопроверка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1142984"/>
            <a:ext cx="407196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2 лицо ед.ч.</a:t>
            </a:r>
          </a:p>
          <a:p>
            <a:pPr algn="ctr">
              <a:buNone/>
            </a:pPr>
            <a:r>
              <a:rPr lang="ru-RU" sz="2800" dirty="0" smtClean="0"/>
              <a:t>Растрачиваешь</a:t>
            </a:r>
          </a:p>
          <a:p>
            <a:pPr algn="ctr">
              <a:buNone/>
            </a:pPr>
            <a:r>
              <a:rPr lang="ru-RU" sz="2800" dirty="0" smtClean="0"/>
              <a:t>разъясняешь</a:t>
            </a:r>
          </a:p>
          <a:p>
            <a:pPr algn="ctr">
              <a:buNone/>
            </a:pPr>
            <a:r>
              <a:rPr lang="ru-RU" sz="2800" dirty="0" smtClean="0"/>
              <a:t>обижаешь</a:t>
            </a:r>
          </a:p>
          <a:p>
            <a:pPr algn="ctr">
              <a:buNone/>
            </a:pPr>
            <a:r>
              <a:rPr lang="ru-RU" sz="2800" dirty="0" smtClean="0"/>
              <a:t>поймаешь</a:t>
            </a:r>
          </a:p>
          <a:p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714480" y="3441680"/>
            <a:ext cx="62865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 smtClean="0">
                <a:solidFill>
                  <a:srgbClr val="C00000"/>
                </a:solidFill>
              </a:rPr>
              <a:t>Пов.накл</a:t>
            </a:r>
            <a:r>
              <a:rPr lang="ru-RU" sz="2800" b="1" dirty="0" smtClean="0">
                <a:solidFill>
                  <a:srgbClr val="C00000"/>
                </a:solidFill>
              </a:rPr>
              <a:t>.</a:t>
            </a:r>
          </a:p>
          <a:p>
            <a:pPr algn="ctr">
              <a:buNone/>
            </a:pPr>
            <a:r>
              <a:rPr lang="ru-RU" sz="2800" dirty="0" smtClean="0"/>
              <a:t>сосредоточьтесь</a:t>
            </a:r>
          </a:p>
          <a:p>
            <a:pPr algn="ctr">
              <a:buNone/>
            </a:pPr>
            <a:r>
              <a:rPr lang="ru-RU" sz="2800" dirty="0" smtClean="0"/>
              <a:t>не противоречьте</a:t>
            </a:r>
          </a:p>
          <a:p>
            <a:pPr algn="ctr">
              <a:buNone/>
            </a:pPr>
            <a:r>
              <a:rPr lang="ru-RU" sz="2800" dirty="0" smtClean="0"/>
              <a:t>утешьте</a:t>
            </a:r>
          </a:p>
          <a:p>
            <a:pPr algn="ctr">
              <a:buNone/>
            </a:pPr>
            <a:r>
              <a:rPr lang="ru-RU" sz="2800" dirty="0" smtClean="0"/>
              <a:t>не тревожьтесь</a:t>
            </a:r>
          </a:p>
          <a:p>
            <a:pPr algn="ctr">
              <a:buNone/>
            </a:pPr>
            <a:r>
              <a:rPr lang="ru-RU" sz="2800" dirty="0" smtClean="0"/>
              <a:t>назначь</a:t>
            </a:r>
          </a:p>
          <a:p>
            <a:pPr algn="ctr">
              <a:buNone/>
            </a:pPr>
            <a:r>
              <a:rPr lang="ru-RU" sz="2800" dirty="0" smtClean="0"/>
              <a:t>обеспечьте</a:t>
            </a:r>
          </a:p>
          <a:p>
            <a:pPr algn="ctr"/>
            <a:endParaRPr lang="ru-RU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5357818" y="1285860"/>
            <a:ext cx="335758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Неопр.ф.</a:t>
            </a:r>
          </a:p>
          <a:p>
            <a:pPr algn="ctr">
              <a:buNone/>
            </a:pPr>
            <a:r>
              <a:rPr lang="ru-RU" sz="2800" dirty="0" smtClean="0"/>
              <a:t>беречь</a:t>
            </a:r>
          </a:p>
          <a:p>
            <a:pPr algn="ctr">
              <a:buNone/>
            </a:pPr>
            <a:r>
              <a:rPr lang="ru-RU" sz="2800" dirty="0" smtClean="0"/>
              <a:t>стеречь</a:t>
            </a:r>
          </a:p>
          <a:p>
            <a:pPr algn="ctr">
              <a:buNone/>
            </a:pPr>
            <a:r>
              <a:rPr lang="ru-RU" sz="2800" dirty="0" smtClean="0"/>
              <a:t>стричь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214554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rgbClr val="C00000"/>
                </a:solidFill>
              </a:rPr>
              <a:t>Спасибо </a:t>
            </a:r>
            <a:br>
              <a:rPr lang="ru-RU" sz="5400" dirty="0" smtClean="0">
                <a:solidFill>
                  <a:srgbClr val="C00000"/>
                </a:solidFill>
              </a:rPr>
            </a:br>
            <a:r>
              <a:rPr lang="ru-RU" sz="5400" dirty="0" smtClean="0">
                <a:solidFill>
                  <a:srgbClr val="C00000"/>
                </a:solidFill>
              </a:rPr>
              <a:t>за внимание!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89838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Программа проекта школьная газета - Файловый архи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8662" y="3789040"/>
            <a:ext cx="2256432" cy="2153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193</Words>
  <Application>Microsoft Office PowerPoint</Application>
  <PresentationFormat>Экран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Мягкий знак после шипящих в глаголах</vt:lpstr>
      <vt:lpstr>Неопределённая форма</vt:lpstr>
      <vt:lpstr>Форма 2 лица  единственного числа</vt:lpstr>
      <vt:lpstr>Повелительное наклонение</vt:lpstr>
      <vt:lpstr>Распределите по столбикам</vt:lpstr>
      <vt:lpstr>Взаимопроверка </vt:lpstr>
      <vt:lpstr>Спасибо 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Мягкий знак после шипящих в глаголах</dc:title>
  <dc:creator>Данил</dc:creator>
  <cp:lastModifiedBy>Учитель</cp:lastModifiedBy>
  <cp:revision>6</cp:revision>
  <dcterms:modified xsi:type="dcterms:W3CDTF">2015-03-17T06:30:35Z</dcterms:modified>
</cp:coreProperties>
</file>