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77" r:id="rId2"/>
    <p:sldId id="256" r:id="rId3"/>
    <p:sldId id="281" r:id="rId4"/>
    <p:sldId id="282" r:id="rId5"/>
    <p:sldId id="257" r:id="rId6"/>
    <p:sldId id="261" r:id="rId7"/>
    <p:sldId id="270" r:id="rId8"/>
    <p:sldId id="262" r:id="rId9"/>
    <p:sldId id="263" r:id="rId10"/>
    <p:sldId id="264" r:id="rId11"/>
    <p:sldId id="274" r:id="rId12"/>
    <p:sldId id="276" r:id="rId13"/>
    <p:sldId id="265" r:id="rId14"/>
    <p:sldId id="266" r:id="rId15"/>
    <p:sldId id="267" r:id="rId16"/>
    <p:sldId id="278" r:id="rId17"/>
    <p:sldId id="283" r:id="rId1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6E8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75DAFC-419E-41BE-B803-3356634E7E9A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B8C120-4DA7-417F-9165-F2EC6165508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29958-EE36-4937-881E-31A9F9B72458}" type="datetime1">
              <a:rPr lang="en-US" smtClean="0"/>
              <a:pPr/>
              <a:t>3/3/2015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88BB-CF0D-430E-B8DF-CB66B0CE1522}" type="datetime1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4EF6-7858-4045-A1DA-887F3D1CD2BE}" type="datetime1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B4ED8-8379-484C-AFAD-29DBC84804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B55B4-7794-4EBA-8EB9-0A1FF2C7C165}" type="datetime1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C0A55-010B-4FD5-8796-62F8B027FE47}" type="datetime1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93B3-7AAE-4BB7-990D-2354A200F743}" type="datetime1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4C9A-DF47-4653-8080-99FA1452BD2C}" type="datetime1">
              <a:rPr lang="en-US" smtClean="0"/>
              <a:pPr/>
              <a:t>3/3/2015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89203-7C57-463B-8DB8-EA49CE9E1E27}" type="datetime1">
              <a:rPr lang="en-US" smtClean="0"/>
              <a:pPr/>
              <a:t>3/3/2015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135DA-67DD-4A73-8DD8-5820484D3228}" type="datetime1">
              <a:rPr lang="en-US" smtClean="0"/>
              <a:pPr/>
              <a:t>3/3/2015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CA4C-E32F-47AF-9AF4-B3FB3846D54A}" type="datetime1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C40CE-1820-435D-AA76-DF307F372759}" type="datetime1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4D4DB6F-4766-4612-B728-7633186B26DC}" type="datetime1">
              <a:rPr lang="en-US" smtClean="0"/>
              <a:pPr/>
              <a:t>3/3/2015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Documents%20and%20Settings\&#1040;&#1085;&#1103;\&#1056;&#1072;&#1073;&#1086;&#1095;&#1080;&#1081;%20&#1089;&#1090;&#1086;&#1083;\2012-2013%20&#1091;&#1095;%20&#1075;&#1086;&#1076;\&#1042;&#1086;&#1076;&#1072;-%20&#1088;&#1072;&#1089;&#1090;&#1074;&#1086;&#1088;&#1080;&#1090;&#1077;&#1083;&#1100;\EC_CHI_ZatomskayaAV_musika_Konkurs5.docx.mp3" TargetMode="Externa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Вода- растворитель. Растворы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4343400"/>
            <a:ext cx="7854696" cy="1752600"/>
          </a:xfrm>
        </p:spPr>
        <p:txBody>
          <a:bodyPr/>
          <a:lstStyle/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4724400" y="3200400"/>
            <a:ext cx="3886200" cy="3352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228600" y="3200400"/>
            <a:ext cx="3886200" cy="3352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46" name="TextBox 2"/>
          <p:cNvSpPr txBox="1">
            <a:spLocks noChangeArrowheads="1"/>
          </p:cNvSpPr>
          <p:nvPr/>
        </p:nvSpPr>
        <p:spPr bwMode="auto">
          <a:xfrm>
            <a:off x="381000" y="533400"/>
            <a:ext cx="8393113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Взвесь -  </a:t>
            </a:r>
          </a:p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это жидкость или газ, в которых относительно равномерно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распределены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мелкие частицы твердого вещества или капли 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другой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жидкости.   </a:t>
            </a:r>
          </a:p>
          <a:p>
            <a:endParaRPr lang="ru-RU" dirty="0"/>
          </a:p>
        </p:txBody>
      </p:sp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3505200" y="2286000"/>
            <a:ext cx="1828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Взвеси</a:t>
            </a:r>
          </a:p>
        </p:txBody>
      </p:sp>
      <p:sp>
        <p:nvSpPr>
          <p:cNvPr id="6150" name="TextBox 6"/>
          <p:cNvSpPr txBox="1">
            <a:spLocks noChangeArrowheads="1"/>
          </p:cNvSpPr>
          <p:nvPr/>
        </p:nvSpPr>
        <p:spPr bwMode="auto">
          <a:xfrm>
            <a:off x="1143000" y="3276600"/>
            <a:ext cx="18780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+mj-lt"/>
                <a:hlinkClick r:id="rId2" action="ppaction://hlinksldjump"/>
              </a:rPr>
              <a:t>Эмульсия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151" name="TextBox 7"/>
          <p:cNvSpPr txBox="1">
            <a:spLocks noChangeArrowheads="1"/>
          </p:cNvSpPr>
          <p:nvPr/>
        </p:nvSpPr>
        <p:spPr bwMode="auto">
          <a:xfrm>
            <a:off x="5715000" y="3200400"/>
            <a:ext cx="23939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+mj-lt"/>
                <a:hlinkClick r:id="rId3" action="ppaction://hlinksldjump"/>
              </a:rPr>
              <a:t>Суспензия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152" name="TextBox 8"/>
          <p:cNvSpPr txBox="1">
            <a:spLocks noChangeArrowheads="1"/>
          </p:cNvSpPr>
          <p:nvPr/>
        </p:nvSpPr>
        <p:spPr bwMode="auto">
          <a:xfrm>
            <a:off x="4876800" y="3810000"/>
            <a:ext cx="3776662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Это взвесь, в которой мелкие частицы твердого вещества равномерно распределены между молекулами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жидкости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ru-RU" dirty="0">
                <a:solidFill>
                  <a:srgbClr val="0000FF"/>
                </a:solidFill>
                <a:latin typeface="@Arial Unicode MS"/>
              </a:rPr>
              <a:t> </a:t>
            </a:r>
          </a:p>
        </p:txBody>
      </p:sp>
      <p:sp>
        <p:nvSpPr>
          <p:cNvPr id="6153" name="TextBox 9"/>
          <p:cNvSpPr txBox="1">
            <a:spLocks noChangeArrowheads="1"/>
          </p:cNvSpPr>
          <p:nvPr/>
        </p:nvSpPr>
        <p:spPr bwMode="auto">
          <a:xfrm>
            <a:off x="304800" y="3810000"/>
            <a:ext cx="38862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Это взвесь, в которой мелкие капельки какой-либо жидкости равномерно распределены между молекулами другой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жидкости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7" grpId="0" animBg="1"/>
      <p:bldP spid="6152" grpId="0"/>
      <p:bldP spid="615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Эмульсия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838200" y="2362200"/>
            <a:ext cx="3124200" cy="4038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62000" y="2286000"/>
            <a:ext cx="32004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1371600" y="30480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1676400" y="40386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2514600" y="29718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838200" y="34290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2438400" y="40386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2057400" y="45720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3352800" y="44196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3200400" y="51054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3200400" y="3124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2667000" y="5410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1371600" y="46482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2590800" y="45720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914400" y="39624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1828800" y="3276600"/>
            <a:ext cx="838200" cy="7620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3048000" y="36576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3048000" y="56388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2057400" y="56388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914400" y="56388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1752600" y="53340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914400" y="5029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5486400" y="2743200"/>
            <a:ext cx="32004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126E84"/>
                </a:solidFill>
              </a:rPr>
              <a:t>Жидкость</a:t>
            </a:r>
            <a:endParaRPr lang="ru-RU" sz="2400" dirty="0">
              <a:solidFill>
                <a:srgbClr val="126E84"/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4953000" y="28194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4800600" y="37338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5638800" y="3733800"/>
            <a:ext cx="32004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126E84"/>
                </a:solidFill>
              </a:rPr>
              <a:t>Частицы жидкости</a:t>
            </a:r>
            <a:endParaRPr lang="ru-RU" sz="2400" dirty="0">
              <a:solidFill>
                <a:srgbClr val="126E84"/>
              </a:solidFill>
            </a:endParaRPr>
          </a:p>
        </p:txBody>
      </p:sp>
      <p:sp>
        <p:nvSpPr>
          <p:cNvPr id="50" name="Управляющая кнопка: назад 49">
            <a:hlinkClick r:id="" action="ppaction://hlinkshowjump?jump=previousslide" highlightClick="1"/>
          </p:cNvPr>
          <p:cNvSpPr/>
          <p:nvPr/>
        </p:nvSpPr>
        <p:spPr>
          <a:xfrm>
            <a:off x="7772400" y="5715000"/>
            <a:ext cx="1143000" cy="9144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Суспензия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838200" y="2362200"/>
            <a:ext cx="3124200" cy="4038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62000" y="2286000"/>
            <a:ext cx="32004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1371600" y="30480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1676400" y="40386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2514600" y="29718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838200" y="34290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2438400" y="40386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2133600" y="58674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3276600" y="41910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2286000" y="4648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3200400" y="3124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2667000" y="5410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1752600" y="53340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990600" y="4648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5486400" y="2743200"/>
            <a:ext cx="32004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126E84"/>
                </a:solidFill>
              </a:rPr>
              <a:t>Жидкость</a:t>
            </a:r>
            <a:endParaRPr lang="ru-RU" sz="2400" dirty="0">
              <a:solidFill>
                <a:srgbClr val="126E84"/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4953000" y="28194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5638800" y="3733800"/>
            <a:ext cx="32004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126E84"/>
                </a:solidFill>
              </a:rPr>
              <a:t>Частицы твердого вещества</a:t>
            </a:r>
            <a:endParaRPr lang="ru-RU" sz="2400" dirty="0">
              <a:solidFill>
                <a:srgbClr val="126E84"/>
              </a:solidFill>
            </a:endParaRPr>
          </a:p>
        </p:txBody>
      </p:sp>
      <p:sp>
        <p:nvSpPr>
          <p:cNvPr id="45" name="Прямоугольник с двумя вырезанными противолежащими углами 44"/>
          <p:cNvSpPr/>
          <p:nvPr/>
        </p:nvSpPr>
        <p:spPr>
          <a:xfrm>
            <a:off x="3124200" y="5791200"/>
            <a:ext cx="685800" cy="457200"/>
          </a:xfrm>
          <a:prstGeom prst="snip2Diag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с двумя вырезанными противолежащими углами 49"/>
          <p:cNvSpPr/>
          <p:nvPr/>
        </p:nvSpPr>
        <p:spPr>
          <a:xfrm>
            <a:off x="4876800" y="3657600"/>
            <a:ext cx="685800" cy="457200"/>
          </a:xfrm>
          <a:prstGeom prst="snip2Diag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с двумя вырезанными противолежащими углами 50"/>
          <p:cNvSpPr/>
          <p:nvPr/>
        </p:nvSpPr>
        <p:spPr>
          <a:xfrm>
            <a:off x="1524000" y="4724400"/>
            <a:ext cx="685800" cy="457200"/>
          </a:xfrm>
          <a:prstGeom prst="snip2Diag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с двумя вырезанными противолежащими углами 51"/>
          <p:cNvSpPr/>
          <p:nvPr/>
        </p:nvSpPr>
        <p:spPr>
          <a:xfrm>
            <a:off x="1905000" y="3429000"/>
            <a:ext cx="685800" cy="457200"/>
          </a:xfrm>
          <a:prstGeom prst="snip2Diag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с двумя вырезанными противолежащими углами 52"/>
          <p:cNvSpPr/>
          <p:nvPr/>
        </p:nvSpPr>
        <p:spPr>
          <a:xfrm>
            <a:off x="914400" y="3962400"/>
            <a:ext cx="685800" cy="457200"/>
          </a:xfrm>
          <a:prstGeom prst="snip2Diag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с двумя вырезанными противолежащими углами 53"/>
          <p:cNvSpPr/>
          <p:nvPr/>
        </p:nvSpPr>
        <p:spPr>
          <a:xfrm>
            <a:off x="990600" y="5715000"/>
            <a:ext cx="685800" cy="457200"/>
          </a:xfrm>
          <a:prstGeom prst="snip2Diag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с двумя вырезанными противолежащими углами 54"/>
          <p:cNvSpPr/>
          <p:nvPr/>
        </p:nvSpPr>
        <p:spPr>
          <a:xfrm>
            <a:off x="3048000" y="3657600"/>
            <a:ext cx="685800" cy="457200"/>
          </a:xfrm>
          <a:prstGeom prst="snip2Diag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с двумя вырезанными противолежащими углами 55"/>
          <p:cNvSpPr/>
          <p:nvPr/>
        </p:nvSpPr>
        <p:spPr>
          <a:xfrm>
            <a:off x="3124200" y="4800600"/>
            <a:ext cx="685800" cy="457200"/>
          </a:xfrm>
          <a:prstGeom prst="snip2Diag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Управляющая кнопка: назад 56">
            <a:hlinkClick r:id="rId2" action="ppaction://hlinksldjump" highlightClick="1"/>
          </p:cNvPr>
          <p:cNvSpPr/>
          <p:nvPr/>
        </p:nvSpPr>
        <p:spPr>
          <a:xfrm>
            <a:off x="7696200" y="5715000"/>
            <a:ext cx="1219200" cy="9144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/>
          <p:cNvSpPr txBox="1">
            <a:spLocks noChangeArrowheads="1"/>
          </p:cNvSpPr>
          <p:nvPr/>
        </p:nvSpPr>
        <p:spPr bwMode="auto">
          <a:xfrm>
            <a:off x="2438400" y="685800"/>
            <a:ext cx="4757737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Физминутка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endParaRPr lang="ru-RU" dirty="0"/>
          </a:p>
        </p:txBody>
      </p:sp>
      <p:pic>
        <p:nvPicPr>
          <p:cNvPr id="3" name="Picture 2" descr="C:\Documents and Settings\pc\Рабочий стол\Вода- растворитель\водопад 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609600"/>
            <a:ext cx="4419600" cy="5892800"/>
          </a:xfrm>
          <a:prstGeom prst="rect">
            <a:avLst/>
          </a:prstGeom>
          <a:noFill/>
        </p:spPr>
      </p:pic>
      <p:pic>
        <p:nvPicPr>
          <p:cNvPr id="7" name="EC_CHI_ZatomskayaAV_musika_Konkurs5.docx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533400" y="1752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433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2"/>
          <p:cNvSpPr txBox="1">
            <a:spLocks noChangeArrowheads="1"/>
          </p:cNvSpPr>
          <p:nvPr/>
        </p:nvSpPr>
        <p:spPr bwMode="auto">
          <a:xfrm>
            <a:off x="381000" y="1524000"/>
            <a:ext cx="8534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Растворимость -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</a:p>
          <a:p>
            <a:pPr algn="ctr"/>
            <a:endParaRPr lang="ru-RU" sz="3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just"/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это максимально возможное число граммов вещества, которое может растворяться в 100 граммах растворителя при данной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температуре</a:t>
            </a:r>
            <a:endParaRPr lang="ru-RU" sz="3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cxnSp>
        <p:nvCxnSpPr>
          <p:cNvPr id="8195" name="Прямая соединительная линия 3"/>
          <p:cNvCxnSpPr>
            <a:cxnSpLocks noChangeShapeType="1"/>
          </p:cNvCxnSpPr>
          <p:nvPr/>
        </p:nvCxnSpPr>
        <p:spPr bwMode="auto">
          <a:xfrm>
            <a:off x="5006975" y="4749800"/>
            <a:ext cx="0" cy="0"/>
          </a:xfrm>
          <a:prstGeom prst="line">
            <a:avLst/>
          </a:prstGeom>
          <a:noFill/>
          <a:ln w="152400" algn="ctr">
            <a:solidFill>
              <a:srgbClr val="9191FF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2"/>
          <p:cNvSpPr txBox="1">
            <a:spLocks noChangeArrowheads="1"/>
          </p:cNvSpPr>
          <p:nvPr/>
        </p:nvSpPr>
        <p:spPr bwMode="auto">
          <a:xfrm>
            <a:off x="3352800" y="762000"/>
            <a:ext cx="2286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Раствор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219" name="Прямоугольник 3"/>
          <p:cNvSpPr>
            <a:spLocks noChangeArrowheads="1"/>
          </p:cNvSpPr>
          <p:nvPr/>
        </p:nvSpPr>
        <p:spPr bwMode="auto">
          <a:xfrm>
            <a:off x="320675" y="3200400"/>
            <a:ext cx="3730625" cy="25860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 algn="ctr">
            <a:solidFill>
              <a:schemeClr val="accent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0" name="Прямоугольник 4"/>
          <p:cNvSpPr>
            <a:spLocks noChangeArrowheads="1"/>
          </p:cNvSpPr>
          <p:nvPr/>
        </p:nvSpPr>
        <p:spPr bwMode="auto">
          <a:xfrm>
            <a:off x="4857750" y="3200399"/>
            <a:ext cx="3597275" cy="25908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 algn="ctr">
            <a:solidFill>
              <a:schemeClr val="accent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1" name="TextBox 5"/>
          <p:cNvSpPr txBox="1">
            <a:spLocks noChangeArrowheads="1"/>
          </p:cNvSpPr>
          <p:nvPr/>
        </p:nvSpPr>
        <p:spPr bwMode="auto">
          <a:xfrm>
            <a:off x="5029200" y="2362200"/>
            <a:ext cx="33924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Насыщенный раствор</a:t>
            </a:r>
          </a:p>
        </p:txBody>
      </p:sp>
      <p:sp>
        <p:nvSpPr>
          <p:cNvPr id="9222" name="TextBox 6"/>
          <p:cNvSpPr txBox="1">
            <a:spLocks noChangeArrowheads="1"/>
          </p:cNvSpPr>
          <p:nvPr/>
        </p:nvSpPr>
        <p:spPr bwMode="auto">
          <a:xfrm>
            <a:off x="381000" y="2362200"/>
            <a:ext cx="36845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Ненасыщенный раствор</a:t>
            </a:r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5029200" y="3352800"/>
            <a:ext cx="322262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раствор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в котором вещество при данной температуре больше не растворяется</a:t>
            </a:r>
          </a:p>
        </p:txBody>
      </p:sp>
      <p:sp>
        <p:nvSpPr>
          <p:cNvPr id="9224" name="TextBox 8"/>
          <p:cNvSpPr txBox="1">
            <a:spLocks noChangeArrowheads="1"/>
          </p:cNvSpPr>
          <p:nvPr/>
        </p:nvSpPr>
        <p:spPr bwMode="auto">
          <a:xfrm>
            <a:off x="620713" y="3532188"/>
            <a:ext cx="358616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раствор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в котором вещество при данной температуре способно растворяться</a:t>
            </a:r>
          </a:p>
        </p:txBody>
      </p:sp>
      <p:cxnSp>
        <p:nvCxnSpPr>
          <p:cNvPr id="10" name="Прямая со стрелкой 9"/>
          <p:cNvCxnSpPr>
            <a:stCxn id="9218" idx="2"/>
          </p:cNvCxnSpPr>
          <p:nvPr/>
        </p:nvCxnSpPr>
        <p:spPr>
          <a:xfrm rot="5400000">
            <a:off x="2868543" y="658743"/>
            <a:ext cx="816114" cy="2438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9218" idx="2"/>
          </p:cNvCxnSpPr>
          <p:nvPr/>
        </p:nvCxnSpPr>
        <p:spPr>
          <a:xfrm rot="16200000" flipH="1">
            <a:off x="4925943" y="1039743"/>
            <a:ext cx="892314" cy="1752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  <p:bldP spid="9220" grpId="0" animBg="1"/>
      <p:bldP spid="9221" grpId="0"/>
      <p:bldP spid="9222" grpId="0"/>
      <p:bldP spid="92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81000" y="1295400"/>
            <a:ext cx="8153400" cy="4800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03" name="TextBox 7"/>
          <p:cNvSpPr txBox="1">
            <a:spLocks noChangeArrowheads="1"/>
          </p:cNvSpPr>
          <p:nvPr/>
        </p:nvSpPr>
        <p:spPr bwMode="auto">
          <a:xfrm>
            <a:off x="533400" y="1447800"/>
            <a:ext cx="38862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SzPct val="100000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Знания</a:t>
            </a:r>
          </a:p>
          <a:p>
            <a:pPr>
              <a:buSzPct val="100000"/>
              <a:buFontTx/>
              <a:buChar char="•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раствор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>
              <a:buSzPct val="100000"/>
              <a:buFontTx/>
              <a:buChar char="•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гидрат 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>
              <a:buSzPct val="100000"/>
              <a:buFontTx/>
              <a:buChar char="•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взвесь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>
              <a:buSzPct val="100000"/>
              <a:buFontTx/>
              <a:buChar char="•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эмульсия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>
              <a:buSzPct val="100000"/>
              <a:buFontTx/>
              <a:buChar char="•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суспензия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>
              <a:buSzPct val="100000"/>
              <a:buFontTx/>
              <a:buChar char="•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растворимость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веществ</a:t>
            </a:r>
          </a:p>
          <a:p>
            <a:pPr>
              <a:buSzPct val="100000"/>
              <a:buFontTx/>
              <a:buChar char="•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классификация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веществ по растворимости</a:t>
            </a:r>
          </a:p>
          <a:p>
            <a:pPr>
              <a:buSzPct val="100000"/>
              <a:buFontTx/>
              <a:buChar char="•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насыщенный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раствор</a:t>
            </a:r>
          </a:p>
          <a:p>
            <a:pPr>
              <a:buSzPct val="100000"/>
              <a:buFontTx/>
              <a:buChar char="•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ненасыщенный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раствор</a:t>
            </a:r>
          </a:p>
        </p:txBody>
      </p:sp>
      <p:sp>
        <p:nvSpPr>
          <p:cNvPr id="4104" name="TextBox 8"/>
          <p:cNvSpPr txBox="1">
            <a:spLocks noChangeArrowheads="1"/>
          </p:cNvSpPr>
          <p:nvPr/>
        </p:nvSpPr>
        <p:spPr bwMode="auto">
          <a:xfrm>
            <a:off x="4572000" y="1447800"/>
            <a:ext cx="353536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SzPct val="100000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Умения</a:t>
            </a:r>
          </a:p>
          <a:p>
            <a:pPr>
              <a:buSzPct val="100000"/>
            </a:pP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>
              <a:buSzPct val="100000"/>
              <a:buFontTx/>
              <a:buChar char="•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отличать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растворы от взвесей</a:t>
            </a:r>
          </a:p>
          <a:p>
            <a:pPr>
              <a:buSzPct val="100000"/>
              <a:buFontTx/>
              <a:buChar char="•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объяснять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процесс растворения с точки зрения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атомно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- молекулярного учения</a:t>
            </a:r>
          </a:p>
        </p:txBody>
      </p:sp>
      <p:sp>
        <p:nvSpPr>
          <p:cNvPr id="4105" name="TextBox 9"/>
          <p:cNvSpPr txBox="1">
            <a:spLocks noChangeArrowheads="1"/>
          </p:cNvSpPr>
          <p:nvPr/>
        </p:nvSpPr>
        <p:spPr bwMode="auto">
          <a:xfrm>
            <a:off x="2743200" y="609600"/>
            <a:ext cx="38862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Сегодня на уроке</a:t>
            </a:r>
          </a:p>
          <a:p>
            <a:endParaRPr lang="ru-RU" dirty="0"/>
          </a:p>
        </p:txBody>
      </p:sp>
      <p:cxnSp>
        <p:nvCxnSpPr>
          <p:cNvPr id="21" name="Прямая соединительная линия 20"/>
          <p:cNvCxnSpPr>
            <a:stCxn id="11" idx="0"/>
            <a:endCxn id="11" idx="2"/>
          </p:cNvCxnSpPr>
          <p:nvPr/>
        </p:nvCxnSpPr>
        <p:spPr>
          <a:xfrm rot="16200000" flipH="1">
            <a:off x="2057400" y="3695700"/>
            <a:ext cx="4800600" cy="1588"/>
          </a:xfrm>
          <a:prstGeom prst="line">
            <a:avLst/>
          </a:prstGeom>
          <a:ln w="317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81000" y="1905000"/>
            <a:ext cx="82296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2"/>
          <p:cNvSpPr txBox="1">
            <a:spLocks noChangeArrowheads="1"/>
          </p:cNvSpPr>
          <p:nvPr/>
        </p:nvSpPr>
        <p:spPr bwMode="auto">
          <a:xfrm>
            <a:off x="1295400" y="914400"/>
            <a:ext cx="69151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Домашнее задание</a:t>
            </a:r>
          </a:p>
        </p:txBody>
      </p:sp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1143000" y="2362200"/>
            <a:ext cx="695325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SzPct val="100000"/>
              <a:buFontTx/>
              <a:buChar char="•"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 прочитать § 36,37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SzPct val="100000"/>
              <a:buFontTx/>
              <a:buChar char="•"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 написать эссе «Путешествие </a:t>
            </a:r>
            <a:r>
              <a:rPr lang="ru-RU" sz="3600" smtClean="0">
                <a:solidFill>
                  <a:schemeClr val="accent1">
                    <a:lumMod val="75000"/>
                  </a:schemeClr>
                </a:solidFill>
              </a:rPr>
              <a:t>капельки», или</a:t>
            </a:r>
            <a:endParaRPr lang="ru-RU" sz="3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SzPct val="100000"/>
              <a:buFontTx/>
              <a:buChar char="•"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«Поможем нашему озеру»</a:t>
            </a:r>
          </a:p>
          <a:p>
            <a:pPr>
              <a:buSzPct val="100000"/>
              <a:buFontTx/>
              <a:buChar char="•"/>
            </a:pP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2"/>
          <p:cNvSpPr txBox="1">
            <a:spLocks noChangeArrowheads="1"/>
          </p:cNvSpPr>
          <p:nvPr/>
        </p:nvSpPr>
        <p:spPr bwMode="auto">
          <a:xfrm>
            <a:off x="533400" y="990600"/>
            <a:ext cx="79248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126E84"/>
                </a:solidFill>
                <a:latin typeface="+mj-lt"/>
              </a:rPr>
              <a:t>Я и туча, и туман,</a:t>
            </a:r>
            <a:br>
              <a:rPr lang="ru-RU" sz="2800" dirty="0" smtClean="0">
                <a:solidFill>
                  <a:srgbClr val="126E84"/>
                </a:solidFill>
                <a:latin typeface="+mj-lt"/>
              </a:rPr>
            </a:br>
            <a:r>
              <a:rPr lang="ru-RU" sz="2800" dirty="0" smtClean="0">
                <a:solidFill>
                  <a:srgbClr val="126E84"/>
                </a:solidFill>
                <a:latin typeface="+mj-lt"/>
              </a:rPr>
              <a:t>И ручей, и океан,</a:t>
            </a:r>
            <a:br>
              <a:rPr lang="ru-RU" sz="2800" dirty="0" smtClean="0">
                <a:solidFill>
                  <a:srgbClr val="126E84"/>
                </a:solidFill>
                <a:latin typeface="+mj-lt"/>
              </a:rPr>
            </a:br>
            <a:r>
              <a:rPr lang="ru-RU" sz="2800" dirty="0" smtClean="0">
                <a:solidFill>
                  <a:srgbClr val="126E84"/>
                </a:solidFill>
                <a:latin typeface="+mj-lt"/>
              </a:rPr>
              <a:t>И летаю, и бегу,</a:t>
            </a:r>
            <a:br>
              <a:rPr lang="ru-RU" sz="2800" dirty="0" smtClean="0">
                <a:solidFill>
                  <a:srgbClr val="126E84"/>
                </a:solidFill>
                <a:latin typeface="+mj-lt"/>
              </a:rPr>
            </a:br>
            <a:r>
              <a:rPr lang="ru-RU" sz="2800" dirty="0" smtClean="0">
                <a:solidFill>
                  <a:srgbClr val="126E84"/>
                </a:solidFill>
                <a:latin typeface="+mj-lt"/>
              </a:rPr>
              <a:t>И стеклянной быть могу!</a:t>
            </a:r>
            <a:endParaRPr lang="ru-RU" dirty="0">
              <a:solidFill>
                <a:srgbClr val="126E84"/>
              </a:solidFill>
              <a:latin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09800" y="2971800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dirty="0" smtClean="0">
                <a:solidFill>
                  <a:srgbClr val="126E84"/>
                </a:solidFill>
              </a:rPr>
              <a:t>Мы говорим: она течёт;</a:t>
            </a:r>
            <a:br>
              <a:rPr lang="ru-RU" sz="2800" dirty="0" smtClean="0">
                <a:solidFill>
                  <a:srgbClr val="126E84"/>
                </a:solidFill>
              </a:rPr>
            </a:br>
            <a:r>
              <a:rPr lang="ru-RU" sz="2800" dirty="0" smtClean="0">
                <a:solidFill>
                  <a:srgbClr val="126E84"/>
                </a:solidFill>
              </a:rPr>
              <a:t>Мы говорим: она играет;</a:t>
            </a:r>
            <a:br>
              <a:rPr lang="ru-RU" sz="2800" dirty="0" smtClean="0">
                <a:solidFill>
                  <a:srgbClr val="126E84"/>
                </a:solidFill>
              </a:rPr>
            </a:br>
            <a:r>
              <a:rPr lang="ru-RU" sz="2800" dirty="0" smtClean="0">
                <a:solidFill>
                  <a:srgbClr val="126E84"/>
                </a:solidFill>
              </a:rPr>
              <a:t>Она бежит всегда вперёд,</a:t>
            </a:r>
            <a:br>
              <a:rPr lang="ru-RU" sz="2800" dirty="0" smtClean="0">
                <a:solidFill>
                  <a:srgbClr val="126E84"/>
                </a:solidFill>
              </a:rPr>
            </a:br>
            <a:r>
              <a:rPr lang="ru-RU" sz="2800" dirty="0" smtClean="0">
                <a:solidFill>
                  <a:srgbClr val="126E84"/>
                </a:solidFill>
              </a:rPr>
              <a:t>Но никуда не убегает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209800" y="4724400"/>
            <a:ext cx="4572000" cy="166199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ru-RU" dirty="0" smtClean="0"/>
          </a:p>
          <a:p>
            <a:pPr algn="ctr"/>
            <a:r>
              <a:rPr lang="ru-RU" sz="2800" dirty="0" smtClean="0">
                <a:solidFill>
                  <a:srgbClr val="126E84"/>
                </a:solidFill>
              </a:rPr>
              <a:t>Меня пьют, меня льют.</a:t>
            </a:r>
            <a:br>
              <a:rPr lang="ru-RU" sz="2800" dirty="0" smtClean="0">
                <a:solidFill>
                  <a:srgbClr val="126E84"/>
                </a:solidFill>
              </a:rPr>
            </a:br>
            <a:r>
              <a:rPr lang="ru-RU" sz="2800" dirty="0" smtClean="0">
                <a:solidFill>
                  <a:srgbClr val="126E84"/>
                </a:solidFill>
              </a:rPr>
              <a:t>Всем нужна я,</a:t>
            </a:r>
            <a:br>
              <a:rPr lang="ru-RU" sz="2800" dirty="0" smtClean="0">
                <a:solidFill>
                  <a:srgbClr val="126E84"/>
                </a:solidFill>
              </a:rPr>
            </a:br>
            <a:r>
              <a:rPr lang="ru-RU" sz="2800" dirty="0" smtClean="0">
                <a:solidFill>
                  <a:srgbClr val="126E84"/>
                </a:solidFill>
              </a:rPr>
              <a:t>Кто я такая?</a:t>
            </a:r>
            <a:r>
              <a:rPr lang="ru-RU" sz="2800" b="1" dirty="0" smtClean="0">
                <a:solidFill>
                  <a:srgbClr val="126E84"/>
                </a:solidFill>
              </a:rPr>
              <a:t> </a:t>
            </a:r>
          </a:p>
        </p:txBody>
      </p:sp>
      <p:pic>
        <p:nvPicPr>
          <p:cNvPr id="17410" name="Picture 2" descr="http://file.mobilmusic.ru/63/19/2e/68284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990600"/>
            <a:ext cx="6477000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838200"/>
            <a:ext cx="5111750" cy="5410200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В кружево будто одеты</a:t>
            </a:r>
            <a:endParaRPr lang="ru-RU" sz="18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Деревья, кусты, провода.</a:t>
            </a:r>
            <a:endParaRPr lang="ru-RU" sz="18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И кажется сказкою это,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А все это просто вода.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Безбрежная ширь океана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И тихая заводь пруда,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Каскад водопада и брызги фонтана,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А в сущности, это вода.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Высокие волны вздымая,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Бушует морская вода,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И топит, и губит, играя,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Большие морские суда.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Вот белым легли покрывалом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На землю родную снега...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А время придет — все растает,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И будет простая вода.                        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                                   А. Фет</a:t>
            </a:r>
          </a:p>
          <a:p>
            <a:endParaRPr lang="ru-RU" sz="1600" dirty="0"/>
          </a:p>
        </p:txBody>
      </p:sp>
      <p:pic>
        <p:nvPicPr>
          <p:cNvPr id="5" name="Picture 2" descr="http://www.vodokachka.ru/images/vodomedia/voda1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0"/>
            <a:ext cx="3352800" cy="31468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Проверьте себя: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85000" lnSpcReduction="20000"/>
          </a:bodyPr>
          <a:lstStyle/>
          <a:p>
            <a:pPr marL="609600" indent="-609600" eaLnBrk="1" hangingPunct="1">
              <a:buNone/>
            </a:pPr>
            <a:r>
              <a:rPr lang="ru-RU" sz="2800" u="sng" dirty="0" smtClean="0">
                <a:solidFill>
                  <a:schemeClr val="accent3">
                    <a:lumMod val="75000"/>
                  </a:schemeClr>
                </a:solidFill>
              </a:rPr>
              <a:t>1 вариант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800" dirty="0" smtClean="0">
                <a:solidFill>
                  <a:schemeClr val="hlink"/>
                </a:solidFill>
              </a:rPr>
              <a:t>Б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800" dirty="0" smtClean="0">
                <a:solidFill>
                  <a:schemeClr val="hlink"/>
                </a:solidFill>
              </a:rPr>
              <a:t>А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800" dirty="0" smtClean="0">
                <a:solidFill>
                  <a:schemeClr val="hlink"/>
                </a:solidFill>
              </a:rPr>
              <a:t>В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800" dirty="0" smtClean="0">
                <a:solidFill>
                  <a:schemeClr val="hlink"/>
                </a:solidFill>
              </a:rPr>
              <a:t>Водорода, </a:t>
            </a:r>
            <a:r>
              <a:rPr lang="ru-RU" sz="2800" dirty="0" err="1" smtClean="0">
                <a:solidFill>
                  <a:schemeClr val="hlink"/>
                </a:solidFill>
              </a:rPr>
              <a:t>гидроксида</a:t>
            </a:r>
            <a:endParaRPr lang="ru-RU" sz="2800" dirty="0" smtClean="0">
              <a:solidFill>
                <a:schemeClr val="hlink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ru-RU" sz="2800" dirty="0" smtClean="0">
                <a:solidFill>
                  <a:schemeClr val="hlink"/>
                </a:solidFill>
              </a:rPr>
              <a:t>В</a:t>
            </a:r>
          </a:p>
          <a:p>
            <a:pPr marL="609600" indent="-609600">
              <a:buNone/>
            </a:pPr>
            <a:r>
              <a:rPr lang="ru-RU" sz="2800" u="sng" dirty="0" smtClean="0">
                <a:solidFill>
                  <a:schemeClr val="accent3">
                    <a:lumMod val="75000"/>
                  </a:schemeClr>
                </a:solidFill>
              </a:rPr>
              <a:t>2 вариант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800" dirty="0" smtClean="0">
                <a:solidFill>
                  <a:schemeClr val="hlink"/>
                </a:solidFill>
              </a:rPr>
              <a:t>В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800" dirty="0" smtClean="0">
                <a:solidFill>
                  <a:schemeClr val="hlink"/>
                </a:solidFill>
              </a:rPr>
              <a:t>Перед водородом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800" dirty="0" smtClean="0">
                <a:solidFill>
                  <a:schemeClr val="hlink"/>
                </a:solidFill>
              </a:rPr>
              <a:t>А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800" dirty="0" smtClean="0">
                <a:solidFill>
                  <a:schemeClr val="hlink"/>
                </a:solidFill>
              </a:rPr>
              <a:t>В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800" dirty="0" smtClean="0">
                <a:solidFill>
                  <a:schemeClr val="hlink"/>
                </a:solidFill>
              </a:rPr>
              <a:t>Г</a:t>
            </a:r>
          </a:p>
          <a:p>
            <a:pPr marL="609600" indent="-609600" eaLnBrk="1" hangingPunct="1">
              <a:buFontTx/>
              <a:buAutoNum type="arabicPeriod"/>
            </a:pPr>
            <a:endParaRPr lang="ru-RU" sz="2800" dirty="0" smtClean="0">
              <a:solidFill>
                <a:schemeClr val="hlink"/>
              </a:solidFill>
            </a:endParaRPr>
          </a:p>
        </p:txBody>
      </p:sp>
      <p:graphicFrame>
        <p:nvGraphicFramePr>
          <p:cNvPr id="4098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4495799" y="1557338"/>
          <a:ext cx="4443413" cy="4679950"/>
        </p:xfrm>
        <a:graphic>
          <a:graphicData uri="http://schemas.openxmlformats.org/presentationml/2006/ole">
            <p:oleObj spid="_x0000_s1026" name="Точечный рисунок" r:id="rId3" imgW="1743318" imgH="1961905" progId="PBrush">
              <p:embed/>
            </p:oleObj>
          </a:graphicData>
        </a:graphic>
      </p:graphicFrame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15875" y="1295400"/>
            <a:ext cx="912812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Вода - растворитель. </a:t>
            </a:r>
          </a:p>
          <a:p>
            <a:pPr algn="ctr"/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Растворы.</a:t>
            </a:r>
          </a:p>
        </p:txBody>
      </p:sp>
      <p:pic>
        <p:nvPicPr>
          <p:cNvPr id="16386" name="Picture 2" descr="http://www.vodokachka.ru/images/vodomedia/voda1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3352800"/>
            <a:ext cx="3352800" cy="31468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2"/>
          <p:cNvSpPr txBox="1">
            <a:spLocks noChangeArrowheads="1"/>
          </p:cNvSpPr>
          <p:nvPr/>
        </p:nvSpPr>
        <p:spPr bwMode="auto">
          <a:xfrm>
            <a:off x="0" y="914400"/>
            <a:ext cx="4648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Что такое раствор?</a:t>
            </a:r>
          </a:p>
          <a:p>
            <a:endParaRPr lang="ru-RU" dirty="0"/>
          </a:p>
        </p:txBody>
      </p:sp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1905000" y="1524000"/>
            <a:ext cx="5638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Лабораторные опыты</a:t>
            </a:r>
          </a:p>
        </p:txBody>
      </p:sp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304800" y="3200400"/>
            <a:ext cx="8686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u="sng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Оборудование </a:t>
            </a:r>
            <a:r>
              <a:rPr lang="ru-RU" sz="2400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и реактивы:</a:t>
            </a:r>
          </a:p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пробирки, стеклянные палочки, вода (Н2О), мел (СаСО3), масло, хлорид натрия (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NaCl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)</a:t>
            </a:r>
          </a:p>
        </p:txBody>
      </p:sp>
      <p:sp>
        <p:nvSpPr>
          <p:cNvPr id="3077" name="TextBox 5"/>
          <p:cNvSpPr txBox="1">
            <a:spLocks noChangeArrowheads="1"/>
          </p:cNvSpPr>
          <p:nvPr/>
        </p:nvSpPr>
        <p:spPr bwMode="auto">
          <a:xfrm>
            <a:off x="304800" y="2209800"/>
            <a:ext cx="8001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Цель работы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: получить  раствор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вещества, описать внешний вид раствора</a:t>
            </a:r>
          </a:p>
        </p:txBody>
      </p:sp>
      <p:sp>
        <p:nvSpPr>
          <p:cNvPr id="3091" name="TextBox 19"/>
          <p:cNvSpPr txBox="1">
            <a:spLocks noChangeArrowheads="1"/>
          </p:cNvSpPr>
          <p:nvPr/>
        </p:nvSpPr>
        <p:spPr bwMode="auto">
          <a:xfrm>
            <a:off x="457200" y="5029200"/>
            <a:ext cx="7924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u="sng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Техника безопасности:</a:t>
            </a:r>
          </a:p>
          <a:p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Аккуратно работать со стеклянной посудой!!!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3076" grpId="0"/>
      <p:bldP spid="3077" grpId="0"/>
      <p:bldP spid="309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5105400" y="2667000"/>
            <a:ext cx="1828800" cy="3429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934200" y="2667000"/>
            <a:ext cx="1981200" cy="3429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105400" y="1905000"/>
            <a:ext cx="38100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6"/>
          <p:cNvSpPr txBox="1">
            <a:spLocks noChangeArrowheads="1"/>
          </p:cNvSpPr>
          <p:nvPr/>
        </p:nvSpPr>
        <p:spPr bwMode="auto">
          <a:xfrm>
            <a:off x="609600" y="1219200"/>
            <a:ext cx="2514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Ход работы: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981200" y="685800"/>
            <a:ext cx="579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Лабораторные опыты</a:t>
            </a:r>
          </a:p>
        </p:txBody>
      </p:sp>
      <p:sp>
        <p:nvSpPr>
          <p:cNvPr id="5" name="TextBox 8"/>
          <p:cNvSpPr txBox="1">
            <a:spLocks noChangeArrowheads="1"/>
          </p:cNvSpPr>
          <p:nvPr/>
        </p:nvSpPr>
        <p:spPr bwMode="auto">
          <a:xfrm>
            <a:off x="304800" y="1981200"/>
            <a:ext cx="432911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1) В три пробирки налейте по 1/3 воды</a:t>
            </a:r>
          </a:p>
          <a:p>
            <a:endParaRPr lang="ru-RU" dirty="0"/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228601" y="2743200"/>
            <a:ext cx="4800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2) В первую пробирку добавьте 2 ложки мела, перемешайте палочкой. Что наблюдаете?</a:t>
            </a:r>
          </a:p>
        </p:txBody>
      </p:sp>
      <p:sp>
        <p:nvSpPr>
          <p:cNvPr id="7" name="TextBox 9"/>
          <p:cNvSpPr txBox="1">
            <a:spLocks noChangeArrowheads="1"/>
          </p:cNvSpPr>
          <p:nvPr/>
        </p:nvSpPr>
        <p:spPr bwMode="auto">
          <a:xfrm>
            <a:off x="228600" y="3810000"/>
            <a:ext cx="4724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3) Во вторую пробирку добавьте 5 капель масла, перемешайте палочкой. Что наблюдаете? </a:t>
            </a:r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228600" y="4953000"/>
            <a:ext cx="4648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4) В третью пробирку добавьте 2 ложки соли, перемешайте. Что наблюдаете?</a:t>
            </a:r>
          </a:p>
        </p:txBody>
      </p:sp>
      <p:sp>
        <p:nvSpPr>
          <p:cNvPr id="9" name="TextBox 12"/>
          <p:cNvSpPr txBox="1">
            <a:spLocks noChangeArrowheads="1"/>
          </p:cNvSpPr>
          <p:nvPr/>
        </p:nvSpPr>
        <p:spPr bwMode="auto">
          <a:xfrm>
            <a:off x="5257800" y="2057400"/>
            <a:ext cx="15636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что делал</a:t>
            </a:r>
          </a:p>
        </p:txBody>
      </p:sp>
      <p:sp>
        <p:nvSpPr>
          <p:cNvPr id="10" name="TextBox 13"/>
          <p:cNvSpPr txBox="1">
            <a:spLocks noChangeArrowheads="1"/>
          </p:cNvSpPr>
          <p:nvPr/>
        </p:nvSpPr>
        <p:spPr bwMode="auto">
          <a:xfrm>
            <a:off x="7010400" y="1981200"/>
            <a:ext cx="16637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что </a:t>
            </a:r>
          </a:p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наблюдал</a:t>
            </a:r>
          </a:p>
        </p:txBody>
      </p:sp>
      <p:sp>
        <p:nvSpPr>
          <p:cNvPr id="11" name="TextBox 14"/>
          <p:cNvSpPr txBox="1">
            <a:spLocks noChangeArrowheads="1"/>
          </p:cNvSpPr>
          <p:nvPr/>
        </p:nvSpPr>
        <p:spPr bwMode="auto">
          <a:xfrm>
            <a:off x="5072063" y="3171825"/>
            <a:ext cx="203517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Смешал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1)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вода+мел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endParaRPr lang="ru-RU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2)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вода+масло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endParaRPr lang="ru-RU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endParaRPr lang="ru-RU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3)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вода+соль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3" name="TextBox 15"/>
          <p:cNvSpPr txBox="1">
            <a:spLocks noChangeArrowheads="1"/>
          </p:cNvSpPr>
          <p:nvPr/>
        </p:nvSpPr>
        <p:spPr bwMode="auto">
          <a:xfrm>
            <a:off x="7086600" y="2971800"/>
            <a:ext cx="22145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Мел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не 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растворился в воде</a:t>
            </a:r>
          </a:p>
        </p:txBody>
      </p:sp>
      <p:sp>
        <p:nvSpPr>
          <p:cNvPr id="14" name="TextBox 16"/>
          <p:cNvSpPr txBox="1">
            <a:spLocks noChangeArrowheads="1"/>
          </p:cNvSpPr>
          <p:nvPr/>
        </p:nvSpPr>
        <p:spPr bwMode="auto">
          <a:xfrm>
            <a:off x="7086600" y="4038600"/>
            <a:ext cx="18303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Масло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не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растворилось в воде</a:t>
            </a:r>
          </a:p>
          <a:p>
            <a:endParaRPr lang="ru-RU" dirty="0"/>
          </a:p>
        </p:txBody>
      </p:sp>
      <p:sp>
        <p:nvSpPr>
          <p:cNvPr id="15" name="TextBox 17"/>
          <p:cNvSpPr txBox="1">
            <a:spLocks noChangeArrowheads="1"/>
          </p:cNvSpPr>
          <p:nvPr/>
        </p:nvSpPr>
        <p:spPr bwMode="auto">
          <a:xfrm>
            <a:off x="7162800" y="5181600"/>
            <a:ext cx="21717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Соль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растворилась</a:t>
            </a:r>
          </a:p>
        </p:txBody>
      </p:sp>
      <p:sp>
        <p:nvSpPr>
          <p:cNvPr id="17" name="TextBox 6"/>
          <p:cNvSpPr txBox="1">
            <a:spLocks noChangeArrowheads="1"/>
          </p:cNvSpPr>
          <p:nvPr/>
        </p:nvSpPr>
        <p:spPr bwMode="auto">
          <a:xfrm>
            <a:off x="5638800" y="1219200"/>
            <a:ext cx="2514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Отчет: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5105400" y="4038600"/>
            <a:ext cx="38100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105400" y="5029200"/>
            <a:ext cx="38100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2"/>
          <p:cNvSpPr txBox="1">
            <a:spLocks noChangeArrowheads="1"/>
          </p:cNvSpPr>
          <p:nvPr/>
        </p:nvSpPr>
        <p:spPr bwMode="auto">
          <a:xfrm>
            <a:off x="304800" y="1600200"/>
            <a:ext cx="80010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Times New Roman" pitchFamily="18" charset="0"/>
              </a:rPr>
              <a:t>  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just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это однородная система, состоящая из молекул растворителя 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и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частиц растворенного вещества, между которыми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происходят физические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и химические взаимодействия.   </a:t>
            </a:r>
          </a:p>
          <a:p>
            <a:endParaRPr lang="ru-RU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099" name="TextBox 3"/>
          <p:cNvSpPr txBox="1">
            <a:spLocks noChangeArrowheads="1"/>
          </p:cNvSpPr>
          <p:nvPr/>
        </p:nvSpPr>
        <p:spPr bwMode="auto">
          <a:xfrm>
            <a:off x="2743200" y="685800"/>
            <a:ext cx="3276600" cy="104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Раствор - 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endParaRPr lang="ru-RU" dirty="0"/>
          </a:p>
        </p:txBody>
      </p:sp>
      <p:pic>
        <p:nvPicPr>
          <p:cNvPr id="9218" name="Picture 2" descr="http://0.tqn.com/d/chemistry/1/0/x/c/transitionmetalsoln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4343400"/>
            <a:ext cx="6327996" cy="23241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2"/>
          <p:cNvSpPr txBox="1">
            <a:spLocks noChangeArrowheads="1"/>
          </p:cNvSpPr>
          <p:nvPr/>
        </p:nvSpPr>
        <p:spPr bwMode="auto">
          <a:xfrm>
            <a:off x="0" y="3200400"/>
            <a:ext cx="320040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Раствор = 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endParaRPr lang="ru-RU" dirty="0"/>
          </a:p>
        </p:txBody>
      </p:sp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2971800" y="762000"/>
            <a:ext cx="3429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Растворитель</a:t>
            </a:r>
          </a:p>
          <a:p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        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 +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124" name="TextBox 4"/>
          <p:cNvSpPr txBox="1">
            <a:spLocks noChangeArrowheads="1"/>
          </p:cNvSpPr>
          <p:nvPr/>
        </p:nvSpPr>
        <p:spPr bwMode="auto">
          <a:xfrm>
            <a:off x="2895600" y="2438400"/>
            <a:ext cx="38862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Растворенное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вещество</a:t>
            </a:r>
          </a:p>
          <a:p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           </a:t>
            </a:r>
          </a:p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         +</a:t>
            </a:r>
            <a:endParaRPr lang="ru-RU" sz="44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125" name="TextBox 5"/>
          <p:cNvSpPr txBox="1">
            <a:spLocks noChangeArrowheads="1"/>
          </p:cNvSpPr>
          <p:nvPr/>
        </p:nvSpPr>
        <p:spPr bwMode="auto">
          <a:xfrm>
            <a:off x="3276600" y="4724400"/>
            <a:ext cx="276701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Продукт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взаимодействия растворителя и растворенного вещества</a:t>
            </a:r>
          </a:p>
        </p:txBody>
      </p:sp>
      <p:sp>
        <p:nvSpPr>
          <p:cNvPr id="5131" name="TextBox 11"/>
          <p:cNvSpPr txBox="1">
            <a:spLocks noChangeArrowheads="1"/>
          </p:cNvSpPr>
          <p:nvPr/>
        </p:nvSpPr>
        <p:spPr bwMode="auto">
          <a:xfrm>
            <a:off x="6858000" y="5562600"/>
            <a:ext cx="1905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Гидрат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cxnSp>
        <p:nvCxnSpPr>
          <p:cNvPr id="5134" name="Прямая соединительная линия 14"/>
          <p:cNvCxnSpPr>
            <a:cxnSpLocks noChangeShapeType="1"/>
          </p:cNvCxnSpPr>
          <p:nvPr/>
        </p:nvCxnSpPr>
        <p:spPr bwMode="auto">
          <a:xfrm>
            <a:off x="7043738" y="5246688"/>
            <a:ext cx="0" cy="0"/>
          </a:xfrm>
          <a:prstGeom prst="line">
            <a:avLst/>
          </a:prstGeom>
          <a:noFill/>
          <a:ln w="133350" algn="ctr">
            <a:solidFill>
              <a:srgbClr val="000000"/>
            </a:solidFill>
            <a:round/>
            <a:headEnd/>
            <a:tailEnd/>
          </a:ln>
        </p:spPr>
      </p:cxnSp>
      <p:sp>
        <p:nvSpPr>
          <p:cNvPr id="15" name="TextBox 14"/>
          <p:cNvSpPr txBox="1"/>
          <p:nvPr/>
        </p:nvSpPr>
        <p:spPr>
          <a:xfrm>
            <a:off x="4191000" y="4495800"/>
            <a:ext cx="960519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800" b="1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ru-RU" sz="13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1"/>
      <p:bldP spid="5124" grpId="0"/>
      <p:bldP spid="5125" grpId="0"/>
      <p:bldP spid="5131" grpId="0"/>
      <p:bldP spid="15" grpId="0"/>
      <p:bldP spid="15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5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0B5394"/>
      </a:folHlink>
    </a:clrScheme>
    <a:fontScheme name="Другая 1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1003</TotalTime>
  <Words>487</Words>
  <Application>Microsoft Office PowerPoint</Application>
  <PresentationFormat>Экран (4:3)</PresentationFormat>
  <Paragraphs>122</Paragraphs>
  <Slides>17</Slides>
  <Notes>0</Notes>
  <HiddenSlides>2</HiddenSlides>
  <MMClips>1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Поток</vt:lpstr>
      <vt:lpstr>Точечный рисунок</vt:lpstr>
      <vt:lpstr>Вода- растворитель. Растворы</vt:lpstr>
      <vt:lpstr>Слайд 2</vt:lpstr>
      <vt:lpstr>Слайд 3</vt:lpstr>
      <vt:lpstr>Проверьте себя:</vt:lpstr>
      <vt:lpstr>Слайд 5</vt:lpstr>
      <vt:lpstr>Слайд 6</vt:lpstr>
      <vt:lpstr>Слайд 7</vt:lpstr>
      <vt:lpstr>Слайд 8</vt:lpstr>
      <vt:lpstr>Слайд 9</vt:lpstr>
      <vt:lpstr>Слайд 10</vt:lpstr>
      <vt:lpstr>Эмульсия</vt:lpstr>
      <vt:lpstr>Суспензия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Fora</dc:creator>
  <cp:lastModifiedBy>Fora</cp:lastModifiedBy>
  <cp:revision>40</cp:revision>
  <dcterms:modified xsi:type="dcterms:W3CDTF">2015-03-03T08:21:13Z</dcterms:modified>
</cp:coreProperties>
</file>