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240149-37EA-441D-929E-80B9F9BB982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751C22-6B51-4324-9D4D-20477D2C496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/>
              </a:solidFill>
            </a:rPr>
            <a:t>напомнить основные принципы воспитания личным примером</a:t>
          </a:r>
          <a:endParaRPr lang="ru-RU" sz="2000" dirty="0">
            <a:solidFill>
              <a:schemeClr val="tx2"/>
            </a:solidFill>
          </a:endParaRPr>
        </a:p>
      </dgm:t>
    </dgm:pt>
    <dgm:pt modelId="{B62D5E58-2725-4B7B-A1B2-A00CC77B6CD5}" type="parTrans" cxnId="{A66D7307-44E3-4929-A55E-AD45F004E365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011E282C-EF31-4C48-86EF-A0723A813B0D}" type="sibTrans" cxnId="{A66D7307-44E3-4929-A55E-AD45F004E365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B5BC20BB-EAC8-4337-9C14-2AF03F93A4FE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/>
              </a:solidFill>
            </a:rPr>
            <a:t>обратить внимание родителей на собственное поведение как пример для детей</a:t>
          </a:r>
          <a:endParaRPr lang="ru-RU" sz="2000" dirty="0">
            <a:solidFill>
              <a:schemeClr val="tx2"/>
            </a:solidFill>
          </a:endParaRPr>
        </a:p>
      </dgm:t>
    </dgm:pt>
    <dgm:pt modelId="{4B86AAA6-9547-474D-ACBB-8FCFD386E7C5}" type="parTrans" cxnId="{09F9BC8F-9FBD-4F40-8AD4-1B40E95AD483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E2F50165-9556-456E-B017-73A786EA7DBC}" type="sibTrans" cxnId="{09F9BC8F-9FBD-4F40-8AD4-1B40E95AD483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EE05669A-BB30-493A-A970-82A9BAA9465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/>
              </a:solidFill>
            </a:rPr>
            <a:t>призвать родителей к воспитанию подростков на собственном положительном примере</a:t>
          </a:r>
          <a:endParaRPr lang="ru-RU" sz="2000" dirty="0">
            <a:solidFill>
              <a:schemeClr val="tx2"/>
            </a:solidFill>
          </a:endParaRPr>
        </a:p>
      </dgm:t>
    </dgm:pt>
    <dgm:pt modelId="{0619256F-FF4A-4209-852E-536ADA6B3955}" type="parTrans" cxnId="{A1678134-2F07-4D2B-B3E4-6627B5F19E88}">
      <dgm:prSet/>
      <dgm:spPr/>
      <dgm:t>
        <a:bodyPr/>
        <a:lstStyle/>
        <a:p>
          <a:endParaRPr lang="ru-RU"/>
        </a:p>
      </dgm:t>
    </dgm:pt>
    <dgm:pt modelId="{22E94A0D-68F2-40AF-A7B5-2ED25C8C09DD}" type="sibTrans" cxnId="{A1678134-2F07-4D2B-B3E4-6627B5F19E88}">
      <dgm:prSet/>
      <dgm:spPr/>
      <dgm:t>
        <a:bodyPr/>
        <a:lstStyle/>
        <a:p>
          <a:endParaRPr lang="ru-RU"/>
        </a:p>
      </dgm:t>
    </dgm:pt>
    <dgm:pt modelId="{04C73613-D596-4C80-B5C3-266523239DB4}" type="pres">
      <dgm:prSet presAssocID="{FE240149-37EA-441D-929E-80B9F9BB982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FB590A-0311-42A6-8BA1-1D1AE83AF8E9}" type="pres">
      <dgm:prSet presAssocID="{FE240149-37EA-441D-929E-80B9F9BB9823}" presName="arrow" presStyleLbl="bgShp" presStyleIdx="0" presStyleCnt="1" custScaleX="83640" custScaleY="73529"/>
      <dgm:spPr/>
    </dgm:pt>
    <dgm:pt modelId="{1CD31337-C15B-4838-8BA8-13DE763F25F0}" type="pres">
      <dgm:prSet presAssocID="{FE240149-37EA-441D-929E-80B9F9BB9823}" presName="arrowDiagram3" presStyleCnt="0"/>
      <dgm:spPr/>
    </dgm:pt>
    <dgm:pt modelId="{8A790BC9-DAF2-4EAE-A160-AF4C39EF3EE9}" type="pres">
      <dgm:prSet presAssocID="{83751C22-6B51-4324-9D4D-20477D2C4967}" presName="bullet3a" presStyleLbl="node1" presStyleIdx="0" presStyleCnt="3"/>
      <dgm:spPr>
        <a:solidFill>
          <a:schemeClr val="tx2"/>
        </a:solidFill>
      </dgm:spPr>
    </dgm:pt>
    <dgm:pt modelId="{E45ABE6B-5BCE-4CA7-8B5D-6A0DC93A261D}" type="pres">
      <dgm:prSet presAssocID="{83751C22-6B51-4324-9D4D-20477D2C4967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4DEE6-2795-4002-A81D-03A68D524AFB}" type="pres">
      <dgm:prSet presAssocID="{B5BC20BB-EAC8-4337-9C14-2AF03F93A4FE}" presName="bullet3b" presStyleLbl="node1" presStyleIdx="1" presStyleCnt="3"/>
      <dgm:spPr>
        <a:solidFill>
          <a:schemeClr val="tx2"/>
        </a:solidFill>
      </dgm:spPr>
    </dgm:pt>
    <dgm:pt modelId="{A0025BCD-C75A-43B8-8546-E351A1E41010}" type="pres">
      <dgm:prSet presAssocID="{B5BC20BB-EAC8-4337-9C14-2AF03F93A4FE}" presName="textBox3b" presStyleLbl="revTx" presStyleIdx="1" presStyleCnt="3" custScaleX="101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78218-F073-4B56-9920-62B51166F22B}" type="pres">
      <dgm:prSet presAssocID="{EE05669A-BB30-493A-A970-82A9BAA94657}" presName="bullet3c" presStyleLbl="node1" presStyleIdx="2" presStyleCnt="3"/>
      <dgm:spPr>
        <a:solidFill>
          <a:srgbClr val="FF0000"/>
        </a:solidFill>
      </dgm:spPr>
    </dgm:pt>
    <dgm:pt modelId="{55658E68-005E-4DB4-89FD-448AAF19B56B}" type="pres">
      <dgm:prSet presAssocID="{EE05669A-BB30-493A-A970-82A9BAA94657}" presName="textBox3c" presStyleLbl="revTx" presStyleIdx="2" presStyleCnt="3" custScaleX="141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1715BE-196A-4A9D-9AD2-24B6C948E92F}" type="presOf" srcId="{EE05669A-BB30-493A-A970-82A9BAA94657}" destId="{55658E68-005E-4DB4-89FD-448AAF19B56B}" srcOrd="0" destOrd="0" presId="urn:microsoft.com/office/officeart/2005/8/layout/arrow2"/>
    <dgm:cxn modelId="{09F9BC8F-9FBD-4F40-8AD4-1B40E95AD483}" srcId="{FE240149-37EA-441D-929E-80B9F9BB9823}" destId="{B5BC20BB-EAC8-4337-9C14-2AF03F93A4FE}" srcOrd="1" destOrd="0" parTransId="{4B86AAA6-9547-474D-ACBB-8FCFD386E7C5}" sibTransId="{E2F50165-9556-456E-B017-73A786EA7DBC}"/>
    <dgm:cxn modelId="{A1678134-2F07-4D2B-B3E4-6627B5F19E88}" srcId="{FE240149-37EA-441D-929E-80B9F9BB9823}" destId="{EE05669A-BB30-493A-A970-82A9BAA94657}" srcOrd="2" destOrd="0" parTransId="{0619256F-FF4A-4209-852E-536ADA6B3955}" sibTransId="{22E94A0D-68F2-40AF-A7B5-2ED25C8C09DD}"/>
    <dgm:cxn modelId="{90FFABC8-30FD-43E6-942A-E92A964F0AE3}" type="presOf" srcId="{FE240149-37EA-441D-929E-80B9F9BB9823}" destId="{04C73613-D596-4C80-B5C3-266523239DB4}" srcOrd="0" destOrd="0" presId="urn:microsoft.com/office/officeart/2005/8/layout/arrow2"/>
    <dgm:cxn modelId="{D7EE2A86-8EB2-4F9E-88B4-CCEDADE12EE0}" type="presOf" srcId="{83751C22-6B51-4324-9D4D-20477D2C4967}" destId="{E45ABE6B-5BCE-4CA7-8B5D-6A0DC93A261D}" srcOrd="0" destOrd="0" presId="urn:microsoft.com/office/officeart/2005/8/layout/arrow2"/>
    <dgm:cxn modelId="{1C85BF34-6610-45C3-9FEF-3BC6953ED035}" type="presOf" srcId="{B5BC20BB-EAC8-4337-9C14-2AF03F93A4FE}" destId="{A0025BCD-C75A-43B8-8546-E351A1E41010}" srcOrd="0" destOrd="0" presId="urn:microsoft.com/office/officeart/2005/8/layout/arrow2"/>
    <dgm:cxn modelId="{A66D7307-44E3-4929-A55E-AD45F004E365}" srcId="{FE240149-37EA-441D-929E-80B9F9BB9823}" destId="{83751C22-6B51-4324-9D4D-20477D2C4967}" srcOrd="0" destOrd="0" parTransId="{B62D5E58-2725-4B7B-A1B2-A00CC77B6CD5}" sibTransId="{011E282C-EF31-4C48-86EF-A0723A813B0D}"/>
    <dgm:cxn modelId="{931877CD-7F70-4BD1-8536-DF713BA11A58}" type="presParOf" srcId="{04C73613-D596-4C80-B5C3-266523239DB4}" destId="{9DFB590A-0311-42A6-8BA1-1D1AE83AF8E9}" srcOrd="0" destOrd="0" presId="urn:microsoft.com/office/officeart/2005/8/layout/arrow2"/>
    <dgm:cxn modelId="{191BE20D-7BA8-4D68-8C02-6630ED50F596}" type="presParOf" srcId="{04C73613-D596-4C80-B5C3-266523239DB4}" destId="{1CD31337-C15B-4838-8BA8-13DE763F25F0}" srcOrd="1" destOrd="0" presId="urn:microsoft.com/office/officeart/2005/8/layout/arrow2"/>
    <dgm:cxn modelId="{75D56B39-745F-4194-90C0-9AAF7AA86A31}" type="presParOf" srcId="{1CD31337-C15B-4838-8BA8-13DE763F25F0}" destId="{8A790BC9-DAF2-4EAE-A160-AF4C39EF3EE9}" srcOrd="0" destOrd="0" presId="urn:microsoft.com/office/officeart/2005/8/layout/arrow2"/>
    <dgm:cxn modelId="{AC34A487-B8A5-4098-A2D8-56BE3DB23362}" type="presParOf" srcId="{1CD31337-C15B-4838-8BA8-13DE763F25F0}" destId="{E45ABE6B-5BCE-4CA7-8B5D-6A0DC93A261D}" srcOrd="1" destOrd="0" presId="urn:microsoft.com/office/officeart/2005/8/layout/arrow2"/>
    <dgm:cxn modelId="{E7EE6B8B-DB3D-4B33-9E71-615AE2C060DC}" type="presParOf" srcId="{1CD31337-C15B-4838-8BA8-13DE763F25F0}" destId="{AF14DEE6-2795-4002-A81D-03A68D524AFB}" srcOrd="2" destOrd="0" presId="urn:microsoft.com/office/officeart/2005/8/layout/arrow2"/>
    <dgm:cxn modelId="{94A76788-B754-4F04-8D51-C6C7D20D2824}" type="presParOf" srcId="{1CD31337-C15B-4838-8BA8-13DE763F25F0}" destId="{A0025BCD-C75A-43B8-8546-E351A1E41010}" srcOrd="3" destOrd="0" presId="urn:microsoft.com/office/officeart/2005/8/layout/arrow2"/>
    <dgm:cxn modelId="{2E124B13-45E5-481D-AE7B-194FB704C802}" type="presParOf" srcId="{1CD31337-C15B-4838-8BA8-13DE763F25F0}" destId="{DC178218-F073-4B56-9920-62B51166F22B}" srcOrd="4" destOrd="0" presId="urn:microsoft.com/office/officeart/2005/8/layout/arrow2"/>
    <dgm:cxn modelId="{9CEC7DC6-5B2B-482E-8F7E-4DCA0CCFDBA3}" type="presParOf" srcId="{1CD31337-C15B-4838-8BA8-13DE763F25F0}" destId="{55658E68-005E-4DB4-89FD-448AAF19B56B}" srcOrd="5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ADFD88-9A29-481C-BE47-5FA9E6B940BB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69B5A50-A7AD-496B-BE77-61FB8B52722D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Единство слова и дела</a:t>
          </a:r>
          <a:endParaRPr lang="ru-RU" b="1" dirty="0">
            <a:solidFill>
              <a:schemeClr val="tx2"/>
            </a:solidFill>
          </a:endParaRPr>
        </a:p>
      </dgm:t>
    </dgm:pt>
    <dgm:pt modelId="{09658F77-86B0-4D61-BF7D-96210DBFC3C4}" type="parTrans" cxnId="{47411ABC-CDCD-4152-B310-921664EF16BC}">
      <dgm:prSet/>
      <dgm:spPr/>
      <dgm:t>
        <a:bodyPr/>
        <a:lstStyle/>
        <a:p>
          <a:endParaRPr lang="ru-RU"/>
        </a:p>
      </dgm:t>
    </dgm:pt>
    <dgm:pt modelId="{A85A7D50-71C4-4ACB-B5A2-3BEFBA3CE377}" type="sibTrans" cxnId="{47411ABC-CDCD-4152-B310-921664EF16BC}">
      <dgm:prSet/>
      <dgm:spPr/>
      <dgm:t>
        <a:bodyPr/>
        <a:lstStyle/>
        <a:p>
          <a:endParaRPr lang="ru-RU"/>
        </a:p>
      </dgm:t>
    </dgm:pt>
    <dgm:pt modelId="{4FE7A47B-C3C7-4DF7-A13C-87359B1113F7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Разумная любовь и уважение к детям</a:t>
          </a:r>
          <a:endParaRPr lang="ru-RU" b="1" dirty="0">
            <a:solidFill>
              <a:schemeClr val="tx2"/>
            </a:solidFill>
          </a:endParaRPr>
        </a:p>
      </dgm:t>
    </dgm:pt>
    <dgm:pt modelId="{5A2F9F29-AFA2-451C-A58B-8604E6F68F8A}" type="parTrans" cxnId="{1D56A0CE-2784-4861-9D52-FBC3C4853DEC}">
      <dgm:prSet/>
      <dgm:spPr/>
      <dgm:t>
        <a:bodyPr/>
        <a:lstStyle/>
        <a:p>
          <a:endParaRPr lang="ru-RU"/>
        </a:p>
      </dgm:t>
    </dgm:pt>
    <dgm:pt modelId="{3F572CBE-6308-48DA-87B5-AF02C95CF583}" type="sibTrans" cxnId="{1D56A0CE-2784-4861-9D52-FBC3C4853DEC}">
      <dgm:prSet/>
      <dgm:spPr/>
      <dgm:t>
        <a:bodyPr/>
        <a:lstStyle/>
        <a:p>
          <a:endParaRPr lang="ru-RU"/>
        </a:p>
      </dgm:t>
    </dgm:pt>
    <dgm:pt modelId="{54F1F238-4D29-4350-A032-3BA2C3499A92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Единство требований и воспитательных воздействий </a:t>
          </a:r>
          <a:endParaRPr lang="ru-RU" b="1" dirty="0">
            <a:solidFill>
              <a:schemeClr val="tx2"/>
            </a:solidFill>
          </a:endParaRPr>
        </a:p>
      </dgm:t>
    </dgm:pt>
    <dgm:pt modelId="{469C4866-1DDF-4A9A-96E1-5574B56C6A37}" type="parTrans" cxnId="{8868D3E5-5CE1-4A34-A4D2-D37D4AF50BE3}">
      <dgm:prSet/>
      <dgm:spPr/>
      <dgm:t>
        <a:bodyPr/>
        <a:lstStyle/>
        <a:p>
          <a:endParaRPr lang="ru-RU"/>
        </a:p>
      </dgm:t>
    </dgm:pt>
    <dgm:pt modelId="{F8D89875-ECA0-4811-B043-7259BE3C570F}" type="sibTrans" cxnId="{8868D3E5-5CE1-4A34-A4D2-D37D4AF50BE3}">
      <dgm:prSet/>
      <dgm:spPr/>
      <dgm:t>
        <a:bodyPr/>
        <a:lstStyle/>
        <a:p>
          <a:endParaRPr lang="ru-RU"/>
        </a:p>
      </dgm:t>
    </dgm:pt>
    <dgm:pt modelId="{14891DF6-BD60-4B6B-BDBB-0F45255E17FB}" type="pres">
      <dgm:prSet presAssocID="{8AADFD88-9A29-481C-BE47-5FA9E6B940B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5A4E3E-56FE-4F32-88F7-271FCDDCAACB}" type="pres">
      <dgm:prSet presAssocID="{469B5A50-A7AD-496B-BE77-61FB8B52722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0E397-9B60-4852-9C98-3BCDFA41F0BE}" type="pres">
      <dgm:prSet presAssocID="{A85A7D50-71C4-4ACB-B5A2-3BEFBA3CE377}" presName="sibTrans" presStyleCnt="0"/>
      <dgm:spPr/>
    </dgm:pt>
    <dgm:pt modelId="{8EABF48F-6552-4049-8C53-FCD53982F523}" type="pres">
      <dgm:prSet presAssocID="{4FE7A47B-C3C7-4DF7-A13C-87359B1113F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D618A-128E-4B45-9356-B98EC425C0A0}" type="pres">
      <dgm:prSet presAssocID="{3F572CBE-6308-48DA-87B5-AF02C95CF583}" presName="sibTrans" presStyleCnt="0"/>
      <dgm:spPr/>
    </dgm:pt>
    <dgm:pt modelId="{49D51154-67F0-46C0-912B-76A071FFB10F}" type="pres">
      <dgm:prSet presAssocID="{54F1F238-4D29-4350-A032-3BA2C3499A9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411ABC-CDCD-4152-B310-921664EF16BC}" srcId="{8AADFD88-9A29-481C-BE47-5FA9E6B940BB}" destId="{469B5A50-A7AD-496B-BE77-61FB8B52722D}" srcOrd="0" destOrd="0" parTransId="{09658F77-86B0-4D61-BF7D-96210DBFC3C4}" sibTransId="{A85A7D50-71C4-4ACB-B5A2-3BEFBA3CE377}"/>
    <dgm:cxn modelId="{C83A63F1-3868-4E47-9DDA-5746E8561B3B}" type="presOf" srcId="{4FE7A47B-C3C7-4DF7-A13C-87359B1113F7}" destId="{8EABF48F-6552-4049-8C53-FCD53982F523}" srcOrd="0" destOrd="0" presId="urn:microsoft.com/office/officeart/2005/8/layout/default"/>
    <dgm:cxn modelId="{53148BE4-E184-4D9B-8371-CF91D5314EA4}" type="presOf" srcId="{469B5A50-A7AD-496B-BE77-61FB8B52722D}" destId="{F65A4E3E-56FE-4F32-88F7-271FCDDCAACB}" srcOrd="0" destOrd="0" presId="urn:microsoft.com/office/officeart/2005/8/layout/default"/>
    <dgm:cxn modelId="{0C9A3736-88A6-419C-B021-673AEBE27A41}" type="presOf" srcId="{54F1F238-4D29-4350-A032-3BA2C3499A92}" destId="{49D51154-67F0-46C0-912B-76A071FFB10F}" srcOrd="0" destOrd="0" presId="urn:microsoft.com/office/officeart/2005/8/layout/default"/>
    <dgm:cxn modelId="{82E51C98-5132-4DB5-A331-22043C8F12FD}" type="presOf" srcId="{8AADFD88-9A29-481C-BE47-5FA9E6B940BB}" destId="{14891DF6-BD60-4B6B-BDBB-0F45255E17FB}" srcOrd="0" destOrd="0" presId="urn:microsoft.com/office/officeart/2005/8/layout/default"/>
    <dgm:cxn modelId="{1D56A0CE-2784-4861-9D52-FBC3C4853DEC}" srcId="{8AADFD88-9A29-481C-BE47-5FA9E6B940BB}" destId="{4FE7A47B-C3C7-4DF7-A13C-87359B1113F7}" srcOrd="1" destOrd="0" parTransId="{5A2F9F29-AFA2-451C-A58B-8604E6F68F8A}" sibTransId="{3F572CBE-6308-48DA-87B5-AF02C95CF583}"/>
    <dgm:cxn modelId="{8868D3E5-5CE1-4A34-A4D2-D37D4AF50BE3}" srcId="{8AADFD88-9A29-481C-BE47-5FA9E6B940BB}" destId="{54F1F238-4D29-4350-A032-3BA2C3499A92}" srcOrd="2" destOrd="0" parTransId="{469C4866-1DDF-4A9A-96E1-5574B56C6A37}" sibTransId="{F8D89875-ECA0-4811-B043-7259BE3C570F}"/>
    <dgm:cxn modelId="{71DE18D3-DCEE-4C21-84E6-B872CB8454EC}" type="presParOf" srcId="{14891DF6-BD60-4B6B-BDBB-0F45255E17FB}" destId="{F65A4E3E-56FE-4F32-88F7-271FCDDCAACB}" srcOrd="0" destOrd="0" presId="urn:microsoft.com/office/officeart/2005/8/layout/default"/>
    <dgm:cxn modelId="{48BA6B2A-6A6D-4B85-9CF1-7A950CCF5632}" type="presParOf" srcId="{14891DF6-BD60-4B6B-BDBB-0F45255E17FB}" destId="{0D50E397-9B60-4852-9C98-3BCDFA41F0BE}" srcOrd="1" destOrd="0" presId="urn:microsoft.com/office/officeart/2005/8/layout/default"/>
    <dgm:cxn modelId="{B4543D28-0093-4E8C-87FB-4C8D88130D21}" type="presParOf" srcId="{14891DF6-BD60-4B6B-BDBB-0F45255E17FB}" destId="{8EABF48F-6552-4049-8C53-FCD53982F523}" srcOrd="2" destOrd="0" presId="urn:microsoft.com/office/officeart/2005/8/layout/default"/>
    <dgm:cxn modelId="{1A6E9770-5CFC-40F8-AAC3-B8483D8854A5}" type="presParOf" srcId="{14891DF6-BD60-4B6B-BDBB-0F45255E17FB}" destId="{562D618A-128E-4B45-9356-B98EC425C0A0}" srcOrd="3" destOrd="0" presId="urn:microsoft.com/office/officeart/2005/8/layout/default"/>
    <dgm:cxn modelId="{10C81015-9DF7-4CAA-9E68-B1832EC2EDE7}" type="presParOf" srcId="{14891DF6-BD60-4B6B-BDBB-0F45255E17FB}" destId="{49D51154-67F0-46C0-912B-76A071FFB10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B590A-0311-42A6-8BA1-1D1AE83AF8E9}">
      <dsp:nvSpPr>
        <dsp:cNvPr id="0" name=""/>
        <dsp:cNvSpPr/>
      </dsp:nvSpPr>
      <dsp:spPr>
        <a:xfrm>
          <a:off x="864090" y="324041"/>
          <a:ext cx="6552751" cy="360037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90BC9-DAF2-4EAE-A160-AF4C39EF3EE9}">
      <dsp:nvSpPr>
        <dsp:cNvPr id="0" name=""/>
        <dsp:cNvSpPr/>
      </dsp:nvSpPr>
      <dsp:spPr>
        <a:xfrm>
          <a:off x="1218208" y="3055553"/>
          <a:ext cx="203696" cy="203696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ABE6B-5BCE-4CA7-8B5D-6A0DC93A261D}">
      <dsp:nvSpPr>
        <dsp:cNvPr id="0" name=""/>
        <dsp:cNvSpPr/>
      </dsp:nvSpPr>
      <dsp:spPr>
        <a:xfrm>
          <a:off x="1320056" y="3157401"/>
          <a:ext cx="1825431" cy="1415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3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/>
              </a:solidFill>
            </a:rPr>
            <a:t>напомнить основные принципы воспитания личным примером</a:t>
          </a:r>
          <a:endParaRPr lang="ru-RU" sz="2000" kern="1200" dirty="0">
            <a:solidFill>
              <a:schemeClr val="tx2"/>
            </a:solidFill>
          </a:endParaRPr>
        </a:p>
      </dsp:txBody>
      <dsp:txXfrm>
        <a:off x="1320056" y="3157401"/>
        <a:ext cx="1825431" cy="1415101"/>
      </dsp:txXfrm>
    </dsp:sp>
    <dsp:sp modelId="{AF14DEE6-2795-4002-A81D-03A68D524AFB}">
      <dsp:nvSpPr>
        <dsp:cNvPr id="0" name=""/>
        <dsp:cNvSpPr/>
      </dsp:nvSpPr>
      <dsp:spPr>
        <a:xfrm>
          <a:off x="3016219" y="1724672"/>
          <a:ext cx="368220" cy="368220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25BCD-C75A-43B8-8546-E351A1E41010}">
      <dsp:nvSpPr>
        <dsp:cNvPr id="0" name=""/>
        <dsp:cNvSpPr/>
      </dsp:nvSpPr>
      <dsp:spPr>
        <a:xfrm>
          <a:off x="3185841" y="1908783"/>
          <a:ext cx="1909247" cy="2663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11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/>
              </a:solidFill>
            </a:rPr>
            <a:t>обратить внимание родителей на собственное поведение как пример для детей</a:t>
          </a:r>
          <a:endParaRPr lang="ru-RU" sz="2000" kern="1200" dirty="0">
            <a:solidFill>
              <a:schemeClr val="tx2"/>
            </a:solidFill>
          </a:endParaRPr>
        </a:p>
      </dsp:txBody>
      <dsp:txXfrm>
        <a:off x="3185841" y="1908783"/>
        <a:ext cx="1909247" cy="2663719"/>
      </dsp:txXfrm>
    </dsp:sp>
    <dsp:sp modelId="{DC178218-F073-4B56-9920-62B51166F22B}">
      <dsp:nvSpPr>
        <dsp:cNvPr id="0" name=""/>
        <dsp:cNvSpPr/>
      </dsp:nvSpPr>
      <dsp:spPr>
        <a:xfrm>
          <a:off x="5178533" y="914784"/>
          <a:ext cx="509240" cy="509240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58E68-005E-4DB4-89FD-448AAF19B56B}">
      <dsp:nvSpPr>
        <dsp:cNvPr id="0" name=""/>
        <dsp:cNvSpPr/>
      </dsp:nvSpPr>
      <dsp:spPr>
        <a:xfrm>
          <a:off x="5041718" y="1169404"/>
          <a:ext cx="2663143" cy="3403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83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/>
              </a:solidFill>
            </a:rPr>
            <a:t>призвать родителей к воспитанию подростков на собственном положительном примере</a:t>
          </a:r>
          <a:endParaRPr lang="ru-RU" sz="2000" kern="1200" dirty="0">
            <a:solidFill>
              <a:schemeClr val="tx2"/>
            </a:solidFill>
          </a:endParaRPr>
        </a:p>
      </dsp:txBody>
      <dsp:txXfrm>
        <a:off x="5041718" y="1169404"/>
        <a:ext cx="2663143" cy="34030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A4E3E-56FE-4F32-88F7-271FCDDCAACB}">
      <dsp:nvSpPr>
        <dsp:cNvPr id="0" name=""/>
        <dsp:cNvSpPr/>
      </dsp:nvSpPr>
      <dsp:spPr>
        <a:xfrm>
          <a:off x="404107" y="566"/>
          <a:ext cx="3322574" cy="19935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2"/>
              </a:solidFill>
            </a:rPr>
            <a:t>Единство слова и дела</a:t>
          </a:r>
          <a:endParaRPr lang="ru-RU" sz="2700" b="1" kern="1200" dirty="0">
            <a:solidFill>
              <a:schemeClr val="tx2"/>
            </a:solidFill>
          </a:endParaRPr>
        </a:p>
      </dsp:txBody>
      <dsp:txXfrm>
        <a:off x="404107" y="566"/>
        <a:ext cx="3322574" cy="1993544"/>
      </dsp:txXfrm>
    </dsp:sp>
    <dsp:sp modelId="{8EABF48F-6552-4049-8C53-FCD53982F523}">
      <dsp:nvSpPr>
        <dsp:cNvPr id="0" name=""/>
        <dsp:cNvSpPr/>
      </dsp:nvSpPr>
      <dsp:spPr>
        <a:xfrm>
          <a:off x="4058939" y="566"/>
          <a:ext cx="3322574" cy="1993544"/>
        </a:xfrm>
        <a:prstGeom prst="rect">
          <a:avLst/>
        </a:prstGeom>
        <a:solidFill>
          <a:schemeClr val="accent3">
            <a:hueOff val="4927703"/>
            <a:satOff val="-26639"/>
            <a:lumOff val="-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2"/>
              </a:solidFill>
            </a:rPr>
            <a:t>Разумная любовь и уважение к детям</a:t>
          </a:r>
          <a:endParaRPr lang="ru-RU" sz="2700" b="1" kern="1200" dirty="0">
            <a:solidFill>
              <a:schemeClr val="tx2"/>
            </a:solidFill>
          </a:endParaRPr>
        </a:p>
      </dsp:txBody>
      <dsp:txXfrm>
        <a:off x="4058939" y="566"/>
        <a:ext cx="3322574" cy="1993544"/>
      </dsp:txXfrm>
    </dsp:sp>
    <dsp:sp modelId="{49D51154-67F0-46C0-912B-76A071FFB10F}">
      <dsp:nvSpPr>
        <dsp:cNvPr id="0" name=""/>
        <dsp:cNvSpPr/>
      </dsp:nvSpPr>
      <dsp:spPr>
        <a:xfrm>
          <a:off x="2231523" y="2326368"/>
          <a:ext cx="3322574" cy="1993544"/>
        </a:xfrm>
        <a:prstGeom prst="rect">
          <a:avLst/>
        </a:prstGeom>
        <a:solidFill>
          <a:schemeClr val="accent3">
            <a:hueOff val="9855406"/>
            <a:satOff val="-53278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2"/>
              </a:solidFill>
            </a:rPr>
            <a:t>Единство требований и воспитательных воздействий </a:t>
          </a:r>
          <a:endParaRPr lang="ru-RU" sz="2700" b="1" kern="1200" dirty="0">
            <a:solidFill>
              <a:schemeClr val="tx2"/>
            </a:solidFill>
          </a:endParaRPr>
        </a:p>
      </dsp:txBody>
      <dsp:txXfrm>
        <a:off x="2231523" y="2326368"/>
        <a:ext cx="3322574" cy="1993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8910" y="304800"/>
            <a:ext cx="531852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8910" y="3108804"/>
            <a:ext cx="531852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ru-RU" smtClean="0"/>
              <a:t>18.12.2013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8761" y="304801"/>
            <a:ext cx="128685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57350" y="304801"/>
            <a:ext cx="5627111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5010" y="1600201"/>
            <a:ext cx="48006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85009" y="4105029"/>
            <a:ext cx="48006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ru-RU" smtClean="0"/>
              <a:t>18.12.2013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56160" y="1600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610" y="1600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3429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56160" y="2505075"/>
            <a:ext cx="3429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56610" y="1600200"/>
            <a:ext cx="3429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56610" y="2505075"/>
            <a:ext cx="3429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209" y="2277477"/>
            <a:ext cx="20574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360" y="533400"/>
            <a:ext cx="51435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8211" y="4583188"/>
            <a:ext cx="20574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209" y="2277477"/>
            <a:ext cx="20574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8211" y="4583188"/>
            <a:ext cx="20574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</a:t>
            </a:r>
            <a:r>
              <a:rPr lang="ru-RU" noProof="0" dirty="0" smtClean="0"/>
              <a:t>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60120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85611" y="6280299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accent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g"/><Relationship Id="rId7" Type="http://schemas.openxmlformats.org/officeDocument/2006/relationships/image" Target="../media/image1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5.gif"/><Relationship Id="rId18" Type="http://schemas.openxmlformats.org/officeDocument/2006/relationships/image" Target="../media/image30.gif"/><Relationship Id="rId3" Type="http://schemas.openxmlformats.org/officeDocument/2006/relationships/image" Target="../media/image18.gif"/><Relationship Id="rId7" Type="http://schemas.openxmlformats.org/officeDocument/2006/relationships/image" Target="../media/image21.gif"/><Relationship Id="rId12" Type="http://schemas.openxmlformats.org/officeDocument/2006/relationships/image" Target="../media/image15.gif"/><Relationship Id="rId17" Type="http://schemas.openxmlformats.org/officeDocument/2006/relationships/image" Target="../media/image29.gif"/><Relationship Id="rId2" Type="http://schemas.openxmlformats.org/officeDocument/2006/relationships/image" Target="../media/image17.gif"/><Relationship Id="rId16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11" Type="http://schemas.openxmlformats.org/officeDocument/2006/relationships/image" Target="../media/image24.gif"/><Relationship Id="rId5" Type="http://schemas.openxmlformats.org/officeDocument/2006/relationships/image" Target="../media/image13.gif"/><Relationship Id="rId15" Type="http://schemas.openxmlformats.org/officeDocument/2006/relationships/image" Target="../media/image27.gif"/><Relationship Id="rId10" Type="http://schemas.openxmlformats.org/officeDocument/2006/relationships/image" Target="../media/image23.gif"/><Relationship Id="rId19" Type="http://schemas.openxmlformats.org/officeDocument/2006/relationships/image" Target="../media/image31.gif"/><Relationship Id="rId4" Type="http://schemas.openxmlformats.org/officeDocument/2006/relationships/image" Target="../media/image19.gif"/><Relationship Id="rId9" Type="http://schemas.openxmlformats.org/officeDocument/2006/relationships/image" Target="../media/image14.gif"/><Relationship Id="rId14" Type="http://schemas.openxmlformats.org/officeDocument/2006/relationships/image" Target="../media/image2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04800"/>
            <a:ext cx="8784976" cy="27939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Лекция </a:t>
            </a:r>
            <a:r>
              <a:rPr lang="ru-RU" sz="3200" dirty="0">
                <a:solidFill>
                  <a:schemeClr val="tx2"/>
                </a:solidFill>
              </a:rPr>
              <a:t>для родителей на тему: </a:t>
            </a:r>
            <a:r>
              <a:rPr lang="ru-RU" sz="3200" dirty="0" smtClean="0">
                <a:solidFill>
                  <a:schemeClr val="tx2"/>
                </a:solidFill>
              </a:rPr>
              <a:t/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>
                <a:solidFill>
                  <a:schemeClr val="tx2"/>
                </a:solidFill>
              </a:rPr>
              <a:t/>
            </a:r>
            <a:br>
              <a:rPr lang="ru-RU" sz="3200" dirty="0">
                <a:solidFill>
                  <a:schemeClr val="tx2"/>
                </a:solidFill>
              </a:rPr>
            </a:br>
            <a:r>
              <a:rPr lang="ru-RU" sz="4000" b="1" i="1" dirty="0" smtClean="0">
                <a:solidFill>
                  <a:schemeClr val="tx2"/>
                </a:solidFill>
              </a:rPr>
              <a:t>Личный </a:t>
            </a:r>
            <a:r>
              <a:rPr lang="ru-RU" sz="4000" b="1" i="1" dirty="0">
                <a:solidFill>
                  <a:schemeClr val="tx2"/>
                </a:solidFill>
              </a:rPr>
              <a:t>пример – </a:t>
            </a:r>
            <a:r>
              <a:rPr lang="ru-RU" sz="4000" b="1" i="1" dirty="0" smtClean="0">
                <a:solidFill>
                  <a:schemeClr val="tx2"/>
                </a:solidFill>
              </a:rPr>
              <a:t>один из основных методов </a:t>
            </a:r>
            <a:r>
              <a:rPr lang="ru-RU" sz="4000" b="1" i="1" dirty="0" smtClean="0">
                <a:solidFill>
                  <a:schemeClr val="tx2"/>
                </a:solidFill>
              </a:rPr>
              <a:t>духовно-</a:t>
            </a:r>
            <a:r>
              <a:rPr lang="en-US" sz="4000" b="1" i="1" smtClean="0">
                <a:solidFill>
                  <a:schemeClr val="tx2"/>
                </a:solidFill>
              </a:rPr>
              <a:t> </a:t>
            </a:r>
            <a:r>
              <a:rPr lang="ru-RU" sz="4000" b="1" i="1" smtClean="0">
                <a:solidFill>
                  <a:schemeClr val="tx2"/>
                </a:solidFill>
              </a:rPr>
              <a:t>нравственного </a:t>
            </a:r>
            <a:r>
              <a:rPr lang="ru-RU" sz="4000" b="1" i="1" dirty="0">
                <a:solidFill>
                  <a:schemeClr val="tx2"/>
                </a:solidFill>
              </a:rPr>
              <a:t>воспитания личности ребенка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212976"/>
            <a:ext cx="6696744" cy="324036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lvl="0" algn="ctr">
              <a:spcBef>
                <a:spcPts val="1200"/>
              </a:spcBef>
              <a:buSzTx/>
            </a:pPr>
            <a:r>
              <a:rPr lang="ru-RU" sz="1800" b="1" dirty="0">
                <a:solidFill>
                  <a:srgbClr val="000000"/>
                </a:solidFill>
                <a:latin typeface="Times New Roman"/>
              </a:rPr>
              <a:t>Муниципальное бюджетное общеобразовательное учреждение </a:t>
            </a:r>
            <a:endParaRPr lang="en-US" sz="1800" b="1" dirty="0">
              <a:solidFill>
                <a:srgbClr val="000000"/>
              </a:solidFill>
              <a:latin typeface="Times New Roman"/>
            </a:endParaRPr>
          </a:p>
          <a:p>
            <a:pPr lvl="0" algn="ctr">
              <a:spcBef>
                <a:spcPts val="1200"/>
              </a:spcBef>
              <a:buSzTx/>
            </a:pPr>
            <a:r>
              <a:rPr lang="ru-RU" sz="1800" b="1" dirty="0" smtClean="0">
                <a:solidFill>
                  <a:srgbClr val="000000"/>
                </a:solidFill>
                <a:latin typeface="Times New Roman"/>
              </a:rPr>
              <a:t>Мало-Вяземская</a:t>
            </a:r>
            <a:r>
              <a:rPr lang="en-US" sz="18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/>
              </a:rPr>
              <a:t>средняя </a:t>
            </a:r>
            <a:r>
              <a:rPr lang="ru-RU" sz="1800" b="1" dirty="0">
                <a:solidFill>
                  <a:srgbClr val="000000"/>
                </a:solidFill>
                <a:latin typeface="Times New Roman"/>
              </a:rPr>
              <a:t>общеобразовательная </a:t>
            </a:r>
            <a:r>
              <a:rPr lang="ru-RU" sz="1800" b="1" dirty="0" smtClean="0">
                <a:solidFill>
                  <a:srgbClr val="000000"/>
                </a:solidFill>
                <a:latin typeface="Times New Roman"/>
              </a:rPr>
              <a:t>школа</a:t>
            </a:r>
            <a:endParaRPr lang="ru-RU" sz="1800" b="1" dirty="0">
              <a:solidFill>
                <a:srgbClr val="000000"/>
              </a:solidFill>
              <a:latin typeface="Times New Roman"/>
            </a:endParaRPr>
          </a:p>
          <a:p>
            <a:pPr lvl="0" algn="ctr">
              <a:spcBef>
                <a:spcPts val="1200"/>
              </a:spcBef>
              <a:buSzTx/>
            </a:pPr>
            <a:endParaRPr lang="en-US" b="1" dirty="0" smtClean="0">
              <a:solidFill>
                <a:srgbClr val="000000"/>
              </a:solidFill>
              <a:latin typeface="Times New Roman"/>
            </a:endParaRPr>
          </a:p>
          <a:p>
            <a:pPr lvl="0" algn="ctr">
              <a:spcBef>
                <a:spcPts val="1200"/>
              </a:spcBef>
              <a:buSzTx/>
            </a:pP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Классный руководитель 9 «А» класса </a:t>
            </a:r>
          </a:p>
          <a:p>
            <a:pPr lvl="0" algn="ctr">
              <a:spcBef>
                <a:spcPts val="1200"/>
              </a:spcBef>
              <a:buSzTx/>
            </a:pP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Харитонова Елена Вячеславовна</a:t>
            </a:r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388" y="3429000"/>
            <a:ext cx="6889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170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Цель</a:t>
            </a:r>
            <a:r>
              <a:rPr lang="ru-RU" sz="4400" b="1" dirty="0" smtClean="0">
                <a:solidFill>
                  <a:schemeClr val="tx2"/>
                </a:solidFill>
              </a:rPr>
              <a:t> и задачи лекции </a:t>
            </a:r>
            <a:endParaRPr lang="ru-RU" sz="44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303950"/>
              </p:ext>
            </p:extLst>
          </p:nvPr>
        </p:nvGraphicFramePr>
        <p:xfrm>
          <a:off x="323528" y="1196752"/>
          <a:ext cx="85689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445224"/>
            <a:ext cx="13049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49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2438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908720"/>
            <a:ext cx="3816424" cy="151539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Что такое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  семья?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56610" y="908720"/>
            <a:ext cx="3429000" cy="151539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Каким я буду родителем?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819" y="3675509"/>
            <a:ext cx="1152525" cy="99060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8880"/>
            <a:ext cx="2038350" cy="1428750"/>
          </a:xfrm>
        </p:spPr>
      </p:pic>
      <p:pic>
        <p:nvPicPr>
          <p:cNvPr id="2050" name="Picture 2" descr="C:\Users\GTFO\Desktop\i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56992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172" y="4365104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GTFO\Desktop\Анимированные для презентации\b50.gif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20888"/>
            <a:ext cx="9525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TFO\Desktop\Анимированные для презентации\c26.gif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73250"/>
            <a:ext cx="1125860" cy="133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GTFO\Desktop\Анимированные для презентации\c62.gif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024" y="4709542"/>
            <a:ext cx="9525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GTFO\Desktop\Анимированные для презентации\boy09.gif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85742"/>
            <a:ext cx="1076722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519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04800"/>
            <a:ext cx="8362082" cy="120041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Какой </a:t>
            </a:r>
            <a:r>
              <a:rPr lang="ru-RU" sz="4000" b="1" u="sng" dirty="0" smtClean="0">
                <a:solidFill>
                  <a:schemeClr val="tx2"/>
                </a:solidFill>
              </a:rPr>
              <a:t>пример</a:t>
            </a:r>
            <a:r>
              <a:rPr lang="ru-RU" sz="3600" b="1" dirty="0" smtClean="0">
                <a:solidFill>
                  <a:schemeClr val="tx2"/>
                </a:solidFill>
              </a:rPr>
              <a:t> мы подаем детям?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40" name="Объект 3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037465"/>
            <a:ext cx="1281964" cy="1578865"/>
          </a:xfrm>
        </p:spPr>
      </p:pic>
      <p:pic>
        <p:nvPicPr>
          <p:cNvPr id="3109" name="Picture 37" descr="C:\Users\GTFO\Desktop\Анимированные для презентации\aerobics_lady06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01" y="2464252"/>
            <a:ext cx="1160355" cy="170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0" name="Picture 38" descr="C:\Users\GTFO\Desktop\Анимированные для презентации\b03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356" y="4417230"/>
            <a:ext cx="1047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2" name="Picture 40" descr="C:\Users\GTFO\Desktop\Анимированные для презентации\b50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702669"/>
            <a:ext cx="9525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5" name="Picture 43" descr="C:\Users\GTFO\Desktop\Анимированные для презентации\bath14.gif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145" y="3458649"/>
            <a:ext cx="742950" cy="125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7" name="Picture 45" descr="C:\Users\GTFO\Desktop\Анимированные для презентации\BEATNIK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492" y="4587525"/>
            <a:ext cx="810986" cy="148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5" name="Picture 53" descr="C:\Users\GTFO\Desktop\Анимированные для презентации\c25.gif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762" y="1773349"/>
            <a:ext cx="1211716" cy="13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6" name="Picture 54" descr="C:\Users\GTFO\Desktop\Анимированные для презентации\c26.gif"/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49" y="4948473"/>
            <a:ext cx="1124491" cy="100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8" name="Picture 56" descr="C:\Users\GTFO\Desktop\Анимированные для презентации\c37.gif"/>
          <p:cNvPicPr>
            <a:picLocks noChangeAspect="1" noChangeArrowheads="1" noCrop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268" y="1639045"/>
            <a:ext cx="13620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9" name="Picture 57" descr="C:\Users\GTFO\Desktop\Анимированные для презентации\c40.gif"/>
          <p:cNvPicPr>
            <a:picLocks noChangeAspect="1" noChangeArrowheads="1" noCrop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726" y="3133044"/>
            <a:ext cx="13620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0" name="Picture 58" descr="C:\Users\GTFO\Desktop\Анимированные для презентации\c62.gif"/>
          <p:cNvPicPr>
            <a:picLocks noChangeAspect="1" noChangeArrowheads="1" noCrop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34214"/>
            <a:ext cx="9525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1" name="Picture 59" descr="C:\Users\GTFO\Desktop\Анимированные для презентации\ceramist03.gif"/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74" y="3305175"/>
            <a:ext cx="1114425" cy="131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2" name="Picture 60" descr="C:\Users\GTFO\Desktop\Анимированные для презентации\chelden.gif"/>
          <p:cNvPicPr>
            <a:picLocks noChangeAspect="1" noChangeArrowheads="1" noCrop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01" y="4264830"/>
            <a:ext cx="126682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5" name="Picture 63" descr="C:\Users\GTFO\Desktop\Анимированные для презентации\constr25.gif"/>
          <p:cNvPicPr>
            <a:picLocks noChangeAspect="1" noChangeArrowheads="1" noCrop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818" y="5070361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6" name="Picture 64" descr="C:\Users\GTFO\Desktop\Анимированные для презентации\couple11.gif"/>
          <p:cNvPicPr>
            <a:picLocks noChangeAspect="1" noChangeArrowheads="1" noCrop="1"/>
          </p:cNvPicPr>
          <p:nvPr/>
        </p:nvPicPr>
        <p:blipFill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84" y="2902755"/>
            <a:ext cx="9906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7" name="Picture 65" descr="C:\Users\GTFO\Desktop\Анимированные для презентации\pic05.gif"/>
          <p:cNvPicPr>
            <a:picLocks noChangeAspect="1" noChangeArrowheads="1" noCrop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13" y="1572370"/>
            <a:ext cx="8096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8" name="Picture 66" descr="C:\Users\GTFO\Desktop\Анимированные для презентации\pic11.gif"/>
          <p:cNvPicPr>
            <a:picLocks noChangeAspect="1" noChangeArrowheads="1" noCrop="1"/>
          </p:cNvPicPr>
          <p:nvPr/>
        </p:nvPicPr>
        <p:blipFill>
          <a:blip r:embed="rId1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88" y="3270283"/>
            <a:ext cx="1314450" cy="144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9" name="Picture 67" descr="C:\Users\GTFO\Desktop\Анимированные для презентации\woman_paint_sunset01.gif"/>
          <p:cNvPicPr>
            <a:picLocks noChangeAspect="1" noChangeArrowheads="1" noCrop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12" y="4965874"/>
            <a:ext cx="995842" cy="133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911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304800"/>
            <a:ext cx="9937104" cy="120041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Что изменится, если поменять нас местами…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509120"/>
            <a:ext cx="2114550" cy="1428750"/>
          </a:xfrm>
        </p:spPr>
      </p:pic>
      <p:pic>
        <p:nvPicPr>
          <p:cNvPr id="4098" name="Picture 2" descr="C:\Users\GTFO\Desktop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TFO\Desktop\123-520x6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43758"/>
            <a:ext cx="1684412" cy="204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GTFO\Desktop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4273463"/>
            <a:ext cx="19335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GTFO\Desktop\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49" y="1844824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769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20041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Значение положительного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родительского примера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56792"/>
            <a:ext cx="5066790" cy="4114800"/>
          </a:xfrm>
        </p:spPr>
      </p:pic>
    </p:spTree>
    <p:extLst>
      <p:ext uri="{BB962C8B-B14F-4D97-AF65-F5344CB8AC3E}">
        <p14:creationId xmlns:p14="http://schemas.microsoft.com/office/powerpoint/2010/main" val="3344870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04800"/>
            <a:ext cx="8002042" cy="120041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Основные принципы воспитания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980963"/>
              </p:ext>
            </p:extLst>
          </p:nvPr>
        </p:nvGraphicFramePr>
        <p:xfrm>
          <a:off x="899592" y="1772816"/>
          <a:ext cx="7785621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9447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998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9735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400" b="1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Воспитание есть усвоение хороших </a:t>
            </a:r>
            <a:r>
              <a:rPr lang="ru-RU" sz="3400" b="1" dirty="0" smtClean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привычек.  </a:t>
            </a:r>
            <a:r>
              <a:rPr lang="ru-RU" sz="3400" b="1" i="1" dirty="0" smtClean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Платон</a:t>
            </a:r>
            <a:endParaRPr lang="ru-RU" sz="3400" b="1" i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400" b="1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Главный смысл и цель семейной жизни — воспитание детей. Главная школа воспитания детей — это взаимоотношения мужа и жены, отца и матери. </a:t>
            </a:r>
            <a:br>
              <a:rPr lang="ru-RU" sz="3400" b="1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3400" b="1" i="1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Сухомлинский В. А.</a:t>
            </a:r>
            <a:endParaRPr lang="ru-RU" sz="34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400" b="1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Чтобы изменить человека, нужно начинать с его бабушки.</a:t>
            </a:r>
            <a:br>
              <a:rPr lang="ru-RU" sz="3400" b="1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3400" b="1" i="1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Виктор Гюго</a:t>
            </a:r>
            <a:endParaRPr lang="ru-RU" sz="34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400" b="1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Детям нужны не поучения, а примеры.</a:t>
            </a:r>
            <a:br>
              <a:rPr lang="ru-RU" sz="3400" b="1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3400" b="1" i="1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Жозеф </a:t>
            </a:r>
            <a:r>
              <a:rPr lang="ru-RU" sz="3400" b="1" i="1" dirty="0" err="1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Жубер</a:t>
            </a:r>
            <a:endParaRPr lang="ru-RU" sz="34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400" b="1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Прежде чем корить сынишку за то, что его карманы набиты всяким хламом, загляни сперва в свою сумочку.</a:t>
            </a:r>
            <a:br>
              <a:rPr lang="ru-RU" sz="3400" b="1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3400" b="1" i="1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Неизвестная американка</a:t>
            </a:r>
            <a:endParaRPr lang="ru-RU" sz="34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ru-RU" sz="3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Воспитатель сам должен быть тем, чем он хочет сделать </a:t>
            </a:r>
            <a:r>
              <a:rPr lang="ru-RU" sz="3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воспитанника. </a:t>
            </a:r>
            <a:r>
              <a:rPr lang="ru-RU" sz="34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</a:t>
            </a:r>
            <a:r>
              <a:rPr lang="ru-RU" sz="34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И. Даль</a:t>
            </a:r>
            <a:endParaRPr lang="ru-RU" sz="34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400" b="1" dirty="0">
                <a:solidFill>
                  <a:srgbClr val="33333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Дети никогда не слушались взрослых, но зато исправно им подражали" </a:t>
            </a:r>
            <a:r>
              <a:rPr lang="ru-RU" sz="3400" b="1" i="1" dirty="0" err="1">
                <a:solidFill>
                  <a:srgbClr val="33333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Д.Болдуин</a:t>
            </a:r>
            <a:endParaRPr lang="ru-RU" sz="3400" b="1" i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658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Happy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909083B-3485-49E7-BBE7-EFD488C62F99}" vid="{B57F6697-5DA8-422E-86BF-20B69A74A1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TS103461883</Template>
  <TotalTime>119</TotalTime>
  <Words>129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Euphemia</vt:lpstr>
      <vt:lpstr>Times New Roman</vt:lpstr>
      <vt:lpstr>Wingdings</vt:lpstr>
      <vt:lpstr>Children Happy 16x9</vt:lpstr>
      <vt:lpstr>Лекция для родителей на тему:   Личный пример – один из основных методов духовно- нравственного воспитания личности ребенка</vt:lpstr>
      <vt:lpstr>Цель и задачи лекции </vt:lpstr>
      <vt:lpstr>Презентация PowerPoint</vt:lpstr>
      <vt:lpstr>Какой пример мы подаем детям?</vt:lpstr>
      <vt:lpstr>Что изменится, если поменять нас местами…</vt:lpstr>
      <vt:lpstr>Значение положительного  родительского примера</vt:lpstr>
      <vt:lpstr>Основные принципы воспитания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для родителей на тему: Личный пример – один из основных методов духовно-нравственного воспитания личности ребенка</dc:title>
  <dc:creator>GTFO</dc:creator>
  <cp:lastModifiedBy>Drake</cp:lastModifiedBy>
  <cp:revision>12</cp:revision>
  <dcterms:created xsi:type="dcterms:W3CDTF">2013-12-17T15:40:19Z</dcterms:created>
  <dcterms:modified xsi:type="dcterms:W3CDTF">2013-12-18T08:58:51Z</dcterms:modified>
</cp:coreProperties>
</file>