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75" r:id="rId4"/>
    <p:sldId id="277" r:id="rId5"/>
    <p:sldId id="276" r:id="rId6"/>
    <p:sldId id="279" r:id="rId7"/>
    <p:sldId id="278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80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745FD-8F8A-40E6-A422-081CDC2F45E3}" type="datetimeFigureOut">
              <a:rPr lang="ru-RU" smtClean="0"/>
              <a:pPr/>
              <a:t>11.03.2015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14166-4C79-4CB4-BDAF-5B637699F8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14166-4C79-4CB4-BDAF-5B637699F8F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frazbook.ru/" TargetMode="External"/><Relationship Id="rId3" Type="http://schemas.openxmlformats.org/officeDocument/2006/relationships/hyperlink" Target="http://russkiy-na-5.ru/" TargetMode="External"/><Relationship Id="rId7" Type="http://schemas.openxmlformats.org/officeDocument/2006/relationships/hyperlink" Target="http://www.ropryal.ru/" TargetMode="External"/><Relationship Id="rId2" Type="http://schemas.openxmlformats.org/officeDocument/2006/relationships/hyperlink" Target="http://wikipedia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mma.ru/" TargetMode="External"/><Relationship Id="rId5" Type="http://schemas.openxmlformats.org/officeDocument/2006/relationships/hyperlink" Target="http://slova.ndo.ru/" TargetMode="External"/><Relationship Id="rId4" Type="http://schemas.openxmlformats.org/officeDocument/2006/relationships/hyperlink" Target="http://gramota.ru/" TargetMode="External"/><Relationship Id="rId9" Type="http://schemas.openxmlformats.org/officeDocument/2006/relationships/hyperlink" Target="http://znanija.com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7990656" cy="2666727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урока: «Лексические и фразеологические ошибки и их исправление».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5445224"/>
            <a:ext cx="7920880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Выполнила: преподаватель русского языка и литературы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ГБОУ СПО МО «Красногорское медицинское училище (техникум)»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Окунева И.А.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0405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неразличение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паронимов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: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надеть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одеть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а) надеть (что или на кого/что): надеть пальто, сапоги, шапку на голову; антонимом к глаголу надеть является глагол снять: снять пальто, шубку с ребенка, снять шапку с головы;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б) одеть (кого/чем): одеть ребенка, одеть больного; антонимом к нему является глагол раздеть: раздеть ребенка (больного);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е)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неразличение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паронимов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заплатить, оплатить, уплатить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глагол заплатить употребляется в двух значениях: — «отдать деньги за что-либо» (заплатить за проезд) — употребляется всегда с предлогом за; — «возместить что-либо» (заплатить долги);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глагол оплатить употребляется всегда без предлога (оплатить проезд, оплатить услуги, счет);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ая выноска 3"/>
          <p:cNvSpPr/>
          <p:nvPr/>
        </p:nvSpPr>
        <p:spPr>
          <a:xfrm>
            <a:off x="0" y="1124744"/>
            <a:ext cx="9144000" cy="504056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 В речи также  могут быть другие лексические ошибки.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избыточность высказывания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 многословие, разновидностями которого являются: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Плеоназм 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употребление в речи близких по смыслу и потому логически излишних слов, чаще из-за незнания  значения заимствованного слова.  Например: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прейск­урант цен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(надо: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прейскурант), автобиография жизни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(надо: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автобиография свободная вакансия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(надо: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вакансия)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 б)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Тавтология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это повторение в пределах предложения одного и того же слова, однокоренных слов, затрудняющих восприятие фразы и делающих её неблагозвучной. Например: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Продолжительность процесса переработки продолжается несколько часов.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Многословие,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речевая избыточность - употребление слов и словосочетаний, несущих излишнюю информацию. Например: лишними являются слова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работа, деятельность, мероприятие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предлогом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следующих фразах —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работа по выполнению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(надо: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выполнение), деятельность по внедрению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(надо: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внедрение), мероприятие по реализации (надо: реализация)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т.п.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556792"/>
            <a:ext cx="9144000" cy="33843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338437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Нарушение лексической сочетаемости слова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Лексическая сочетаемость способность слов соединяться в речи друг с другом: нанести визит, принять меры, представлять интерес. Типичные  ошибки: иметь роль (надо: играть роль), играть значение (надо: иметь значение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Типичные ошибки при употреблении фразеологизмов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замена компонента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львиная часть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львиная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неоправданное сокращение или расширение состава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оставлять желать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много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лучшего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контаминация, или смешение двух оборотов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гроб доски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 гроб жизни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 гробовой доски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искажение грамматической формы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бабушка на двоих сказала,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бабушка надвое сказала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употребление фразеологизма, не соответствующего контексту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Среди слушателей были студенты, которые лыка не вязали по-русски,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Среди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слушателей были студенты, которые плохо знали русский язык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стилистически неуместное употребление </a:t>
            </a: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Командир приказал сматывать удочки,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вместо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Командир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приказал уходить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280920" cy="460851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 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Допишите в предложения подходящий по смыслу пароним.(Для всех учащихся)(выполняется в тетрадях)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Надеть (кто надел что-либо на кого) - одеть (кто одел кого); одеваться –одеться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1.________ теплое пальто, на улице очень холодно. 2. Мать _________свою дочь по последней моде. 3. Он	фрак и черный галстук. 4. Они 	 как на праздник. 5.«Учись, мой маленький, __________ сам»,- сказала мать.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7920880" cy="172819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 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.Прочитайте стихотворения.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показал нам, что бывает,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недостаточно думает над тем, что говорит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Найдите лексические ошибки: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91952" y="2357264"/>
            <a:ext cx="294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3140968"/>
            <a:ext cx="889248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весной весенний первый гром,	                   Покроют льдом, заледенят карниз.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люблю я майскую грозу в начале мая, 	   Еще люблю, когда холодные морозы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бы резвяся и в игру играя,	                   Снежинки е неба падают, как слезы,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Грохочет громко в небе голубом.	                   На землю приземляясь сверху вниз.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более всего предпочитаю осень,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плодами все плодоносит,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 сенокос косою сено косят,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177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масло масляное на столе стоит.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68760"/>
            <a:ext cx="8064896" cy="547260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Задание 6 .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Прочитайте и найдите  «лишние» слова.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Песенка про лишние слова  А.Хайта 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Как проехать на вокзал? -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Пассажир один сказал,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Что прекрасно знает: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В общем, где-то, так сказать,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Это близко очень,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Просто тут рукой подать.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Говоря короче...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 вам, значит, заодно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Объясню по дружбе: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 проехали давно.	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Возвращаться нужно.</a:t>
            </a:r>
          </a:p>
          <a:p>
            <a:pPr>
              <a:buFont typeface="Wingdings" pitchFamily="2" charset="2"/>
              <a:buChar char="v"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 по-другому называются «лишние» слова? Чем они опасны?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Слова-паразиты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280920" cy="43924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Задание 7.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Выберите одно из двух данных в скобках слов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1.Он полный (невежа - невежда) в вопросах литературы.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2.На факультете изучаются два (зарубежных - иностранных) языка.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3.Лермонтов - достойный (приёмник – преемник) Пушкина.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4.Стоят наши дальневосточные березки в подвенечном (саване - уборе).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5.Тяжелая ситуация с авиатопливом на Украине, кажется, начинает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меняться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лучшую сторону, улучшаться, стабилизироваться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340768"/>
            <a:ext cx="7704856" cy="489654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Список литературы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 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Введенская Л.А. Культура речи. Серия «Среднее профессиональное образование». – 5-е изд. – Ростов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н\Д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«Феникс», 2010. – 448 с.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В. Потемкина, Н.Н.Соловьева  “Русский язык и культура речи” Учебник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ССУЗов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Гардарики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.- 2007. – 256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Власенков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А.И. Русский язык. 10-11 классы: Учебник для общеобразовательных учреждений: базовый уровень/ А.И. Власенков, Л.М.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Рыбченкова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М.: Просвещение, 2011. – 3-е изд. – 287 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Самсонов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Н.Б. Русский язык и культура речи: Учеб.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пособие\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Н.Б.Самсонов. – М.: Издательство Оникс, 2010. – 304 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Д.Э. Розенталь «Говорите и пишите по-русски правильно» (научно-популярное изложение теории российского языка о нормах речи).М.,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Астрель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2007, -247 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Русский язык и культура речи под редакцией В.Д.Черняк.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Санкт-Петербург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Москва Сага –Форум 2006, - 368 с.</a:t>
            </a:r>
          </a:p>
          <a:p>
            <a:pPr marL="514350" indent="-514350"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Интернет-ресурсы: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/>
              </a:rPr>
              <a:t>wikipedia.ru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://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/>
              </a:rPr>
              <a:t>russkiy-na-5.ru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gramota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://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/>
              </a:rPr>
              <a:t>slova.ndo.ru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://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www.gramma.ru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://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7"/>
              </a:rPr>
              <a:t>www.ropryal.ru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8"/>
              </a:rPr>
              <a:t>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8"/>
              </a:rPr>
              <a:t>Frazbook.ru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9"/>
              </a:rPr>
              <a:t>http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9"/>
              </a:rPr>
              <a:t>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9"/>
              </a:rPr>
              <a:t>Znanija.com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prstTxWarp prst="textWave4">
              <a:avLst/>
            </a:prstTxWarp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ru-RU" b="1" dirty="0" smtClean="0">
                <a:ln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за внимание!</a:t>
            </a:r>
            <a:endParaRPr lang="ru-RU" b="1" dirty="0">
              <a:ln>
                <a:prstDash val="solid"/>
              </a:ln>
              <a:solidFill>
                <a:schemeClr val="accent4">
                  <a:lumMod val="50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Улыбающееся лицо 3"/>
          <p:cNvSpPr/>
          <p:nvPr/>
        </p:nvSpPr>
        <p:spPr>
          <a:xfrm rot="1076686">
            <a:off x="6629284" y="1178649"/>
            <a:ext cx="1512168" cy="1440160"/>
          </a:xfrm>
          <a:prstGeom prst="smileyFace">
            <a:avLst/>
          </a:prstGeom>
          <a:solidFill>
            <a:srgbClr val="FFFF99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73416" cy="393305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1)Слова, имеющие сходные значения.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синонимы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Слова,  сходные по звучанию, но разные по значению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паронимы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Слова, одинаковые по звучанию и написанию, но разные по значению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омонимы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Слова с противоположными значениями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антонимы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80920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называются  устойчивые сочетания слов?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фразеологизмы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Задание1. Какое значение имеют медицинские  фразеологизмы?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Бычье сердце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гипертрофия сердца при пороке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Мраморная бледность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</a:t>
            </a:r>
          </a:p>
          <a:p>
            <a:pPr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резкая бледность лица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 descr="http://nodrink.me/upload/nodrinkinformation_system_56/1/1/7/item_11730/information_items_1173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564904"/>
            <a:ext cx="280831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4509120"/>
            <a:ext cx="1414214" cy="18790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ttp://www.zoj.kz/uploads/posts/2011-04/1302857069_bolezn_parkensona.jpg"/>
          <p:cNvPicPr/>
          <p:nvPr/>
        </p:nvPicPr>
        <p:blipFill>
          <a:blip r:embed="rId3" cstate="print"/>
          <a:srcRect l="2377" t="35731" r="12050"/>
          <a:stretch>
            <a:fillRect/>
          </a:stretch>
        </p:blipFill>
        <p:spPr bwMode="auto">
          <a:xfrm>
            <a:off x="4788024" y="3356992"/>
            <a:ext cx="3456384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Грудь сапожника –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воронкообразная грудная клетка, сдавливание сердца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аска Паркинсона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-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лицо без мимики при некоторых болезнях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pic>
        <p:nvPicPr>
          <p:cNvPr id="4" name="Рисунок 3" descr="http://traumatology.eurodoctor.ru/files/Image/10_1%20deform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429000"/>
            <a:ext cx="2304256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Лицо Гиппократа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569371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 при тяжелых заболеваниях органов брюшной полости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отличительные черты: запавшие глаза, заостренный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нос, мертвенно-бледная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 синюшным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оттенком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ожа).</a:t>
            </a:r>
            <a:endParaRPr lang="ru-RU" sz="2400" dirty="0"/>
          </a:p>
        </p:txBody>
      </p:sp>
      <p:pic>
        <p:nvPicPr>
          <p:cNvPr id="5" name="Рисунок 4" descr="6.jp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4067944" y="1412776"/>
            <a:ext cx="4150898" cy="4653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esmarh.ru/wp-content/uploads/2012/02/pechenochnie-ladon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005064"/>
            <a:ext cx="2987824" cy="25968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Желудок «песочные часы»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такую форму желудок приобретает при язвенной болезни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Печеночные» ладони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красная окраска ладоней и подушечек пальцев  при болезни печени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pic>
        <p:nvPicPr>
          <p:cNvPr id="4" name="Рисунок 3" descr="http://garvis.com.ua/uploads/media/page/ogirenie/ogiren1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861048"/>
            <a:ext cx="2263140" cy="2788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Воротник Стокса –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характеризуется  резким отеком головы)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Сосудистые звездочки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(возникают вследствие расширения мелких вен, находящихся в верхнем слое кожи.)</a:t>
            </a:r>
          </a:p>
          <a:p>
            <a:endParaRPr lang="ru-RU" dirty="0"/>
          </a:p>
        </p:txBody>
      </p:sp>
      <p:pic>
        <p:nvPicPr>
          <p:cNvPr id="4" name="Рисунок 3" descr="скачанные файлы (2).jpg"/>
          <p:cNvPicPr>
            <a:picLocks noChangeAspect="1"/>
          </p:cNvPicPr>
          <p:nvPr/>
        </p:nvPicPr>
        <p:blipFill>
          <a:blip r:embed="rId2" cstate="print">
            <a:lum contrast="30000"/>
          </a:blip>
          <a:stretch>
            <a:fillRect/>
          </a:stretch>
        </p:blipFill>
        <p:spPr>
          <a:xfrm>
            <a:off x="971600" y="3212976"/>
            <a:ext cx="2232248" cy="247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www.medpanorama.ru/picture/016_priznaki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293096"/>
            <a:ext cx="2996952" cy="1772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e254efbb1d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935201"/>
            <a:ext cx="3384376" cy="39227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237626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Слова, употребление которых ограничено, в словарях обычно имеют соответствующие пометки: «разг.» - разговорное, «прост.» - просторечие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лапа (рука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«обл.» - диалектное кочет (петух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«устар.» - устаревшее очи (глаза), а также «книжн.» и «спец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.».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12376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3212976"/>
            <a:ext cx="2915816" cy="34563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ая выноска 3"/>
          <p:cNvSpPr/>
          <p:nvPr/>
        </p:nvSpPr>
        <p:spPr>
          <a:xfrm>
            <a:off x="0" y="2060848"/>
            <a:ext cx="9144000" cy="1224136"/>
          </a:xfrm>
          <a:prstGeom prst="wedge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4744"/>
            <a:ext cx="8686800" cy="980728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Несоблюдение лексических норм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приводит к лексическим ошибкам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среди которых мы видим: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8965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Лексические ошибки 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Причиной неточного словоупотребления является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незнание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точного значения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неумение говорящего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(пишущего) выбрать слово, наиболее соответствующее</a:t>
            </a:r>
          </a:p>
          <a:p>
            <a:pPr marL="514350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передаваемому содержанию. Среди ошибок подобного рода: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а)</a:t>
            </a: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употребление слова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несвойственном для него значении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Врачи апеллируют (объясняют) свои действия недостаточным финансированием;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неразличение значений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многозначного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слова: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Счастливые дети спешат сообщить эту ценную (интересную) новость матери;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неразличение слов-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омонимов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например, причастий и прилагательных: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зАнятый (заполнивший собой: место зАнято) — занятОй (постоянно обременённый делами: занятОй человек;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неправильное использование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синонимов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Пора подвести результаты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итоги) встречи. Изъяны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недостатки) в тренировках команды обна­ружились на первых же соревнованиях.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643</Words>
  <Application>Microsoft Office PowerPoint</Application>
  <PresentationFormat>Экран (4:3)</PresentationFormat>
  <Paragraphs>157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 урока: «Лексические и фразеологические ошибки и их исправление». </vt:lpstr>
      <vt:lpstr>Слайд 2</vt:lpstr>
      <vt:lpstr>Слайд 3</vt:lpstr>
      <vt:lpstr>Слайд 4</vt:lpstr>
      <vt:lpstr>Лицо Гиппократа -</vt:lpstr>
      <vt:lpstr>Слайд 6</vt:lpstr>
      <vt:lpstr>Слайд 7</vt:lpstr>
      <vt:lpstr>Слайд 8</vt:lpstr>
      <vt:lpstr>Несоблюдение лексических норм приводит к лексическим ошибкам, среди которых мы видим: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сегодняшнего урока: «Лексические и фразеологические ошибки и их исправление».</dc:title>
  <dc:creator>Администратор</dc:creator>
  <cp:lastModifiedBy>Дмитрий Каленюк</cp:lastModifiedBy>
  <cp:revision>27</cp:revision>
  <dcterms:created xsi:type="dcterms:W3CDTF">2015-02-20T19:13:58Z</dcterms:created>
  <dcterms:modified xsi:type="dcterms:W3CDTF">2015-03-11T13:03:59Z</dcterms:modified>
</cp:coreProperties>
</file>