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321" r:id="rId4"/>
    <p:sldId id="320" r:id="rId5"/>
    <p:sldId id="258" r:id="rId6"/>
    <p:sldId id="259" r:id="rId7"/>
    <p:sldId id="260" r:id="rId8"/>
    <p:sldId id="305" r:id="rId9"/>
    <p:sldId id="261" r:id="rId10"/>
    <p:sldId id="262" r:id="rId11"/>
    <p:sldId id="295" r:id="rId12"/>
    <p:sldId id="263" r:id="rId13"/>
    <p:sldId id="313" r:id="rId14"/>
    <p:sldId id="264" r:id="rId15"/>
    <p:sldId id="309" r:id="rId16"/>
    <p:sldId id="314" r:id="rId17"/>
    <p:sldId id="270" r:id="rId18"/>
    <p:sldId id="328" r:id="rId19"/>
    <p:sldId id="315" r:id="rId20"/>
    <p:sldId id="271" r:id="rId21"/>
    <p:sldId id="272" r:id="rId22"/>
    <p:sldId id="274" r:id="rId23"/>
    <p:sldId id="316" r:id="rId24"/>
    <p:sldId id="325" r:id="rId25"/>
    <p:sldId id="317" r:id="rId26"/>
    <p:sldId id="330" r:id="rId27"/>
    <p:sldId id="322" r:id="rId28"/>
    <p:sldId id="275" r:id="rId29"/>
    <p:sldId id="291" r:id="rId30"/>
    <p:sldId id="278" r:id="rId31"/>
    <p:sldId id="280" r:id="rId32"/>
    <p:sldId id="302" r:id="rId33"/>
    <p:sldId id="281" r:id="rId34"/>
    <p:sldId id="265" r:id="rId35"/>
    <p:sldId id="289" r:id="rId36"/>
    <p:sldId id="300" r:id="rId37"/>
    <p:sldId id="331" r:id="rId38"/>
    <p:sldId id="323" r:id="rId39"/>
    <p:sldId id="290" r:id="rId40"/>
    <p:sldId id="283" r:id="rId41"/>
    <p:sldId id="301" r:id="rId42"/>
    <p:sldId id="318" r:id="rId43"/>
    <p:sldId id="299" r:id="rId44"/>
    <p:sldId id="324" r:id="rId45"/>
    <p:sldId id="284" r:id="rId46"/>
    <p:sldId id="296" r:id="rId47"/>
    <p:sldId id="287" r:id="rId48"/>
    <p:sldId id="288" r:id="rId49"/>
    <p:sldId id="310" r:id="rId50"/>
    <p:sldId id="293" r:id="rId51"/>
    <p:sldId id="311" r:id="rId52"/>
    <p:sldId id="307" r:id="rId53"/>
    <p:sldId id="297" r:id="rId54"/>
    <p:sldId id="319" r:id="rId55"/>
    <p:sldId id="298" r:id="rId56"/>
    <p:sldId id="294" r:id="rId57"/>
    <p:sldId id="332" r:id="rId58"/>
    <p:sldId id="329" r:id="rId59"/>
    <p:sldId id="303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64B04F37-278C-4CDF-B0DF-2BC12CD4C618}">
          <p14:sldIdLst>
            <p14:sldId id="256"/>
            <p14:sldId id="257"/>
            <p14:sldId id="321"/>
            <p14:sldId id="320"/>
            <p14:sldId id="258"/>
            <p14:sldId id="259"/>
            <p14:sldId id="260"/>
            <p14:sldId id="305"/>
            <p14:sldId id="261"/>
            <p14:sldId id="262"/>
            <p14:sldId id="295"/>
            <p14:sldId id="263"/>
            <p14:sldId id="313"/>
            <p14:sldId id="264"/>
            <p14:sldId id="309"/>
            <p14:sldId id="314"/>
            <p14:sldId id="270"/>
            <p14:sldId id="328"/>
            <p14:sldId id="315"/>
            <p14:sldId id="271"/>
            <p14:sldId id="272"/>
            <p14:sldId id="274"/>
            <p14:sldId id="316"/>
            <p14:sldId id="325"/>
            <p14:sldId id="317"/>
            <p14:sldId id="330"/>
            <p14:sldId id="322"/>
            <p14:sldId id="275"/>
            <p14:sldId id="291"/>
            <p14:sldId id="278"/>
            <p14:sldId id="280"/>
            <p14:sldId id="302"/>
            <p14:sldId id="281"/>
            <p14:sldId id="265"/>
            <p14:sldId id="289"/>
            <p14:sldId id="300"/>
            <p14:sldId id="331"/>
            <p14:sldId id="323"/>
            <p14:sldId id="290"/>
            <p14:sldId id="283"/>
            <p14:sldId id="301"/>
            <p14:sldId id="318"/>
            <p14:sldId id="299"/>
            <p14:sldId id="324"/>
            <p14:sldId id="284"/>
            <p14:sldId id="296"/>
            <p14:sldId id="287"/>
            <p14:sldId id="288"/>
            <p14:sldId id="310"/>
            <p14:sldId id="293"/>
            <p14:sldId id="311"/>
            <p14:sldId id="307"/>
            <p14:sldId id="297"/>
            <p14:sldId id="319"/>
            <p14:sldId id="298"/>
            <p14:sldId id="294"/>
            <p14:sldId id="332"/>
            <p14:sldId id="329"/>
            <p14:sldId id="30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3" autoAdjust="0"/>
    <p:restoredTop sz="94783" autoAdjust="0"/>
  </p:normalViewPr>
  <p:slideViewPr>
    <p:cSldViewPr>
      <p:cViewPr>
        <p:scale>
          <a:sx n="100" d="100"/>
          <a:sy n="100" d="100"/>
        </p:scale>
        <p:origin x="-1308" y="-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C305-71B4-444E-93BE-4D9E881E4D9E}" type="datetimeFigureOut">
              <a:rPr lang="ru-RU" smtClean="0"/>
              <a:t>16.03.2015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A0F9012-70A6-482E-AAFA-DC1B2E5B4F5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C305-71B4-444E-93BE-4D9E881E4D9E}" type="datetimeFigureOut">
              <a:rPr lang="ru-RU" smtClean="0"/>
              <a:t>16.03.2015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F9012-70A6-482E-AAFA-DC1B2E5B4F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C305-71B4-444E-93BE-4D9E881E4D9E}" type="datetimeFigureOut">
              <a:rPr lang="ru-RU" smtClean="0"/>
              <a:t>16.03.2015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F9012-70A6-482E-AAFA-DC1B2E5B4F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C305-71B4-444E-93BE-4D9E881E4D9E}" type="datetimeFigureOut">
              <a:rPr lang="ru-RU" smtClean="0"/>
              <a:t>16.03.2015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F9012-70A6-482E-AAFA-DC1B2E5B4F5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C305-71B4-444E-93BE-4D9E881E4D9E}" type="datetimeFigureOut">
              <a:rPr lang="ru-RU" smtClean="0"/>
              <a:t>16.03.2015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A0F9012-70A6-482E-AAFA-DC1B2E5B4F5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C305-71B4-444E-93BE-4D9E881E4D9E}" type="datetimeFigureOut">
              <a:rPr lang="ru-RU" smtClean="0"/>
              <a:t>16.03.2015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F9012-70A6-482E-AAFA-DC1B2E5B4F5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C305-71B4-444E-93BE-4D9E881E4D9E}" type="datetimeFigureOut">
              <a:rPr lang="ru-RU" smtClean="0"/>
              <a:t>16.03.2015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F9012-70A6-482E-AAFA-DC1B2E5B4F5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C305-71B4-444E-93BE-4D9E881E4D9E}" type="datetimeFigureOut">
              <a:rPr lang="ru-RU" smtClean="0"/>
              <a:t>16.03.2015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F9012-70A6-482E-AAFA-DC1B2E5B4F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C305-71B4-444E-93BE-4D9E881E4D9E}" type="datetimeFigureOut">
              <a:rPr lang="ru-RU" smtClean="0"/>
              <a:t>16.03.2015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F9012-70A6-482E-AAFA-DC1B2E5B4F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C305-71B4-444E-93BE-4D9E881E4D9E}" type="datetimeFigureOut">
              <a:rPr lang="ru-RU" smtClean="0"/>
              <a:t>16.03.2015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F9012-70A6-482E-AAFA-DC1B2E5B4F5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C305-71B4-444E-93BE-4D9E881E4D9E}" type="datetimeFigureOut">
              <a:rPr lang="ru-RU" smtClean="0"/>
              <a:t>16.03.2015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A0F9012-70A6-482E-AAFA-DC1B2E5B4F5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02FC305-71B4-444E-93BE-4D9E881E4D9E}" type="datetimeFigureOut">
              <a:rPr lang="ru-RU" smtClean="0"/>
              <a:t>16.03.2015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A0F9012-70A6-482E-AAFA-DC1B2E5B4F5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://www.digitalsovietart.com/thematic-shows/14-army-navy-and-air-force-in-soviet-art/4639-tough-training-easy-battle-a-suvorov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3212976"/>
            <a:ext cx="6400800" cy="160020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Суворов</a:t>
            </a:r>
            <a:endPara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7200" dirty="0" smtClean="0"/>
              <a:t>Наука побеждать</a:t>
            </a:r>
            <a:endParaRPr lang="ru-RU" sz="7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114006"/>
            <a:ext cx="2686713" cy="258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8640"/>
            <a:ext cx="4608513" cy="643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326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5301208"/>
            <a:ext cx="4690864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Мундир из музея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А.Суворова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2361456" cy="457200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4338" name="Picture 2" descr="http://www.nev-almanah.spb.ru/2004/common/im/news/20120429/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83" y="260648"/>
            <a:ext cx="3625095" cy="643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32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404664"/>
            <a:ext cx="3312368" cy="293833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Императрица Елизавета Петровна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0" name="Picture 2" descr="monplezir dvorets petergof 3001 Монплезир, дворец (Петергоф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4520184" cy="302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474" y="332656"/>
            <a:ext cx="390542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60032" y="6143615"/>
            <a:ext cx="42907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/>
              <a:t>Петергоф, павильон </a:t>
            </a:r>
            <a:r>
              <a:rPr lang="ru-RU" sz="2200" dirty="0" err="1"/>
              <a:t>Монплезир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47712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«Взятие крепости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Кольберг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ходе Семилетней войны»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424936" cy="5290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99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178696" cy="236227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Прусский король Фридрих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upload.wikimedia.org/wikipedia/commons/9/90/Friedrich_Zweite_Alt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5060311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47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0426" y="2254350"/>
            <a:ext cx="2668382" cy="4234482"/>
          </a:xfrm>
        </p:spPr>
        <p:txBody>
          <a:bodyPr/>
          <a:lstStyle/>
          <a:p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А.Суворов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обучает солдат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300192" y="518989"/>
            <a:ext cx="2636228" cy="144016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«Тяжело в ученье легко в бою»</a:t>
            </a:r>
            <a:endParaRPr lang="ru-RU" dirty="0"/>
          </a:p>
        </p:txBody>
      </p:sp>
      <p:pic>
        <p:nvPicPr>
          <p:cNvPr id="10242" name="Picture 2" descr="«Суворов обучает солдат», К. Лебеж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5766898" cy="594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00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8682778" cy="5462139"/>
          </a:xfrm>
        </p:spPr>
      </p:pic>
    </p:spTree>
    <p:extLst>
      <p:ext uri="{BB962C8B-B14F-4D97-AF65-F5344CB8AC3E}">
        <p14:creationId xmlns:p14="http://schemas.microsoft.com/office/powerpoint/2010/main" val="9594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6552728" cy="7060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Ранение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А.Суворова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бою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720"/>
            <a:ext cx="8640960" cy="5647687"/>
          </a:xfrm>
        </p:spPr>
      </p:pic>
    </p:spTree>
    <p:extLst>
      <p:ext uri="{BB962C8B-B14F-4D97-AF65-F5344CB8AC3E}">
        <p14:creationId xmlns:p14="http://schemas.microsoft.com/office/powerpoint/2010/main" val="47883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011" y="188640"/>
            <a:ext cx="7772400" cy="86895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Ранение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А.Суворова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http://aleksandr-suvorov.ru/img/files/gallery/350_big.jpg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34" y="1124744"/>
            <a:ext cx="8282992" cy="5516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53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72400" cy="796950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А.Суворов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Ф.Ушаков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://www.pravoslavie.ru/sas/image/100664/66470.b.jpg?rnd=8067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00361"/>
            <a:ext cx="7977946" cy="550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29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2348880"/>
            <a:ext cx="4809728" cy="1354162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Отец - прапорщик Преображенского полка </a:t>
            </a:r>
            <a:b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Василий Иванович Суворов</a:t>
            </a: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3" y="1720850"/>
            <a:ext cx="4829175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://www.bankgorodov.ru/photo_f/13100313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13" y="356088"/>
            <a:ext cx="3600400" cy="616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Герб род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88" y="3212976"/>
            <a:ext cx="2577448" cy="331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70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60648"/>
            <a:ext cx="5745832" cy="63408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Сражение при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Рымнике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08720"/>
            <a:ext cx="7344815" cy="5753726"/>
          </a:xfrm>
        </p:spPr>
      </p:pic>
    </p:spTree>
    <p:extLst>
      <p:ext uri="{BB962C8B-B14F-4D97-AF65-F5344CB8AC3E}">
        <p14:creationId xmlns:p14="http://schemas.microsoft.com/office/powerpoint/2010/main" val="44077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8640"/>
            <a:ext cx="7776864" cy="6499055"/>
          </a:xfrm>
        </p:spPr>
      </p:pic>
    </p:spTree>
    <p:extLst>
      <p:ext uri="{BB962C8B-B14F-4D97-AF65-F5344CB8AC3E}">
        <p14:creationId xmlns:p14="http://schemas.microsoft.com/office/powerpoint/2010/main" val="287598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724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Сражения под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Фокшанами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8497249" cy="5543128"/>
          </a:xfrm>
        </p:spPr>
      </p:pic>
    </p:spTree>
    <p:extLst>
      <p:ext uri="{BB962C8B-B14F-4D97-AF65-F5344CB8AC3E}">
        <p14:creationId xmlns:p14="http://schemas.microsoft.com/office/powerpoint/2010/main" val="162934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Крепость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Кинбург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8542014" cy="5687144"/>
          </a:xfrm>
        </p:spPr>
      </p:pic>
    </p:spTree>
    <p:extLst>
      <p:ext uri="{BB962C8B-B14F-4D97-AF65-F5344CB8AC3E}">
        <p14:creationId xmlns:p14="http://schemas.microsoft.com/office/powerpoint/2010/main" val="245686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72400" cy="65293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Штурм Измаила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872264" cy="555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293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772400" cy="86409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Штурм Измаила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8714420" cy="4067864"/>
          </a:xfrm>
        </p:spPr>
      </p:pic>
    </p:spTree>
    <p:extLst>
      <p:ext uri="{BB962C8B-B14F-4D97-AF65-F5344CB8AC3E}">
        <p14:creationId xmlns:p14="http://schemas.microsoft.com/office/powerpoint/2010/main" val="369541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7724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Штурм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змаила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640687" cy="497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599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712968" cy="706090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Штурм Измаила 11 декабря 1790 года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Иванов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создавал картину прямо во время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сражения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795910" cy="4852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56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«Портрет А. В. Суворова в мундире гвардейского Преображенского полка», И. Крейцингер, 1799 г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56435"/>
            <a:ext cx="5302285" cy="641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323528" y="5589240"/>
            <a:ext cx="2687488" cy="5745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 smtClean="0"/>
              <a:t>А. Суворов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9396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836712"/>
            <a:ext cx="77724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256917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48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056784" cy="778098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Усадьба Суворовых в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оскве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496944" cy="560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65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Дом-усадьба А. Суворова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353468" cy="554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360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24936" cy="6053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22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4248" y="274638"/>
            <a:ext cx="2232248" cy="4810546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Отъезд Суворова из села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6510064" cy="651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01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800977" cy="5544616"/>
          </a:xfrm>
        </p:spPr>
      </p:pic>
    </p:spTree>
    <p:extLst>
      <p:ext uri="{BB962C8B-B14F-4D97-AF65-F5344CB8AC3E}">
        <p14:creationId xmlns:p14="http://schemas.microsoft.com/office/powerpoint/2010/main" val="263160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Итальянский поход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8638579" cy="5399112"/>
          </a:xfrm>
        </p:spPr>
      </p:pic>
    </p:spTree>
    <p:extLst>
      <p:ext uri="{BB962C8B-B14F-4D97-AF65-F5344CB8AC3E}">
        <p14:creationId xmlns:p14="http://schemas.microsoft.com/office/powerpoint/2010/main" val="87845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Торжественная встреча Суворова в Милане в апреле 1799 года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4744"/>
            <a:ext cx="6984776" cy="5572959"/>
          </a:xfrm>
        </p:spPr>
      </p:pic>
    </p:spTree>
    <p:extLst>
      <p:ext uri="{BB962C8B-B14F-4D97-AF65-F5344CB8AC3E}">
        <p14:creationId xmlns:p14="http://schemas.microsoft.com/office/powerpoint/2010/main" val="132103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34082"/>
          </a:xfrm>
        </p:spPr>
        <p:txBody>
          <a:bodyPr>
            <a:normAutofit/>
          </a:bodyPr>
          <a:lstStyle/>
          <a:p>
            <a:pPr algn="ctr"/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Суворов 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Богемии, в городе 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Колин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www.pereprava.org/uploads/posts/1329668639_suvor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05" y="1196752"/>
            <a:ext cx="8593947" cy="514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24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2880320" cy="1930226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Суворов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6632"/>
            <a:ext cx="4619566" cy="6554009"/>
          </a:xfrm>
        </p:spPr>
      </p:pic>
    </p:spTree>
    <p:extLst>
      <p:ext uri="{BB962C8B-B14F-4D97-AF65-F5344CB8AC3E}">
        <p14:creationId xmlns:p14="http://schemas.microsoft.com/office/powerpoint/2010/main" val="204522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3528392" cy="4738538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 Суворова в Швейцарском походе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8640"/>
            <a:ext cx="4536504" cy="636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70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Фельдмаршал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Суворов на вершине Сен-Готарда 13 сентября 1799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12776"/>
            <a:ext cx="6142048" cy="5278323"/>
          </a:xfrm>
        </p:spPr>
      </p:pic>
    </p:spTree>
    <p:extLst>
      <p:ext uri="{BB962C8B-B14F-4D97-AF65-F5344CB8AC3E}">
        <p14:creationId xmlns:p14="http://schemas.microsoft.com/office/powerpoint/2010/main" val="77697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3441576" cy="2029618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генералом Ганнибалом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f14.ifotki.info/org/1ebae3159c2165fa38eb57b47d6dab5fbc5f6c1495418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75818"/>
            <a:ext cx="4392488" cy="621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12992"/>
            <a:ext cx="3458251" cy="397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93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88640"/>
            <a:ext cx="5293592" cy="6439893"/>
          </a:xfrm>
        </p:spPr>
      </p:pic>
      <p:sp>
        <p:nvSpPr>
          <p:cNvPr id="2" name="TextBox 1"/>
          <p:cNvSpPr txBox="1"/>
          <p:nvPr/>
        </p:nvSpPr>
        <p:spPr>
          <a:xfrm>
            <a:off x="323528" y="393502"/>
            <a:ext cx="31683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Суворова через Чёртов мост. </a:t>
            </a:r>
          </a:p>
        </p:txBody>
      </p:sp>
    </p:spTree>
    <p:extLst>
      <p:ext uri="{BB962C8B-B14F-4D97-AF65-F5344CB8AC3E}">
        <p14:creationId xmlns:p14="http://schemas.microsoft.com/office/powerpoint/2010/main" val="168502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46" y="260648"/>
            <a:ext cx="5782430" cy="6336704"/>
          </a:xfrm>
        </p:spPr>
      </p:pic>
      <p:sp>
        <p:nvSpPr>
          <p:cNvPr id="2" name="Прямоугольник 1"/>
          <p:cNvSpPr/>
          <p:nvPr/>
        </p:nvSpPr>
        <p:spPr>
          <a:xfrm>
            <a:off x="6156176" y="1556792"/>
            <a:ext cx="28083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Памятник суворовским солдатам у Чёртова моста, в</a:t>
            </a:r>
            <a:br>
              <a:rPr lang="ru-RU" sz="2800" dirty="0"/>
            </a:br>
            <a:r>
              <a:rPr lang="ru-RU" sz="2800" dirty="0"/>
              <a:t>Швейцарии. Крест, высеченный в скале.</a:t>
            </a:r>
          </a:p>
        </p:txBody>
      </p:sp>
    </p:spTree>
    <p:extLst>
      <p:ext uri="{BB962C8B-B14F-4D97-AF65-F5344CB8AC3E}">
        <p14:creationId xmlns:p14="http://schemas.microsoft.com/office/powerpoint/2010/main" val="233700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через Альпы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80728"/>
            <a:ext cx="8892480" cy="5509386"/>
          </a:xfrm>
        </p:spPr>
      </p:pic>
    </p:spTree>
    <p:extLst>
      <p:ext uri="{BB962C8B-B14F-4D97-AF65-F5344CB8AC3E}">
        <p14:creationId xmlns:p14="http://schemas.microsoft.com/office/powerpoint/2010/main" val="322793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через Альпы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0848"/>
            <a:ext cx="8820977" cy="3528391"/>
          </a:xfrm>
        </p:spPr>
      </p:pic>
    </p:spTree>
    <p:extLst>
      <p:ext uri="{BB962C8B-B14F-4D97-AF65-F5344CB8AC3E}">
        <p14:creationId xmlns:p14="http://schemas.microsoft.com/office/powerpoint/2010/main" val="116573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717032"/>
            <a:ext cx="2880320" cy="279432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русских войск через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Паникс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Альпах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60648"/>
            <a:ext cx="5460756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48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14330"/>
            <a:ext cx="4743329" cy="6435673"/>
          </a:xfrm>
        </p:spPr>
      </p:pic>
      <p:sp>
        <p:nvSpPr>
          <p:cNvPr id="2" name="TextBox 1"/>
          <p:cNvSpPr txBox="1"/>
          <p:nvPr/>
        </p:nvSpPr>
        <p:spPr>
          <a:xfrm>
            <a:off x="395536" y="4293096"/>
            <a:ext cx="3131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 Суриков «Переход Суворова через Альпы»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46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420888"/>
            <a:ext cx="3528392" cy="4162474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суворовскому солдату в Альпах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0648"/>
            <a:ext cx="4708263" cy="627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59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6632"/>
            <a:ext cx="4248472" cy="6559410"/>
          </a:xfrm>
        </p:spPr>
      </p:pic>
      <p:sp>
        <p:nvSpPr>
          <p:cNvPr id="2" name="TextBox 1"/>
          <p:cNvSpPr txBox="1"/>
          <p:nvPr/>
        </p:nvSpPr>
        <p:spPr>
          <a:xfrm>
            <a:off x="5502119" y="1340768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 Суворов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62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88640"/>
            <a:ext cx="4732352" cy="6444054"/>
          </a:xfrm>
          <a:ln>
            <a:solidFill>
              <a:srgbClr val="C0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23528" y="1340768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Могила 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 Суворова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32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upload.wikimedia.org/wikipedia/ru/0/08/%D0%9D%D0%B0%D1%83%D0%BA%D0%B0_%D0%BF%D0%BE%D0%B1%D0%B5%D0%B6%D0%B4%D0%B0%D1%82%D1%8C_19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16" y="467864"/>
            <a:ext cx="4181476" cy="571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4464943" y="467865"/>
            <a:ext cx="4824536" cy="5715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200" b="1" dirty="0" smtClean="0"/>
              <a:t>В «Науке побеждать»</a:t>
            </a:r>
            <a:r>
              <a:rPr lang="ru-RU" sz="3200" dirty="0" smtClean="0"/>
              <a:t> Суворов оставил нам главный совет на все времена: </a:t>
            </a:r>
            <a:r>
              <a:rPr lang="ru-RU" sz="3200" b="1" dirty="0" smtClean="0"/>
              <a:t>«Молись Богу; от Него победа!». </a:t>
            </a:r>
            <a:r>
              <a:rPr lang="ru-RU" sz="3200" dirty="0" smtClean="0"/>
              <a:t>И твердое убеждение великого полководца:</a:t>
            </a:r>
            <a:r>
              <a:rPr lang="ru-RU" sz="3200" b="1" dirty="0" smtClean="0"/>
              <a:t> «Неверующие войско учить - что ржавое железо точить».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1839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229" y="1501626"/>
            <a:ext cx="3638298" cy="513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warriors-russia.ru/Enziclopediya/RUSS_Mundir/1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3920152" cy="628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27984" y="116632"/>
            <a:ext cx="4392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Мундир сержанта лейб-гвардии Семеновского полка. 1740 г.</a:t>
            </a:r>
          </a:p>
        </p:txBody>
      </p:sp>
    </p:spTree>
    <p:extLst>
      <p:ext uri="{BB962C8B-B14F-4D97-AF65-F5344CB8AC3E}">
        <p14:creationId xmlns:p14="http://schemas.microsoft.com/office/powerpoint/2010/main" val="225987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036496" cy="63408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Блокадный Ленинград, 1942 г. Клятва бойцов у могилы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А.Суворова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398689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3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532" y="260648"/>
            <a:ext cx="8352928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 </a:t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Суворова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warsite.ru/nagrady/suvorov_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21131"/>
            <a:ext cx="2987187" cy="285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5505/47407354.4c0/0_b76a4_fe8cd205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4" y="1844824"/>
            <a:ext cx="2955403" cy="281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оложение о наградах АвиаГруппы - Вышка ЦУП - Форумы игрового сообщества =Axeman= (=AxA=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191" y="1775824"/>
            <a:ext cx="2952328" cy="289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3" y="4869160"/>
            <a:ext cx="88198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 Суворова — советская награда времён Великой Отечественной войны. Учреждён Указом Президиума Верховного Совета СССР от 29 июля 1942 года</a:t>
            </a:r>
          </a:p>
        </p:txBody>
      </p:sp>
    </p:spTree>
    <p:extLst>
      <p:ext uri="{BB962C8B-B14F-4D97-AF65-F5344CB8AC3E}">
        <p14:creationId xmlns:p14="http://schemas.microsoft.com/office/powerpoint/2010/main" val="348576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772400" cy="78296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Самолёт имени Александра Суворова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779840" cy="508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89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568952" cy="72494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Суворовцы Великой Отечественной войны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7920880" cy="516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76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ru/d/db/Znak_SVU-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449" y="203423"/>
            <a:ext cx="1240039" cy="162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197346"/>
            <a:ext cx="8712968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Суворовские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военные училища</a:t>
            </a:r>
          </a:p>
          <a:p>
            <a:r>
              <a:rPr lang="ru-RU" sz="2300" dirty="0"/>
              <a:t>Екатеринбургское суворовское военное училище</a:t>
            </a:r>
          </a:p>
          <a:p>
            <a:r>
              <a:rPr lang="ru-RU" sz="2300" dirty="0"/>
              <a:t>Санкт-Петербургское суворовское военное училище</a:t>
            </a:r>
          </a:p>
          <a:p>
            <a:r>
              <a:rPr lang="ru-RU" sz="2300" dirty="0"/>
              <a:t>Московское военно-музыкальное училище</a:t>
            </a:r>
          </a:p>
          <a:p>
            <a:r>
              <a:rPr lang="ru-RU" sz="2300" dirty="0"/>
              <a:t>Казанское суворовское военное училище</a:t>
            </a:r>
          </a:p>
          <a:p>
            <a:r>
              <a:rPr lang="ru-RU" sz="2300" dirty="0"/>
              <a:t>Московское суворовское военное училище</a:t>
            </a:r>
          </a:p>
          <a:p>
            <a:r>
              <a:rPr lang="ru-RU" sz="2300" dirty="0"/>
              <a:t>Тверское суворовское военное училище</a:t>
            </a:r>
          </a:p>
          <a:p>
            <a:r>
              <a:rPr lang="ru-RU" sz="2300" dirty="0"/>
              <a:t>Ульяновское гвардейское суворовское военное училище</a:t>
            </a:r>
          </a:p>
          <a:p>
            <a:r>
              <a:rPr lang="ru-RU" sz="2300" dirty="0"/>
              <a:t>Уссурийское суворовское военное училище</a:t>
            </a:r>
          </a:p>
          <a:p>
            <a:r>
              <a:rPr lang="ru-RU" sz="2300" dirty="0"/>
              <a:t>Северо-Кавказское суворовское военное училище</a:t>
            </a:r>
          </a:p>
          <a:p>
            <a:endParaRPr lang="ru-RU" dirty="0"/>
          </a:p>
        </p:txBody>
      </p:sp>
      <p:pic>
        <p:nvPicPr>
          <p:cNvPr id="1028" name="Picture 4" descr="Екатеринбург Yekaterinburg - Page 105 - SkyscraperC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8669"/>
            <a:ext cx="1732921" cy="129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еждународная ассоциация суворовских, нахимовских и кадетских объединений &quot;Кадетское братство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183" y="3949094"/>
            <a:ext cx="2304256" cy="132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Московское военно-музыкальное училище : Министерство обороны…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250" y="3913553"/>
            <a:ext cx="1868514" cy="132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стауинг: казанское суворовское училищ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913554"/>
            <a:ext cx="1907372" cy="13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rmy Recognition :: View topic - Graduation ceremony 2010 at Moscow Suvorov Military Schoo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55" y="5204811"/>
            <a:ext cx="1944216" cy="129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Фото от SAM1 - Страница 3 - Kadets.Info - Наш дом в се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433" y="5371333"/>
            <a:ext cx="1728192" cy="128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73online.ru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41" y="5231861"/>
            <a:ext cx="1767864" cy="130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В Приморье суворовцы обокрали товарищей и пытались задушить …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841" y="5409308"/>
            <a:ext cx="1800200" cy="127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Министерство обороны России возродит Северо-Кавказское сувор…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568" y="5206746"/>
            <a:ext cx="1899069" cy="129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13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Суворовцы на параде</a:t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Красной площади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7560840" cy="536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734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536622"/>
            <a:ext cx="5400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Памятная медаль и знак суворовского училища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http://izhig.ru/article/suvorov/znachok-svu-0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36622"/>
            <a:ext cx="3816424" cy="591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72018"/>
            <a:ext cx="4481540" cy="448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84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 суворовцев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1447800"/>
            <a:ext cx="8496944" cy="4572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Суворов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братцы, пример для нас,       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Он не терялся в тяжёлый час.       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За честь России я жизнь отдам,     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дам в России гулять врагам.     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За честь Отчизны я постою,      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ученье трудно - легко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бою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                                     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стихи М. Левашова, музыка Ан. Новикова)</a:t>
            </a:r>
          </a:p>
        </p:txBody>
      </p:sp>
    </p:spTree>
    <p:extLst>
      <p:ext uri="{BB962C8B-B14F-4D97-AF65-F5344CB8AC3E}">
        <p14:creationId xmlns:p14="http://schemas.microsoft.com/office/powerpoint/2010/main" val="402369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Плакат 1953г.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&quot;Tough Training - Easy Battle&quot; A. Suvorov – Тяжело в учении - легко в бою. &#10;А. Суворов">
            <a:hlinkClick r:id="rId2" tooltip="&quot;Tough Training - Easy Battle&quot; A. Suvorov – Тяжело в учении - легко в бою. &#10;А. Суворов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46764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76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188640"/>
            <a:ext cx="4474840" cy="6336704"/>
          </a:xfrm>
        </p:spPr>
        <p:txBody>
          <a:bodyPr>
            <a:normAutofit/>
          </a:bodyPr>
          <a:lstStyle/>
          <a:p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«Потомство мое прошу брать мой пример; </a:t>
            </a:r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всякое </a:t>
            </a: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 начинать с благословения Божия</a:t>
            </a:r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издыхания быть верным Государю и Отечеству</a:t>
            </a:r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избегать </a:t>
            </a: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роскоши, праздности, корыстолюбия, и искать славу через истину и добродетель, которые суть мои символы</a:t>
            </a:r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63688" y="3933056"/>
            <a:ext cx="1224136" cy="20867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Н.М. Аввакумов. Портрет А.В. Суворова (1939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3894432" cy="554461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88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2290266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Румянцев П.А.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539322" cy="6247671"/>
          </a:xfrm>
        </p:spPr>
      </p:pic>
    </p:spTree>
    <p:extLst>
      <p:ext uri="{BB962C8B-B14F-4D97-AF65-F5344CB8AC3E}">
        <p14:creationId xmlns:p14="http://schemas.microsoft.com/office/powerpoint/2010/main" val="47853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3528392" cy="3010346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Потемкин Г.А.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6632"/>
            <a:ext cx="4609800" cy="6460450"/>
          </a:xfrm>
        </p:spPr>
      </p:pic>
    </p:spTree>
    <p:extLst>
      <p:ext uri="{BB962C8B-B14F-4D97-AF65-F5344CB8AC3E}">
        <p14:creationId xmlns:p14="http://schemas.microsoft.com/office/powerpoint/2010/main" val="417556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24744"/>
            <a:ext cx="2577480" cy="171420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 Первый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2656"/>
            <a:ext cx="4718108" cy="616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7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640"/>
            <a:ext cx="4104456" cy="644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http://slavyanskaya-kultura.ru/images/Artikul_voinskijj_s_kratkim_tolkovaniem%20(1735)%20255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377615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11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9223</TotalTime>
  <Words>307</Words>
  <Application>Microsoft Office PowerPoint</Application>
  <PresentationFormat>Экран (4:3)</PresentationFormat>
  <Paragraphs>74</Paragraphs>
  <Slides>59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Справедливость</vt:lpstr>
      <vt:lpstr>Наука побеждать</vt:lpstr>
      <vt:lpstr>Отец - прапорщик Преображенского полка  Василий Иванович Суворов</vt:lpstr>
      <vt:lpstr>Усадьба Суворовых в Москве</vt:lpstr>
      <vt:lpstr>Встреча с генералом Ганнибалом</vt:lpstr>
      <vt:lpstr>Презентация PowerPoint</vt:lpstr>
      <vt:lpstr>Румянцев П.А.</vt:lpstr>
      <vt:lpstr>Потемкин Г.А.</vt:lpstr>
      <vt:lpstr>Петр Первый</vt:lpstr>
      <vt:lpstr>Презентация PowerPoint</vt:lpstr>
      <vt:lpstr>Презентация PowerPoint</vt:lpstr>
      <vt:lpstr>Мундир из музея А.Суворова</vt:lpstr>
      <vt:lpstr>Императрица Елизавета Петровна  </vt:lpstr>
      <vt:lpstr>«Взятие крепости Кольберг в ходе Семилетней войны»</vt:lpstr>
      <vt:lpstr>Прусский король Фридрих</vt:lpstr>
      <vt:lpstr>А.Суворов обучает солдат</vt:lpstr>
      <vt:lpstr>Презентация PowerPoint</vt:lpstr>
      <vt:lpstr>Ранение А.Суворова в бою</vt:lpstr>
      <vt:lpstr>Ранение А.Суворова</vt:lpstr>
      <vt:lpstr>А.Суворов и Ф.Ушаков</vt:lpstr>
      <vt:lpstr>Сражение при Рымнике</vt:lpstr>
      <vt:lpstr>Презентация PowerPoint</vt:lpstr>
      <vt:lpstr>Сражения под Фокшанами</vt:lpstr>
      <vt:lpstr>Крепость Кинбург</vt:lpstr>
      <vt:lpstr>Штурм Измаила</vt:lpstr>
      <vt:lpstr>Штурм Измаила</vt:lpstr>
      <vt:lpstr>Штурм Измаила</vt:lpstr>
      <vt:lpstr>Штурм Измаила 11 декабря 1790 года. М. Иванов создавал картину прямо во время сражения</vt:lpstr>
      <vt:lpstr>Презентация PowerPoint</vt:lpstr>
      <vt:lpstr>Презентация PowerPoint</vt:lpstr>
      <vt:lpstr>Дом-усадьба А. Суворова</vt:lpstr>
      <vt:lpstr>Презентация PowerPoint</vt:lpstr>
      <vt:lpstr>Отъезд Суворова из села</vt:lpstr>
      <vt:lpstr>Презентация PowerPoint</vt:lpstr>
      <vt:lpstr>Итальянский поход</vt:lpstr>
      <vt:lpstr>Торжественная встреча Суворова в Милане в апреле 1799 года</vt:lpstr>
      <vt:lpstr>Суворов в Богемии, в городе Колин</vt:lpstr>
      <vt:lpstr>А. Суворов</vt:lpstr>
      <vt:lpstr>Маршрут Суворова в Швейцарском походе</vt:lpstr>
      <vt:lpstr>Фельдмаршал Суворов на вершине Сен-Готарда 13 сентября 1799 года.</vt:lpstr>
      <vt:lpstr>Презентация PowerPoint</vt:lpstr>
      <vt:lpstr>Презентация PowerPoint</vt:lpstr>
      <vt:lpstr>Переход через Альпы</vt:lpstr>
      <vt:lpstr>Переход через Альпы</vt:lpstr>
      <vt:lpstr>Переход русских войск через Паникс в Альпах</vt:lpstr>
      <vt:lpstr>Презентация PowerPoint</vt:lpstr>
      <vt:lpstr>Памятник суворовскому солдату в Альпах</vt:lpstr>
      <vt:lpstr>Презентация PowerPoint</vt:lpstr>
      <vt:lpstr>Презентация PowerPoint</vt:lpstr>
      <vt:lpstr>Презентация PowerPoint</vt:lpstr>
      <vt:lpstr>Блокадный Ленинград, 1942 г. Клятва бойцов у могилы А.Суворова.</vt:lpstr>
      <vt:lpstr>Орден  А. Суворова I, II и III степени</vt:lpstr>
      <vt:lpstr>Самолёт имени Александра Суворова</vt:lpstr>
      <vt:lpstr>Суворовцы Великой Отечественной войны</vt:lpstr>
      <vt:lpstr>Презентация PowerPoint</vt:lpstr>
      <vt:lpstr>Суворовцы на параде  на Красной площади</vt:lpstr>
      <vt:lpstr>Памятная медаль и знак суворовского училища</vt:lpstr>
      <vt:lpstr>Гимн суворовцев</vt:lpstr>
      <vt:lpstr>Плакат 1953г.</vt:lpstr>
      <vt:lpstr>«Потомство мое прошу брать мой пример;  всякое дело начинать с благословения Божия; до издыхания быть верным Государю и Отечеству; избегать роскоши, праздности, корыстолюбия, и искать славу через истину и добродетель, которые суть мои символы».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62</cp:revision>
  <dcterms:created xsi:type="dcterms:W3CDTF">2014-12-04T17:34:18Z</dcterms:created>
  <dcterms:modified xsi:type="dcterms:W3CDTF">2015-03-15T22:41:41Z</dcterms:modified>
</cp:coreProperties>
</file>