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6" r:id="rId3"/>
    <p:sldId id="261" r:id="rId4"/>
    <p:sldId id="271" r:id="rId5"/>
    <p:sldId id="273" r:id="rId6"/>
    <p:sldId id="278" r:id="rId7"/>
    <p:sldId id="279" r:id="rId8"/>
    <p:sldId id="275" r:id="rId9"/>
    <p:sldId id="276" r:id="rId10"/>
    <p:sldId id="281" r:id="rId11"/>
    <p:sldId id="28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65852-6C2D-42A3-BCC2-A528FBB11FEF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B18B0-67DF-4642-BB77-92E05DF5E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2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B18B0-67DF-4642-BB77-92E05DF5E09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7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517147-11EA-4433-9417-A984D5D9A50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8BD86A-FE34-47CA-8973-2E16786EF86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7147-11EA-4433-9417-A984D5D9A50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D86A-FE34-47CA-8973-2E16786EF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7147-11EA-4433-9417-A984D5D9A50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8BD86A-FE34-47CA-8973-2E16786EF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7147-11EA-4433-9417-A984D5D9A50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D86A-FE34-47CA-8973-2E16786EF8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517147-11EA-4433-9417-A984D5D9A50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8BD86A-FE34-47CA-8973-2E16786EF8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7147-11EA-4433-9417-A984D5D9A50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D86A-FE34-47CA-8973-2E16786EF8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7147-11EA-4433-9417-A984D5D9A50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D86A-FE34-47CA-8973-2E16786EF8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7147-11EA-4433-9417-A984D5D9A50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D86A-FE34-47CA-8973-2E16786EF86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7147-11EA-4433-9417-A984D5D9A50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D86A-FE34-47CA-8973-2E16786EF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7147-11EA-4433-9417-A984D5D9A50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8BD86A-FE34-47CA-8973-2E16786EF8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7147-11EA-4433-9417-A984D5D9A50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D86A-FE34-47CA-8973-2E16786EF8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E517147-11EA-4433-9417-A984D5D9A50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18BD86A-FE34-47CA-8973-2E16786EF8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0400" y="2258870"/>
            <a:ext cx="1981200" cy="3735415"/>
          </a:xfrm>
        </p:spPr>
        <p:txBody>
          <a:bodyPr>
            <a:normAutofit/>
          </a:bodyPr>
          <a:lstStyle/>
          <a:p>
            <a:r>
              <a:rPr lang="ru-RU" dirty="0" smtClean="0"/>
              <a:t>Автор:</a:t>
            </a:r>
            <a:endParaRPr lang="ru-RU" dirty="0" smtClean="0"/>
          </a:p>
          <a:p>
            <a:r>
              <a:rPr lang="ru-RU" dirty="0" err="1" smtClean="0"/>
              <a:t>Бруй</a:t>
            </a:r>
            <a:r>
              <a:rPr lang="ru-RU" dirty="0" smtClean="0"/>
              <a:t> </a:t>
            </a:r>
            <a:r>
              <a:rPr lang="ru-RU" dirty="0" smtClean="0"/>
              <a:t>С.Н.,</a:t>
            </a:r>
          </a:p>
          <a:p>
            <a:r>
              <a:rPr lang="ru-RU" dirty="0"/>
              <a:t>у</a:t>
            </a:r>
            <a:r>
              <a:rPr lang="ru-RU" dirty="0" smtClean="0"/>
              <a:t>читель </a:t>
            </a:r>
            <a:r>
              <a:rPr lang="ru-RU" dirty="0" smtClean="0"/>
              <a:t>математики</a:t>
            </a:r>
          </a:p>
          <a:p>
            <a:r>
              <a:rPr lang="ru-RU" dirty="0" smtClean="0"/>
              <a:t>МБОУ </a:t>
            </a:r>
          </a:p>
          <a:p>
            <a:r>
              <a:rPr lang="ru-RU" dirty="0" smtClean="0"/>
              <a:t>«СОШ №14»</a:t>
            </a:r>
          </a:p>
          <a:p>
            <a:r>
              <a:rPr lang="ru-RU" dirty="0" smtClean="0"/>
              <a:t>Г. Кемерово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673805"/>
            <a:ext cx="6620290" cy="4166350"/>
          </a:xfrm>
        </p:spPr>
        <p:txBody>
          <a:bodyPr/>
          <a:lstStyle/>
          <a:p>
            <a:r>
              <a:rPr lang="ru-RU" sz="4000" dirty="0"/>
              <a:t>«</a:t>
            </a:r>
            <a:r>
              <a:rPr lang="ru-RU" sz="4000" b="1" dirty="0"/>
              <a:t>Алгоритмы – решатели некоторых стереометрических задач, основанные на координатном и векторно-координатном методах»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1610" y="368660"/>
            <a:ext cx="2379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schemeClr val="bg1"/>
                </a:solidFill>
              </a:rPr>
              <a:t>«</a:t>
            </a:r>
            <a:r>
              <a:rPr lang="ru-RU" sz="2800" dirty="0" smtClean="0">
                <a:solidFill>
                  <a:schemeClr val="bg1"/>
                </a:solidFill>
              </a:rPr>
              <a:t>Математика»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380999" y="1719070"/>
                <a:ext cx="8407893" cy="4950289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Выводим уравнение плоскости, проходящей через точки     В </a:t>
                </a:r>
                <a:r>
                  <a:rPr lang="ru-RU" dirty="0"/>
                  <a:t>(6;0;0); С (3;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ru-RU" i="1">
                        <a:latin typeface="Cambria Math"/>
                      </a:rPr>
                      <m:t>;0</m:t>
                    </m:r>
                  </m:oMath>
                </a14:m>
                <a:r>
                  <a:rPr lang="ru-RU" dirty="0"/>
                  <a:t>); </a:t>
                </a:r>
                <a:r>
                  <a:rPr lang="en-US" dirty="0" smtClean="0"/>
                  <a:t>S</a:t>
                </a:r>
                <a:r>
                  <a:rPr lang="ru-RU" dirty="0"/>
                  <a:t>(3;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ru-RU" i="1">
                        <a:latin typeface="Cambria Math"/>
                      </a:rPr>
                      <m:t>;</m:t>
                    </m:r>
                    <m:r>
                      <a:rPr lang="ru-RU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6</m:t>
                        </m:r>
                      </m:e>
                    </m:rad>
                    <m:r>
                      <a:rPr lang="ru-RU" i="1">
                        <a:latin typeface="Cambria Math"/>
                      </a:rPr>
                      <m:t>)</m:t>
                    </m:r>
                    <m:r>
                      <a:rPr lang="ru-RU" b="0" i="1" smtClean="0">
                        <a:latin typeface="Cambria Math"/>
                      </a:rPr>
                      <m:t>.</m:t>
                    </m:r>
                  </m:oMath>
                </a14:m>
                <a:endParaRPr lang="ru-RU" b="0" dirty="0" smtClean="0"/>
              </a:p>
              <a:p>
                <a:pPr marL="45720" indent="0">
                  <a:buNone/>
                </a:pPr>
                <a:endParaRPr lang="ru-RU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6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=0,</m:t>
                              </m:r>
                            </m:e>
                            <m:e>
                              <m:r>
                                <a:rPr lang="ru-RU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>
                                  <a:latin typeface="Cambria Math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ru-RU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=0,</m:t>
                              </m:r>
                            </m:e>
                            <m:e>
                              <m:r>
                                <a:rPr lang="ru-RU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ru-RU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rad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=0.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𝑎</m:t>
                    </m:r>
                  </m:oMath>
                </a14:m>
                <a:r>
                  <a:rPr lang="ru-RU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;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𝑏</m:t>
                    </m:r>
                  </m:oMath>
                </a14:m>
                <a:r>
                  <a:rPr lang="ru-RU" dirty="0"/>
                  <a:t>=1;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𝑐</m:t>
                    </m:r>
                  </m:oMath>
                </a14:m>
                <a:r>
                  <a:rPr lang="ru-RU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; </a:t>
                </a:r>
                <a:r>
                  <a:rPr lang="ru-RU" sz="1800" dirty="0"/>
                  <a:t>при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𝑑</m:t>
                    </m:r>
                    <m:r>
                      <a:rPr lang="ru-RU">
                        <a:latin typeface="Cambria Math"/>
                      </a:rPr>
                      <m:t>=−6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;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x +</a:t>
                </a:r>
                <a:r>
                  <a:rPr lang="ru-RU" dirty="0"/>
                  <a:t> </a:t>
                </a:r>
                <a:r>
                  <a:rPr lang="en-US" dirty="0"/>
                  <a:t>y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z - 6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ru-RU" i="1">
                        <a:latin typeface="Cambria Math"/>
                      </a:rPr>
                      <m:t>=0</m:t>
                    </m:r>
                    <m:r>
                      <a:rPr lang="ru-RU" b="0" i="1" smtClean="0">
                        <a:latin typeface="Cambria Math"/>
                      </a:rPr>
                      <m:t> −уравнение плоскости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𝐵𝐶𝑆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ru-RU" dirty="0"/>
                  <a:t> </a:t>
                </a:r>
                <a:r>
                  <a:rPr lang="ru-RU" dirty="0" smtClean="0"/>
                  <a:t>Вычислим расстояние </a:t>
                </a:r>
                <a:r>
                  <a:rPr lang="ru-RU" dirty="0"/>
                  <a:t>от точки Е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/>
                  <a:t>; 0</a:t>
                </a:r>
                <a:r>
                  <a:rPr lang="ru-RU" dirty="0" smtClean="0"/>
                  <a:t>)</a:t>
                </a:r>
                <a:r>
                  <a:rPr lang="ru-RU" baseline="-25000" dirty="0" smtClean="0"/>
                  <a:t> </a:t>
                </a:r>
                <a:r>
                  <a:rPr lang="ru-RU" dirty="0"/>
                  <a:t>до </a:t>
                </a:r>
                <a:r>
                  <a:rPr lang="ru-RU" dirty="0" smtClean="0"/>
                  <a:t>плоскости</a:t>
                </a:r>
                <a:r>
                  <a:rPr lang="ru-RU" dirty="0"/>
                  <a:t> </a:t>
                </a:r>
                <a:r>
                  <a:rPr lang="ru-RU" dirty="0" smtClean="0"/>
                  <a:t>(</a:t>
                </a:r>
                <a:r>
                  <a:rPr lang="en-US" dirty="0" smtClean="0"/>
                  <a:t>BCS</a:t>
                </a:r>
                <a:r>
                  <a:rPr lang="ru-RU" dirty="0" smtClean="0"/>
                  <a:t>), </a:t>
                </a:r>
                <a:r>
                  <a:rPr lang="ru-RU" dirty="0"/>
                  <a:t>заданной уравнением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x +</a:t>
                </a:r>
                <a:r>
                  <a:rPr lang="ru-RU" dirty="0"/>
                  <a:t> </a:t>
                </a:r>
                <a:r>
                  <a:rPr lang="en-US" dirty="0"/>
                  <a:t>y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z - 6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0</m:t>
                    </m:r>
                    <m:r>
                      <a:rPr lang="ru-RU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45720" lvl="0" indent="0">
                  <a:buNone/>
                </a:pPr>
                <a:r>
                  <a:rPr lang="ru-RU" dirty="0"/>
                  <a:t> 		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/>
                          </a:rPr>
                          <m:t>Е</m:t>
                        </m:r>
                        <m:r>
                          <a:rPr lang="ru-RU" i="1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𝐵𝐶𝑆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∗(</m:t>
                            </m:r>
                            <m:f>
                              <m:f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/>
                                  </a:rPr>
                                  <m:t>25</m:t>
                                </m:r>
                              </m:num>
                              <m:den>
                                <m:r>
                                  <a:rPr lang="ru-RU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+</m:t>
                            </m:r>
                            <m:r>
                              <m:rPr>
                                <m:nor/>
                              </m:rPr>
                              <a:rPr lang="en-US" b="0" i="0" dirty="0" smtClean="0"/>
                              <m:t>1∗</m:t>
                            </m:r>
                            <m:r>
                              <m:rPr>
                                <m:nor/>
                              </m:rPr>
                              <a:rPr lang="ru-RU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dirty="0" smtClean="0"/>
                              <m:t>(</m:t>
                            </m:r>
                            <m:f>
                              <m:f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/>
                                  </a:rPr>
                                  <m:t>7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b="0" i="0" dirty="0" smtClean="0"/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+ 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∗0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− 6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ru-RU" dirty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pPr marL="45720" indent="0">
                  <a:buNone/>
                </a:pPr>
                <a:endParaRPr lang="ru-RU" dirty="0"/>
              </a:p>
              <a:p>
                <a:pPr marL="45720" indent="0">
                  <a:buNone/>
                </a:pPr>
                <a:endParaRPr lang="ru-RU" dirty="0" smtClean="0"/>
              </a:p>
              <a:p>
                <a:pPr marL="4572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719070"/>
                <a:ext cx="8407893" cy="4950289"/>
              </a:xfrm>
              <a:blipFill rotWithShape="1">
                <a:blip r:embed="rId2"/>
                <a:stretch>
                  <a:fillRect t="-6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88640"/>
            <a:ext cx="83629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3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 стрелкой 44"/>
          <p:cNvCxnSpPr/>
          <p:nvPr/>
        </p:nvCxnSpPr>
        <p:spPr>
          <a:xfrm flipV="1">
            <a:off x="701570" y="5129898"/>
            <a:ext cx="765085" cy="67507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7417"/>
            <a:ext cx="8595955" cy="60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" name="Группа 62"/>
          <p:cNvGrpSpPr/>
          <p:nvPr/>
        </p:nvGrpSpPr>
        <p:grpSpPr>
          <a:xfrm>
            <a:off x="926593" y="3914763"/>
            <a:ext cx="1755197" cy="1755195"/>
            <a:chOff x="2276743" y="3338990"/>
            <a:chExt cx="1755197" cy="1755195"/>
          </a:xfrm>
        </p:grpSpPr>
        <p:sp>
          <p:nvSpPr>
            <p:cNvPr id="2" name="Овал 1"/>
            <p:cNvSpPr/>
            <p:nvPr/>
          </p:nvSpPr>
          <p:spPr>
            <a:xfrm>
              <a:off x="2276745" y="3338990"/>
              <a:ext cx="1755195" cy="175519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Дуга 8"/>
            <p:cNvSpPr/>
            <p:nvPr/>
          </p:nvSpPr>
          <p:spPr>
            <a:xfrm>
              <a:off x="2276745" y="4014064"/>
              <a:ext cx="1755195" cy="450051"/>
            </a:xfrm>
            <a:prstGeom prst="arc">
              <a:avLst>
                <a:gd name="adj1" fmla="val 10907709"/>
                <a:gd name="adj2" fmla="val 0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 rot="10800000">
              <a:off x="2276743" y="4014064"/>
              <a:ext cx="1755195" cy="421922"/>
            </a:xfrm>
            <a:prstGeom prst="arc">
              <a:avLst>
                <a:gd name="adj1" fmla="val 10907709"/>
                <a:gd name="adj2" fmla="val 0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Блок-схема: узел 9"/>
          <p:cNvSpPr/>
          <p:nvPr/>
        </p:nvSpPr>
        <p:spPr>
          <a:xfrm>
            <a:off x="1781690" y="4769858"/>
            <a:ext cx="56257" cy="56256"/>
          </a:xfrm>
          <a:prstGeom prst="flowChartConnector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/>
          <p:cNvGrpSpPr/>
          <p:nvPr/>
        </p:nvGrpSpPr>
        <p:grpSpPr>
          <a:xfrm>
            <a:off x="701570" y="3599727"/>
            <a:ext cx="2250251" cy="2205246"/>
            <a:chOff x="2051720" y="3023954"/>
            <a:chExt cx="2250251" cy="2205246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2051720" y="3023954"/>
              <a:ext cx="2250251" cy="2205246"/>
              <a:chOff x="2051720" y="3023954"/>
              <a:chExt cx="2250251" cy="2205246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2051720" y="3474005"/>
                <a:ext cx="1755195" cy="1755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546775" y="3023955"/>
                <a:ext cx="175519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46775" y="4779150"/>
                <a:ext cx="175519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1669178" y="3901552"/>
                <a:ext cx="175519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424373" y="3901552"/>
                <a:ext cx="175519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2051720" y="3023955"/>
                <a:ext cx="495056" cy="450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3806915" y="3023955"/>
                <a:ext cx="495055" cy="450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806915" y="4779150"/>
                <a:ext cx="495056" cy="450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2051720" y="4779150"/>
              <a:ext cx="495055" cy="4500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Блок-схема: узел 27"/>
          <p:cNvSpPr/>
          <p:nvPr/>
        </p:nvSpPr>
        <p:spPr>
          <a:xfrm>
            <a:off x="2670538" y="4758607"/>
            <a:ext cx="56257" cy="5625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1781690" y="5658707"/>
            <a:ext cx="56257" cy="5625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881590" y="4769858"/>
            <a:ext cx="56257" cy="5625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1590418" y="4983632"/>
            <a:ext cx="56257" cy="5625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1961710" y="4578587"/>
            <a:ext cx="56257" cy="56256"/>
          </a:xfrm>
          <a:prstGeom prst="flowChartConnector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1781690" y="3869758"/>
            <a:ext cx="56257" cy="5625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31540" y="571496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312657" y="575996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701570" y="5804973"/>
            <a:ext cx="261029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701570" y="3239688"/>
            <a:ext cx="0" cy="25652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466655" y="454483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341530" y="386975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1007754" y="323968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2816805" y="327540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447914" y="390547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2906815" y="521061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836585" y="5165611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3176845" y="575067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420724" y="3104673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1241630" y="490487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58" name="Блок-схема: узел 57"/>
          <p:cNvSpPr/>
          <p:nvPr/>
        </p:nvSpPr>
        <p:spPr>
          <a:xfrm>
            <a:off x="1995463" y="5343672"/>
            <a:ext cx="56257" cy="56256"/>
          </a:xfrm>
          <a:prstGeom prst="flowChartConnector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1961710" y="499488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60" name="Блок-схема: узел 59"/>
          <p:cNvSpPr/>
          <p:nvPr/>
        </p:nvSpPr>
        <p:spPr>
          <a:xfrm>
            <a:off x="2445513" y="4004773"/>
            <a:ext cx="56257" cy="56256"/>
          </a:xfrm>
          <a:prstGeom prst="flowChartConnector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узел 60"/>
          <p:cNvSpPr/>
          <p:nvPr/>
        </p:nvSpPr>
        <p:spPr>
          <a:xfrm>
            <a:off x="2445513" y="5759968"/>
            <a:ext cx="56257" cy="56256"/>
          </a:xfrm>
          <a:prstGeom prst="flowChartConnector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555394" y="1832620"/>
                <a:ext cx="5427095" cy="4638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Courier New" pitchFamily="49" charset="0"/>
                  <a:buChar char="o"/>
                </a:pPr>
                <a:r>
                  <a:rPr lang="ru-RU" sz="2000" dirty="0" smtClean="0"/>
                  <a:t>Определим </a:t>
                </a:r>
                <a:r>
                  <a:rPr lang="ru-RU" sz="2000" dirty="0"/>
                  <a:t>координаты четырёх точек: </a:t>
                </a:r>
                <a:r>
                  <a:rPr lang="ru-RU" sz="2000" dirty="0" smtClean="0"/>
                  <a:t>В</a:t>
                </a:r>
                <a:r>
                  <a:rPr lang="ru-RU" sz="2000" baseline="-25000" dirty="0" smtClean="0"/>
                  <a:t>1</a:t>
                </a:r>
                <a:r>
                  <a:rPr lang="ru-RU" sz="2000" dirty="0" smtClean="0"/>
                  <a:t>, О, В и К. Пусть ребро куба равно 2. </a:t>
                </a:r>
              </a:p>
              <a:p>
                <a:pPr lvl="0"/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     </a:t>
                </a:r>
                <a:r>
                  <a:rPr lang="ru-RU" sz="2000" dirty="0" smtClean="0">
                    <a:latin typeface="Cambria Math" pitchFamily="18" charset="0"/>
                    <a:ea typeface="Cambria Math" pitchFamily="18" charset="0"/>
                  </a:rPr>
                  <a:t>В</a:t>
                </a:r>
                <a:r>
                  <a:rPr lang="ru-RU" sz="2000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ru-RU" sz="2000" dirty="0" smtClean="0">
                    <a:latin typeface="Cambria Math" pitchFamily="18" charset="0"/>
                    <a:ea typeface="Cambria Math" pitchFamily="18" charset="0"/>
                  </a:rPr>
                  <a:t>(2;0;2), О(1;1;1), В(2;0;0), К(1;2;0).</a:t>
                </a:r>
                <a:endParaRPr lang="ru-RU" sz="2000" dirty="0">
                  <a:latin typeface="Cambria Math" pitchFamily="18" charset="0"/>
                  <a:ea typeface="Cambria Math" pitchFamily="18" charset="0"/>
                </a:endParaRPr>
              </a:p>
              <a:p>
                <a:pPr marL="285750" lvl="0" indent="-285750">
                  <a:buFont typeface="Courier New" pitchFamily="49" charset="0"/>
                  <a:buChar char="o"/>
                </a:pPr>
                <a:r>
                  <a:rPr lang="ru-RU" sz="2000" dirty="0" smtClean="0"/>
                  <a:t>Вычислим </a:t>
                </a:r>
                <a:r>
                  <a:rPr lang="ru-RU" sz="2000" dirty="0"/>
                  <a:t>координаты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  <m:r>
                          <a:rPr lang="ru-RU" sz="2000" b="0" i="1" baseline="-25000" smtClean="0"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ru-RU" sz="20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000" dirty="0"/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𝐵𝐾</m:t>
                        </m:r>
                      </m:e>
                    </m:acc>
                  </m:oMath>
                </a14:m>
                <a:r>
                  <a:rPr lang="ru-RU" sz="2000" dirty="0" smtClean="0"/>
                  <a:t>.</a:t>
                </a:r>
                <a:endParaRPr lang="en-US" sz="2000" dirty="0" smtClean="0"/>
              </a:p>
              <a:p>
                <a:pPr lvl="0"/>
                <a:r>
                  <a:rPr lang="ru-RU" sz="2000" dirty="0" smtClean="0">
                    <a:latin typeface="Cambria Math" pitchFamily="18" charset="0"/>
                    <a:ea typeface="Cambria Math" pitchFamily="18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sz="2000" b="0" i="1">
                            <a:latin typeface="Cambria Math" pitchFamily="18" charset="0"/>
                            <a:ea typeface="Cambria Math" pitchFamily="18" charset="0"/>
                          </a:rPr>
                          <m:t>𝐵</m:t>
                        </m:r>
                        <m:r>
                          <a:rPr lang="ru-RU" sz="2000" b="0" i="1" baseline="-25000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  <m:r>
                          <a:rPr lang="en-US" sz="2000" b="0" i="1">
                            <a:latin typeface="Cambria Math" pitchFamily="18" charset="0"/>
                            <a:ea typeface="Cambria Math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begChr m:val="{"/>
                        <m:endChr m:val="}"/>
                        <m:ctrlPr>
                          <a:rPr lang="en-US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itchFamily="18" charset="0"/>
                            <a:ea typeface="Cambria Math" pitchFamily="18" charset="0"/>
                          </a:rPr>
                          <m:t>−1</m:t>
                        </m:r>
                        <m:r>
                          <a:rPr lang="ru-RU" sz="2000" b="0" i="0" smtClean="0">
                            <a:latin typeface="Cambria Math" pitchFamily="18" charset="0"/>
                            <a:ea typeface="Cambria Math" pitchFamily="18" charset="0"/>
                          </a:rPr>
                          <m:t>;1;−1</m:t>
                        </m:r>
                      </m:e>
                    </m:d>
                    <m:r>
                      <a:rPr lang="en-US" sz="2000" b="0" i="0" smtClean="0">
                        <a:latin typeface="Cambria Math" pitchFamily="18" charset="0"/>
                        <a:ea typeface="Cambria Math" pitchFamily="18" charset="0"/>
                      </a:rPr>
                      <m:t>, </m:t>
                    </m:r>
                    <m:r>
                      <a:rPr lang="ru-RU" sz="20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sz="2000" b="0" i="1">
                            <a:latin typeface="Cambria Math" pitchFamily="18" charset="0"/>
                            <a:ea typeface="Cambria Math" pitchFamily="18" charset="0"/>
                          </a:rPr>
                          <m:t>𝐵𝐾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={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r>
                      <a:rPr lang="en-US" sz="20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ru-RU" sz="2000" dirty="0" smtClean="0">
                    <a:latin typeface="Cambria Math" pitchFamily="18" charset="0"/>
                    <a:ea typeface="Cambria Math" pitchFamily="18" charset="0"/>
                  </a:rPr>
                  <a:t>;</a:t>
                </a:r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ru-RU" sz="2000" dirty="0" smtClean="0">
                    <a:latin typeface="Cambria Math" pitchFamily="18" charset="0"/>
                    <a:ea typeface="Cambria Math" pitchFamily="18" charset="0"/>
                  </a:rPr>
                  <a:t>;</a:t>
                </a:r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0}</a:t>
                </a:r>
              </a:p>
              <a:p>
                <a:pPr marL="285750" indent="-285750">
                  <a:buFont typeface="Courier New" pitchFamily="49" charset="0"/>
                  <a:buChar char="o"/>
                </a:pPr>
                <a:r>
                  <a:rPr lang="ru-RU" sz="2000" dirty="0" smtClean="0"/>
                  <a:t>Вычислим </a:t>
                </a:r>
                <a:r>
                  <a:rPr lang="ru-RU" sz="2000" dirty="0"/>
                  <a:t>косинус искомого </a:t>
                </a:r>
                <a:r>
                  <a:rPr lang="ru-RU" sz="2000" dirty="0" smtClean="0"/>
                  <a:t>угла,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</a:rPr>
                      <m:t>со</m:t>
                    </m:r>
                    <m:r>
                      <a:rPr lang="en-US" sz="2000" i="1">
                        <a:latin typeface="Cambria Math"/>
                      </a:rPr>
                      <m:t>𝑠</m:t>
                    </m:r>
                    <m:r>
                      <a:rPr lang="ru-RU" sz="2000" i="1">
                        <a:latin typeface="Cambria Math"/>
                      </a:rPr>
                      <m:t>∠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𝐵</m:t>
                            </m:r>
                            <m:r>
                              <a:rPr lang="ru-RU" sz="2000" i="1" baseline="-25000">
                                <a:latin typeface="Cambria Math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𝑂</m:t>
                            </m:r>
                          </m:e>
                        </m:acc>
                        <m:r>
                          <a:rPr lang="ru-RU" sz="2000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𝐵𝐾</m:t>
                            </m:r>
                          </m:e>
                        </m:acc>
                      </m:e>
                    </m:d>
                    <m:r>
                      <m:rPr>
                        <m:lit/>
                      </m:rPr>
                      <a:rPr lang="ru-RU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−1∗</m:t>
                            </m:r>
                            <m:d>
                              <m:dPr>
                                <m:ctrlPr>
                                  <a:rPr lang="ru-RU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sz="2000" b="0" i="1" smtClean="0">
                                <a:latin typeface="Cambria Math"/>
                              </a:rPr>
                              <m:t>+1∗2+</m:t>
                            </m:r>
                            <m:d>
                              <m:dPr>
                                <m:ctrlPr>
                                  <a:rPr lang="ru-RU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sz="2000" b="0" i="1" smtClean="0">
                                <a:latin typeface="Cambria Math"/>
                              </a:rPr>
                              <m:t>∗0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(−1)</m:t>
                                </m:r>
                              </m:e>
                              <m:sub/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sz="2000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sub/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sz="2000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(−1)</m:t>
                                </m:r>
                              </m:e>
                              <m:sub/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(−1)</m:t>
                                </m:r>
                              </m:e>
                              <m:sub/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sz="2000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b/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sz="2000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sub/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ru-RU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3 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ru-RU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ru-RU" sz="2000" dirty="0"/>
              </a:p>
              <a:p>
                <a:pPr marL="285750" lvl="0" indent="-285750">
                  <a:buFont typeface="Courier New" pitchFamily="49" charset="0"/>
                  <a:buChar char="o"/>
                </a:pPr>
                <a:endParaRPr lang="ru-RU" sz="2000" dirty="0"/>
              </a:p>
              <a:p>
                <a:pPr marL="285750" lvl="0" indent="-285750">
                  <a:buFont typeface="Courier New" pitchFamily="49" charset="0"/>
                  <a:buChar char="o"/>
                </a:pPr>
                <a:r>
                  <a:rPr lang="ru-RU" sz="2000" dirty="0" smtClean="0"/>
                  <a:t>Определим </a:t>
                </a:r>
                <a:r>
                  <a:rPr lang="ru-RU" sz="2000" dirty="0"/>
                  <a:t>угол между прямыми  АВ и С</a:t>
                </a:r>
                <a:r>
                  <a:rPr lang="en-US" sz="2000" dirty="0"/>
                  <a:t>D</a:t>
                </a:r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∠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АВ;</m:t>
                        </m:r>
                        <m:r>
                          <a:rPr lang="ru-RU" sz="2000" i="1">
                            <a:latin typeface="Cambria Math"/>
                          </a:rPr>
                          <m:t>𝐶𝐷</m:t>
                        </m:r>
                      </m:e>
                    </m:d>
                  </m:oMath>
                </a14:m>
                <a:r>
                  <a:rPr lang="ru-RU" sz="20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ru-RU" sz="2000" i="1" dirty="0">
                    <a:latin typeface="Cambria Math" pitchFamily="18" charset="0"/>
                    <a:ea typeface="Cambria Math" pitchFamily="18" charset="0"/>
                  </a:rPr>
                  <a:t>а</a:t>
                </a:r>
                <a:r>
                  <a:rPr lang="en-US" sz="2000" i="1" dirty="0">
                    <a:latin typeface="Cambria Math" pitchFamily="18" charset="0"/>
                    <a:ea typeface="Cambria Math" pitchFamily="18" charset="0"/>
                  </a:rPr>
                  <a:t>r</a:t>
                </a:r>
                <a:r>
                  <a:rPr lang="ru-RU" sz="2000" i="1" dirty="0" err="1">
                    <a:latin typeface="Cambria Math" pitchFamily="18" charset="0"/>
                    <a:ea typeface="Cambria Math" pitchFamily="18" charset="0"/>
                  </a:rPr>
                  <a:t>ссо</a:t>
                </a:r>
                <a:r>
                  <a:rPr lang="en-US" sz="2000" i="1" dirty="0" smtClean="0">
                    <a:latin typeface="Cambria Math" pitchFamily="18" charset="0"/>
                    <a:ea typeface="Cambria Math" pitchFamily="18" charset="0"/>
                  </a:rPr>
                  <a:t>s</a:t>
                </a:r>
                <a:r>
                  <a:rPr lang="ru-RU" sz="2000" i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ru-RU" sz="2000" i="1" dirty="0" smtClean="0"/>
              </a:p>
              <a:p>
                <a:pPr marL="285750" lvl="0" indent="-285750">
                  <a:buFont typeface="Courier New" pitchFamily="49" charset="0"/>
                  <a:buChar char="o"/>
                </a:pPr>
                <a:r>
                  <a:rPr lang="ru-RU" sz="2000" dirty="0" smtClean="0"/>
                  <a:t>Ответ:</a:t>
                </a:r>
                <a:r>
                  <a:rPr lang="ru-RU" sz="2000" i="1" dirty="0">
                    <a:latin typeface="Cambria Math" pitchFamily="18" charset="0"/>
                    <a:ea typeface="Cambria Math" pitchFamily="18" charset="0"/>
                  </a:rPr>
                  <a:t> а</a:t>
                </a:r>
                <a:r>
                  <a:rPr lang="en-US" sz="2000" i="1" dirty="0">
                    <a:latin typeface="Cambria Math" pitchFamily="18" charset="0"/>
                    <a:ea typeface="Cambria Math" pitchFamily="18" charset="0"/>
                  </a:rPr>
                  <a:t>r</a:t>
                </a:r>
                <a:r>
                  <a:rPr lang="ru-RU" sz="2000" i="1" dirty="0" err="1">
                    <a:latin typeface="Cambria Math" pitchFamily="18" charset="0"/>
                    <a:ea typeface="Cambria Math" pitchFamily="18" charset="0"/>
                  </a:rPr>
                  <a:t>ссо</a:t>
                </a:r>
                <a:r>
                  <a:rPr lang="en-US" sz="2000" i="1" dirty="0">
                    <a:latin typeface="Cambria Math" pitchFamily="18" charset="0"/>
                    <a:ea typeface="Cambria Math" pitchFamily="18" charset="0"/>
                  </a:rPr>
                  <a:t>s</a:t>
                </a:r>
                <a:r>
                  <a:rPr lang="ru-RU" sz="20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394" y="1832620"/>
                <a:ext cx="5427095" cy="4638706"/>
              </a:xfrm>
              <a:prstGeom prst="rect">
                <a:avLst/>
              </a:prstGeom>
              <a:blipFill rotWithShape="1">
                <a:blip r:embed="rId3"/>
                <a:stretch>
                  <a:fillRect l="-1010" t="-657" b="-1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88721" y="1873277"/>
            <a:ext cx="3366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itchFamily="49" charset="0"/>
              <a:buChar char="o"/>
            </a:pPr>
            <a:r>
              <a:rPr lang="ru-RU" sz="2000" dirty="0"/>
              <a:t>Введем прямоугольную систему  координат, как </a:t>
            </a:r>
            <a:r>
              <a:rPr lang="ru-RU" sz="2000" dirty="0" smtClean="0"/>
              <a:t>показано </a:t>
            </a:r>
            <a:r>
              <a:rPr lang="ru-RU" sz="2000" dirty="0"/>
              <a:t>на рисунке.</a:t>
            </a:r>
          </a:p>
        </p:txBody>
      </p:sp>
    </p:spTree>
    <p:extLst>
      <p:ext uri="{BB962C8B-B14F-4D97-AF65-F5344CB8AC3E}">
        <p14:creationId xmlns:p14="http://schemas.microsoft.com/office/powerpoint/2010/main" val="28672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repeatCount="5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6" presetClass="emph" presetSubtype="0" repeatCount="5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7" grpId="0"/>
      <p:bldP spid="34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48" grpId="0"/>
      <p:bldP spid="55" grpId="0"/>
      <p:bldP spid="56" grpId="0"/>
      <p:bldP spid="58" grpId="0" animBg="1"/>
      <p:bldP spid="58" grpId="1" animBg="1"/>
      <p:bldP spid="57" grpId="0"/>
      <p:bldP spid="60" grpId="0" animBg="1"/>
      <p:bldP spid="60" grpId="1" animBg="1"/>
      <p:bldP spid="61" grpId="0" animBg="1"/>
      <p:bldP spid="61" grpId="1" animBg="1"/>
      <p:bldP spid="4" grpId="0" uiExpand="1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2564903"/>
            <a:ext cx="8407893" cy="356157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1719070"/>
                <a:ext cx="8537372" cy="4590249"/>
              </a:xfrm>
            </p:spPr>
            <p:txBody>
              <a:bodyPr>
                <a:normAutofit fontScale="92500" lnSpcReduction="20000"/>
              </a:bodyPr>
              <a:lstStyle/>
              <a:p>
                <a:pPr lvl="0"/>
                <a:r>
                  <a:rPr lang="ru-RU" dirty="0"/>
                  <a:t>Связать прямоугольную систему  координат с данным геометрическим телом.</a:t>
                </a:r>
              </a:p>
              <a:p>
                <a:pPr lvl="0"/>
                <a:r>
                  <a:rPr lang="ru-RU" dirty="0"/>
                  <a:t>Определить координаты точек М, А, В.</a:t>
                </a:r>
              </a:p>
              <a:p>
                <a:pPr lvl="0"/>
                <a:r>
                  <a:rPr lang="ru-RU" dirty="0"/>
                  <a:t>Вычислить длины сторон треугольника АВМ, применяя формулу </a:t>
                </a:r>
                <a:r>
                  <a:rPr lang="ru-RU" dirty="0" smtClean="0"/>
                  <a:t>расстояния между точками 	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К;Р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 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ru-RU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ru-RU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 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dirty="0"/>
                  <a:t>,	</a:t>
                </a:r>
                <a:endParaRPr lang="ru-RU" dirty="0" smtClean="0"/>
              </a:p>
              <a:p>
                <a:pPr marL="45720" lvl="0" indent="0">
                  <a:buNone/>
                </a:pPr>
                <a:r>
                  <a:rPr lang="ru-RU" dirty="0"/>
                  <a:t>	</a:t>
                </a:r>
                <a:r>
                  <a:rPr lang="ru-RU" dirty="0" smtClean="0"/>
                  <a:t>	 </a:t>
                </a:r>
                <a:r>
                  <a:rPr lang="ru-RU" dirty="0"/>
                  <a:t>где К(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 и Р(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.</a:t>
                </a:r>
              </a:p>
              <a:p>
                <a:pPr lvl="0"/>
                <a:r>
                  <a:rPr lang="ru-RU" dirty="0"/>
                  <a:t>Используя теорему косинусов, вычислить значение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cosA</m:t>
                    </m:r>
                    <m:r>
                      <a:rPr lang="ru-RU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 или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cosB</m:t>
                    </m:r>
                  </m:oMath>
                </a14:m>
                <a:endParaRPr lang="ru-RU" dirty="0"/>
              </a:p>
              <a:p>
                <a:pPr marL="45720" indent="0">
                  <a:buNone/>
                </a:pPr>
                <a:r>
                  <a:rPr lang="ru-RU" dirty="0" smtClean="0"/>
                  <a:t>		(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ru-RU" i="1">
                            <a:latin typeface="Cambria Math"/>
                          </a:rPr>
                          <m:t>𝐴</m:t>
                        </m:r>
                        <m:r>
                          <a:rPr lang="ru-RU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АМ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АВ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МВ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2АМ∙АВ</m:t>
                            </m:r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ru-RU" dirty="0"/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a:rPr lang="ru-RU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АВ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МВ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АМ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2АВ∙МВ</m:t>
                            </m:r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ru-RU" dirty="0"/>
                  <a:t>.</a:t>
                </a:r>
              </a:p>
              <a:p>
                <a:pPr lvl="0"/>
                <a:r>
                  <a:rPr lang="ru-RU" dirty="0"/>
                  <a:t>Опираясь на основное тригонометрическое тождество, найти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s</m:t>
                        </m:r>
                        <m:r>
                          <a:rPr lang="en-US" i="1">
                            <a:latin typeface="Cambria Math"/>
                          </a:rPr>
                          <m:t>𝑖𝑛</m:t>
                        </m:r>
                      </m:fName>
                      <m:e>
                        <m:r>
                          <a:rPr lang="ru-RU" i="1">
                            <a:latin typeface="Cambria Math"/>
                          </a:rPr>
                          <m:t>𝐴</m:t>
                        </m:r>
                        <m:r>
                          <a:rPr lang="ru-RU" i="1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ru-RU" dirty="0"/>
                  <a:t>или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dirty="0"/>
                  <a:t>.</a:t>
                </a:r>
              </a:p>
              <a:p>
                <a:pPr marL="45720" indent="0">
                  <a:buNone/>
                </a:pPr>
                <a:r>
                  <a:rPr lang="ru-RU" dirty="0" smtClean="0"/>
                  <a:t>		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s</m:t>
                        </m:r>
                        <m:r>
                          <a:rPr lang="en-US" i="1">
                            <a:latin typeface="Cambria Math"/>
                          </a:rPr>
                          <m:t>𝑖𝑛</m:t>
                        </m:r>
                      </m:fName>
                      <m:e>
                        <m:r>
                          <a:rPr lang="ru-RU" i="1">
                            <a:latin typeface="Cambria Math"/>
                          </a:rPr>
                          <m:t>𝐴</m:t>
                        </m:r>
                        <m:r>
                          <a:rPr lang="ru-RU" i="1"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ru-RU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rad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 </m:t>
                    </m:r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s</m:t>
                        </m:r>
                        <m:r>
                          <a:rPr lang="en-US" i="1">
                            <a:latin typeface="Cambria Math"/>
                          </a:rPr>
                          <m:t>𝑖𝑛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ru-RU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rad>
                  </m:oMath>
                </a14:m>
                <a:r>
                  <a:rPr lang="ru-RU" dirty="0"/>
                  <a:t>)</a:t>
                </a:r>
              </a:p>
              <a:p>
                <a:pPr lvl="0"/>
                <a:r>
                  <a:rPr lang="ru-RU" dirty="0"/>
                  <a:t>МН является катетом как прямоугольного треугольника АНМ, так и прямоугольного треугольника ВНМ. Вычислить МН по формуле  МН=АМ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s</m:t>
                        </m:r>
                        <m:r>
                          <a:rPr lang="en-US" i="1">
                            <a:latin typeface="Cambria Math"/>
                          </a:rPr>
                          <m:t>𝑖𝑛</m:t>
                        </m:r>
                      </m:fName>
                      <m:e>
                        <m:r>
                          <a:rPr lang="ru-RU" i="1">
                            <a:latin typeface="Cambria Math"/>
                          </a:rPr>
                          <m:t>𝐴</m:t>
                        </m:r>
                        <m:r>
                          <a:rPr lang="ru-RU" i="1">
                            <a:latin typeface="Cambria Math"/>
                          </a:rPr>
                          <m:t>  </m:t>
                        </m:r>
                      </m:e>
                    </m:func>
                  </m:oMath>
                </a14:m>
                <a:r>
                  <a:rPr lang="ru-RU" dirty="0"/>
                  <a:t>или  МН=МВ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/>
                          </a:rPr>
                          <m:t>𝐵</m:t>
                        </m:r>
                      </m:e>
                    </m:func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1719070"/>
                <a:ext cx="8537372" cy="4590249"/>
              </a:xfrm>
              <a:blipFill rotWithShape="1">
                <a:blip r:embed="rId2"/>
                <a:stretch>
                  <a:fillRect t="-930" r="-1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Алгоритм 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800" b="1" i="1" dirty="0" smtClean="0"/>
              <a:t>«</a:t>
            </a:r>
            <a:r>
              <a:rPr lang="ru-RU" sz="2800" b="1" i="1" dirty="0"/>
              <a:t>Расстояние от точки М до прямой АВ</a:t>
            </a:r>
            <a:r>
              <a:rPr lang="ru-RU" sz="2800" b="1" i="1" dirty="0" smtClean="0"/>
              <a:t>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913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lvl="0"/>
                <a:r>
                  <a:rPr lang="ru-RU" dirty="0" smtClean="0"/>
                  <a:t>Связать прямоугольную систему  координат с данным геометрическим телом.</a:t>
                </a:r>
              </a:p>
              <a:p>
                <a:pPr lvl="0"/>
                <a:r>
                  <a:rPr lang="ru-RU" dirty="0"/>
                  <a:t>Определить координаты точки М, не лежащей в плоскости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𝛼</m:t>
                    </m:r>
                    <m:r>
                      <a:rPr lang="ru-RU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 и трех точек: А, В, </a:t>
                </a:r>
                <a:r>
                  <a:rPr lang="en-US" dirty="0"/>
                  <a:t>C </a:t>
                </a:r>
                <a:r>
                  <a:rPr lang="ru-RU" dirty="0"/>
                  <a:t>плоскости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𝛼</m:t>
                    </m:r>
                  </m:oMath>
                </a14:m>
                <a:r>
                  <a:rPr lang="ru-RU" dirty="0"/>
                  <a:t>, не лежащих на одной прямой.</a:t>
                </a:r>
              </a:p>
              <a:p>
                <a:pPr lvl="0"/>
                <a:r>
                  <a:rPr lang="ru-RU" dirty="0"/>
                  <a:t>Вывести уравнение плоскости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𝛼</m:t>
                    </m:r>
                    <m:r>
                      <a:rPr lang="ru-RU" i="1">
                        <a:latin typeface="Cambria Math"/>
                      </a:rPr>
                      <m:t>. </m:t>
                    </m:r>
                  </m:oMath>
                </a14:m>
                <a:r>
                  <a:rPr lang="ru-RU" dirty="0"/>
                  <a:t>Для этого нужно взять в общем виде уравнение плоскости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   </m:t>
                    </m:r>
                    <m:r>
                      <a:rPr lang="ru-RU" i="1">
                        <a:latin typeface="Cambria Math"/>
                      </a:rPr>
                      <m:t>𝑎𝑥</m:t>
                    </m:r>
                    <m:r>
                      <a:rPr lang="ru-RU" i="1">
                        <a:latin typeface="Cambria Math"/>
                      </a:rPr>
                      <m:t>+</m:t>
                    </m:r>
                    <m:r>
                      <a:rPr lang="ru-RU" i="1">
                        <a:latin typeface="Cambria Math"/>
                      </a:rPr>
                      <m:t>𝑏𝑦</m:t>
                    </m:r>
                    <m:r>
                      <a:rPr lang="ru-RU" i="1">
                        <a:latin typeface="Cambria Math"/>
                      </a:rPr>
                      <m:t>+</m:t>
                    </m:r>
                    <m:r>
                      <a:rPr lang="ru-RU" i="1">
                        <a:latin typeface="Cambria Math"/>
                      </a:rPr>
                      <m:t>𝑐𝑧</m:t>
                    </m:r>
                    <m:r>
                      <a:rPr lang="ru-RU" i="1">
                        <a:latin typeface="Cambria Math"/>
                      </a:rPr>
                      <m:t>+</m:t>
                    </m:r>
                    <m:r>
                      <a:rPr lang="ru-RU" i="1">
                        <a:latin typeface="Cambria Math"/>
                      </a:rPr>
                      <m:t>𝑑</m:t>
                    </m:r>
                    <m:r>
                      <a:rPr lang="ru-RU" i="1">
                        <a:latin typeface="Cambria Math"/>
                      </a:rPr>
                      <m:t>=0</m:t>
                    </m:r>
                  </m:oMath>
                </a14:m>
                <a:r>
                  <a:rPr lang="ru-RU" dirty="0"/>
                  <a:t>, в котором </a:t>
                </a:r>
                <a:r>
                  <a:rPr lang="ru-RU" i="1" dirty="0"/>
                  <a:t>a, b, c, d</a:t>
                </a:r>
                <a:r>
                  <a:rPr lang="ru-RU" dirty="0"/>
                  <a:t> – неизвестные числа. Подставив в него координаты точек А(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А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А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А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 В(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В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В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В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 </a:t>
                </a:r>
                <a:r>
                  <a:rPr lang="en-US" dirty="0"/>
                  <a:t>C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получить систему уравнений: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/>
                                    </a:rPr>
                                    <m:t>А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/>
                                    </a:rPr>
                                    <m:t>А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/>
                                    </a:rPr>
                                    <m:t>А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=0,</m:t>
                              </m:r>
                            </m:e>
                            <m:e>
                              <m:r>
                                <a:rPr lang="ru-RU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/>
                                    </a:rPr>
                                    <m:t>В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/>
                                    </a:rPr>
                                    <m:t>В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/>
                                    </a:rPr>
                                    <m:t>В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=0,</m:t>
                              </m:r>
                            </m:e>
                            <m:e>
                              <m:r>
                                <a:rPr lang="ru-RU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=0.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 smtClean="0"/>
              </a:p>
              <a:p>
                <a:pPr marL="45720" indent="0">
                  <a:buNone/>
                </a:pPr>
                <a:r>
                  <a:rPr lang="ru-RU" dirty="0"/>
                  <a:t>Решив её, определить значения коэффициентов </a:t>
                </a:r>
                <a:r>
                  <a:rPr lang="ru-RU" i="1" dirty="0"/>
                  <a:t>a, b, c, d </a:t>
                </a:r>
                <a:r>
                  <a:rPr lang="ru-RU" dirty="0"/>
                  <a:t>и </a:t>
                </a:r>
                <a:r>
                  <a:rPr lang="ru-RU" dirty="0" smtClean="0"/>
                  <a:t>подставить </a:t>
                </a:r>
                <a:r>
                  <a:rPr lang="ru-RU" dirty="0"/>
                  <a:t>полученные значения в уравнение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𝑎𝑥</m:t>
                    </m:r>
                    <m:r>
                      <a:rPr lang="ru-RU" i="1">
                        <a:latin typeface="Cambria Math"/>
                      </a:rPr>
                      <m:t>+</m:t>
                    </m:r>
                    <m:r>
                      <a:rPr lang="ru-RU" i="1">
                        <a:latin typeface="Cambria Math"/>
                      </a:rPr>
                      <m:t>𝑏𝑦</m:t>
                    </m:r>
                    <m:r>
                      <a:rPr lang="ru-RU" i="1">
                        <a:latin typeface="Cambria Math"/>
                      </a:rPr>
                      <m:t>+</m:t>
                    </m:r>
                    <m:r>
                      <a:rPr lang="ru-RU" i="1">
                        <a:latin typeface="Cambria Math"/>
                      </a:rPr>
                      <m:t>𝑐𝑧</m:t>
                    </m:r>
                    <m:r>
                      <a:rPr lang="ru-RU" i="1">
                        <a:latin typeface="Cambria Math"/>
                      </a:rPr>
                      <m:t>+</m:t>
                    </m:r>
                    <m:r>
                      <a:rPr lang="ru-RU" i="1">
                        <a:latin typeface="Cambria Math"/>
                      </a:rPr>
                      <m:t>𝑑</m:t>
                    </m:r>
                    <m:r>
                      <a:rPr lang="ru-RU" i="1">
                        <a:latin typeface="Cambria Math"/>
                      </a:rPr>
                      <m:t>=0</m:t>
                    </m:r>
                  </m:oMath>
                </a14:m>
                <a:r>
                  <a:rPr lang="ru-RU" dirty="0"/>
                  <a:t>.</a:t>
                </a:r>
              </a:p>
              <a:p>
                <a:pPr lvl="0"/>
                <a:r>
                  <a:rPr lang="ru-RU" dirty="0" smtClean="0"/>
                  <a:t>Расстояние от точки M (x</a:t>
                </a:r>
                <a:r>
                  <a:rPr lang="ru-RU" baseline="-25000" dirty="0"/>
                  <a:t>0</a:t>
                </a:r>
                <a:r>
                  <a:rPr lang="ru-RU" dirty="0"/>
                  <a:t> ,y</a:t>
                </a:r>
                <a:r>
                  <a:rPr lang="ru-RU" baseline="-25000" dirty="0"/>
                  <a:t>0</a:t>
                </a:r>
                <a:r>
                  <a:rPr lang="ru-RU" dirty="0"/>
                  <a:t> ,z</a:t>
                </a:r>
                <a:r>
                  <a:rPr lang="ru-RU" baseline="-25000" dirty="0"/>
                  <a:t>0</a:t>
                </a:r>
                <a:r>
                  <a:rPr lang="ru-RU" dirty="0"/>
                  <a:t>)</a:t>
                </a:r>
                <a:r>
                  <a:rPr lang="ru-RU" baseline="-25000" dirty="0"/>
                  <a:t> </a:t>
                </a:r>
                <a:r>
                  <a:rPr lang="ru-RU" dirty="0"/>
                  <a:t>до плоскости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𝛼</m:t>
                    </m:r>
                  </m:oMath>
                </a14:m>
                <a:r>
                  <a:rPr lang="ru-RU" dirty="0"/>
                  <a:t>, заданной уравнением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𝑎𝑥</m:t>
                    </m:r>
                    <m:r>
                      <a:rPr lang="ru-RU" i="1" smtClean="0">
                        <a:latin typeface="Cambria Math"/>
                      </a:rPr>
                      <m:t>+</m:t>
                    </m:r>
                    <m:r>
                      <a:rPr lang="ru-RU" i="1" smtClean="0">
                        <a:latin typeface="Cambria Math"/>
                      </a:rPr>
                      <m:t>𝑏𝑦</m:t>
                    </m:r>
                    <m:r>
                      <a:rPr lang="ru-RU" i="1" smtClean="0">
                        <a:latin typeface="Cambria Math"/>
                      </a:rPr>
                      <m:t>+</m:t>
                    </m:r>
                    <m:r>
                      <a:rPr lang="ru-RU" i="1" smtClean="0">
                        <a:latin typeface="Cambria Math"/>
                      </a:rPr>
                      <m:t>𝑐𝑧</m:t>
                    </m:r>
                    <m:r>
                      <a:rPr lang="ru-RU" i="1" smtClean="0">
                        <a:latin typeface="Cambria Math"/>
                      </a:rPr>
                      <m:t>+</m:t>
                    </m:r>
                    <m:r>
                      <a:rPr lang="ru-RU" i="1" smtClean="0">
                        <a:latin typeface="Cambria Math"/>
                      </a:rPr>
                      <m:t>𝑑</m:t>
                    </m:r>
                    <m:r>
                      <a:rPr lang="ru-RU" i="1" smtClean="0">
                        <a:latin typeface="Cambria Math"/>
                      </a:rPr>
                      <m:t>=0</m:t>
                    </m:r>
                    <m:r>
                      <a:rPr lang="ru-RU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 вычислить по </a:t>
                </a:r>
                <a:r>
                  <a:rPr lang="ru-RU" dirty="0" smtClean="0"/>
                  <a:t>формуле</a:t>
                </a:r>
              </a:p>
              <a:p>
                <a:pPr marL="45720" lvl="0" indent="0">
                  <a:buNone/>
                </a:pPr>
                <a:r>
                  <a:rPr lang="ru-RU" dirty="0" smtClean="0"/>
                  <a:t> 			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М, </m:t>
                        </m:r>
                        <m:r>
                          <a:rPr lang="ru-RU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>
                                <a:latin typeface="Cambria Math"/>
                              </a:rPr>
                              <m:t>  </m:t>
                            </m:r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х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у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r>
                              <a:rPr lang="ru-RU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21" r="-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b="1" i="1" dirty="0"/>
                  <a:t>Алгоритм «Расстояние от точки М </a:t>
                </a:r>
                <a:r>
                  <a:rPr lang="ru-RU" b="1" dirty="0"/>
                  <a:t>до плоскости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𝜶</m:t>
                    </m:r>
                  </m:oMath>
                </a14:m>
                <a:r>
                  <a:rPr lang="ru-RU" b="1" dirty="0" smtClean="0"/>
                  <a:t>».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7514" b="-20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9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380999" y="1628800"/>
                <a:ext cx="8407893" cy="5040559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ru-RU" dirty="0"/>
                  <a:t>Связать прямоугольную систему  координат с данным геометрическим телом.</a:t>
                </a:r>
              </a:p>
              <a:p>
                <a:pPr lvl="0"/>
                <a:r>
                  <a:rPr lang="ru-RU" dirty="0"/>
                  <a:t>Определить координаты трех точек: А, В, </a:t>
                </a:r>
                <a:r>
                  <a:rPr lang="en-US" dirty="0"/>
                  <a:t>C </a:t>
                </a:r>
                <a:r>
                  <a:rPr lang="ru-RU" dirty="0"/>
                  <a:t>плоскости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𝛼</m:t>
                    </m:r>
                  </m:oMath>
                </a14:m>
                <a:r>
                  <a:rPr lang="ru-RU" dirty="0"/>
                  <a:t>, не лежащих на одной прямой. И координаты трёх точек: Р, </a:t>
                </a:r>
                <a:r>
                  <a:rPr lang="en-US" dirty="0"/>
                  <a:t>R</a:t>
                </a:r>
                <a:r>
                  <a:rPr lang="ru-RU" dirty="0"/>
                  <a:t>, </a:t>
                </a:r>
                <a:r>
                  <a:rPr lang="en-US" dirty="0"/>
                  <a:t>T</a:t>
                </a:r>
                <a:r>
                  <a:rPr lang="ru-RU" dirty="0"/>
                  <a:t> плоскости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𝛽</m:t>
                    </m:r>
                  </m:oMath>
                </a14:m>
                <a:r>
                  <a:rPr lang="ru-RU" dirty="0"/>
                  <a:t>, не лежащих на одной прямой</a:t>
                </a:r>
              </a:p>
              <a:p>
                <a:pPr lvl="0"/>
                <a:r>
                  <a:rPr lang="ru-RU" dirty="0"/>
                  <a:t>Вывести уравнения плоскостей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𝛼</m:t>
                    </m:r>
                    <m:r>
                      <a:rPr lang="ru-RU" i="1">
                        <a:latin typeface="Cambria Math"/>
                      </a:rPr>
                      <m:t> и </m:t>
                    </m:r>
                    <m:r>
                      <a:rPr lang="ru-RU" i="1">
                        <a:latin typeface="Cambria Math"/>
                      </a:rPr>
                      <m:t>𝛽</m:t>
                    </m:r>
                    <m:r>
                      <a:rPr lang="ru-RU" i="1">
                        <a:latin typeface="Cambria Math"/>
                      </a:rPr>
                      <m:t>. </m:t>
                    </m:r>
                  </m:oMath>
                </a14:m>
                <a:endParaRPr lang="ru-RU" dirty="0"/>
              </a:p>
              <a:p>
                <a:pPr marL="45720" indent="0">
                  <a:buNone/>
                </a:pPr>
                <a:r>
                  <a:rPr lang="ru-RU" dirty="0"/>
                  <a:t>Для этого нужно взять в общем виде уравнение плоскости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𝑦</m:t>
                    </m:r>
                    <m:r>
                      <a:rPr lang="ru-RU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𝑧</m:t>
                    </m:r>
                    <m:r>
                      <a:rPr lang="ru-RU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=0</m:t>
                    </m:r>
                  </m:oMath>
                </a14:m>
                <a:r>
                  <a:rPr lang="ru-RU" dirty="0"/>
                  <a:t>, в котором </a:t>
                </a:r>
                <a:r>
                  <a:rPr lang="ru-RU" i="1" dirty="0"/>
                  <a:t>a</a:t>
                </a:r>
                <a:r>
                  <a:rPr lang="ru-RU" i="1" baseline="-25000" dirty="0"/>
                  <a:t>1</a:t>
                </a:r>
                <a:r>
                  <a:rPr lang="ru-RU" i="1" dirty="0"/>
                  <a:t>, b</a:t>
                </a:r>
                <a:r>
                  <a:rPr lang="ru-RU" i="1" baseline="-25000" dirty="0"/>
                  <a:t>1</a:t>
                </a:r>
                <a:r>
                  <a:rPr lang="ru-RU" i="1" dirty="0"/>
                  <a:t>, c</a:t>
                </a:r>
                <a:r>
                  <a:rPr lang="ru-RU" i="1" baseline="-25000" dirty="0"/>
                  <a:t>1</a:t>
                </a:r>
                <a:r>
                  <a:rPr lang="ru-RU" i="1" dirty="0"/>
                  <a:t>, d</a:t>
                </a:r>
                <a:r>
                  <a:rPr lang="ru-RU" i="1" baseline="-25000" dirty="0"/>
                  <a:t>1</a:t>
                </a:r>
                <a:r>
                  <a:rPr lang="ru-RU" dirty="0"/>
                  <a:t> – неизвестные числа. Подставив в него координаты точек А(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А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А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А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 В(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В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В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В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 </a:t>
                </a:r>
                <a:r>
                  <a:rPr lang="en-US" dirty="0"/>
                  <a:t>C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получить систему уравнений: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/>
                                    </a:rPr>
                                    <m:t>А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/>
                                    </a:rPr>
                                    <m:t>А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/>
                                    </a:rPr>
                                    <m:t>А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=0,</m:t>
                              </m:r>
                            </m:e>
                            <m:e>
                              <m:r>
                                <a:rPr lang="ru-RU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/>
                                    </a:rPr>
                                    <m:t>В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/>
                                    </a:rPr>
                                    <m:t>В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/>
                                    </a:rPr>
                                    <m:t>В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=0,</m:t>
                              </m:r>
                            </m:e>
                            <m:e>
                              <m:r>
                                <a:rPr lang="ru-RU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=0.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pPr marL="45720" indent="0">
                  <a:buNone/>
                </a:pPr>
                <a:r>
                  <a:rPr lang="ru-RU" dirty="0"/>
                  <a:t>Решив её, определить значения коэффициентов</a:t>
                </a:r>
                <a:r>
                  <a:rPr lang="ru-RU" i="1" dirty="0"/>
                  <a:t> a</a:t>
                </a:r>
                <a:r>
                  <a:rPr lang="ru-RU" i="1" baseline="-25000" dirty="0"/>
                  <a:t>1</a:t>
                </a:r>
                <a:r>
                  <a:rPr lang="ru-RU" i="1" dirty="0"/>
                  <a:t>, b</a:t>
                </a:r>
                <a:r>
                  <a:rPr lang="ru-RU" i="1" baseline="-25000" dirty="0"/>
                  <a:t>1</a:t>
                </a:r>
                <a:r>
                  <a:rPr lang="ru-RU" i="1" dirty="0"/>
                  <a:t>, c</a:t>
                </a:r>
                <a:r>
                  <a:rPr lang="ru-RU" i="1" baseline="-25000" dirty="0"/>
                  <a:t>1</a:t>
                </a:r>
                <a:r>
                  <a:rPr lang="ru-RU" i="1" dirty="0"/>
                  <a:t>, </a:t>
                </a:r>
                <a:r>
                  <a:rPr lang="ru-RU" i="1" dirty="0" smtClean="0"/>
                  <a:t>d</a:t>
                </a:r>
                <a:r>
                  <a:rPr lang="ru-RU" i="1" baseline="-25000" dirty="0" smtClean="0"/>
                  <a:t>1.</a:t>
                </a:r>
                <a:r>
                  <a:rPr lang="ru-RU" dirty="0"/>
                  <a:t> </a:t>
                </a:r>
                <a:endParaRPr lang="ru-RU" dirty="0" smtClean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628800"/>
                <a:ext cx="8407893" cy="5040559"/>
              </a:xfrm>
              <a:blipFill rotWithShape="1">
                <a:blip r:embed="rId2"/>
                <a:stretch>
                  <a:fillRect l="-145" t="-605" b="-7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b="1" i="1" dirty="0"/>
                  <a:t>Алгоритм </a:t>
                </a:r>
                <a:r>
                  <a:rPr lang="ru-RU" b="1" i="1" dirty="0" smtClean="0"/>
                  <a:t/>
                </a:r>
                <a:br>
                  <a:rPr lang="ru-RU" b="1" i="1" dirty="0" smtClean="0"/>
                </a:br>
                <a:r>
                  <a:rPr lang="ru-RU" b="1" i="1" dirty="0" smtClean="0"/>
                  <a:t>«</a:t>
                </a:r>
                <a:r>
                  <a:rPr lang="ru-RU" b="1" i="1" dirty="0"/>
                  <a:t>Угол между плоскостями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𝜶</m:t>
                    </m:r>
                    <m:r>
                      <a:rPr lang="ru-RU" b="1" i="1">
                        <a:latin typeface="Cambria Math"/>
                      </a:rPr>
                      <m:t> и </m:t>
                    </m:r>
                    <m:r>
                      <a:rPr lang="ru-RU" b="1" i="1">
                        <a:latin typeface="Cambria Math"/>
                      </a:rPr>
                      <m:t>𝜷</m:t>
                    </m:r>
                  </m:oMath>
                </a14:m>
                <a:r>
                  <a:rPr lang="ru-RU" b="1" dirty="0" smtClean="0"/>
                  <a:t>».</a:t>
                </a:r>
                <a:endParaRPr lang="ru-RU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7514" b="-20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1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ru-RU" dirty="0"/>
                  <a:t>Затем, подставив в  уравнение плоскости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𝑦</m:t>
                    </m:r>
                    <m:r>
                      <a:rPr lang="ru-RU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𝑧</m:t>
                    </m:r>
                    <m:r>
                      <a:rPr lang="ru-RU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=0 </m:t>
                    </m:r>
                  </m:oMath>
                </a14:m>
                <a:r>
                  <a:rPr lang="ru-RU" dirty="0"/>
                  <a:t>координаты точек Р(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P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P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P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 </a:t>
                </a:r>
                <a:r>
                  <a:rPr lang="en-US" dirty="0"/>
                  <a:t>R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R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R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R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 </a:t>
                </a:r>
                <a:r>
                  <a:rPr lang="en-US" dirty="0"/>
                  <a:t>T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получить систему уравнений: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P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P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P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=0,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=0,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=0.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pPr marL="45720" indent="0">
                  <a:buNone/>
                </a:pPr>
                <a:r>
                  <a:rPr lang="ru-RU" dirty="0"/>
                  <a:t>Решив её, определить значения коэффициентов</a:t>
                </a:r>
                <a:r>
                  <a:rPr lang="ru-RU" i="1" dirty="0"/>
                  <a:t> a</a:t>
                </a:r>
                <a:r>
                  <a:rPr lang="ru-RU" i="1" baseline="-25000" dirty="0"/>
                  <a:t>2</a:t>
                </a:r>
                <a:r>
                  <a:rPr lang="ru-RU" i="1" dirty="0"/>
                  <a:t>, b</a:t>
                </a:r>
                <a:r>
                  <a:rPr lang="ru-RU" i="1" baseline="-25000" dirty="0"/>
                  <a:t>2</a:t>
                </a:r>
                <a:r>
                  <a:rPr lang="ru-RU" i="1" dirty="0"/>
                  <a:t>, c</a:t>
                </a:r>
                <a:r>
                  <a:rPr lang="ru-RU" i="1" baseline="-25000" dirty="0"/>
                  <a:t>2</a:t>
                </a:r>
                <a:r>
                  <a:rPr lang="ru-RU" i="1" dirty="0"/>
                  <a:t>, d</a:t>
                </a:r>
                <a:r>
                  <a:rPr lang="ru-RU" i="1" baseline="-25000" dirty="0"/>
                  <a:t>2,</a:t>
                </a:r>
                <a:endParaRPr lang="ru-RU" dirty="0"/>
              </a:p>
              <a:p>
                <a:pPr lvl="0"/>
                <a:r>
                  <a:rPr lang="ru-RU" dirty="0"/>
                  <a:t>Используя формулу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со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𝛼</m:t>
                        </m:r>
                        <m:r>
                          <a:rPr lang="ru-RU" i="1">
                            <a:latin typeface="Cambria Math"/>
                          </a:rPr>
                          <m:t>;</m:t>
                        </m:r>
                        <m:r>
                          <a:rPr lang="ru-RU" i="1">
                            <a:latin typeface="Cambria Math"/>
                          </a:rPr>
                          <m:t>𝛽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i="1" baseline="-250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i="1" baseline="-2500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i="1" baseline="-2500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i="1" baseline="-250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i="1" baseline="-2500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i="1" baseline="-2500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ru-RU" i="1" baseline="-250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ru-RU" i="1" baseline="-2500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ru-RU" dirty="0"/>
                  <a:t> , вычислим косинус искомого угла. </a:t>
                </a:r>
              </a:p>
              <a:p>
                <a:pPr lvl="0"/>
                <a:r>
                  <a:rPr lang="ru-RU" dirty="0"/>
                  <a:t>Определить угол между плоскостями  по формуле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𝛼</m:t>
                        </m:r>
                        <m:r>
                          <a:rPr lang="ru-RU" i="1">
                            <a:latin typeface="Cambria Math"/>
                          </a:rPr>
                          <m:t>;</m:t>
                        </m:r>
                        <m:r>
                          <a:rPr lang="ru-RU" i="1">
                            <a:latin typeface="Cambria Math"/>
                          </a:rPr>
                          <m:t>𝛽</m:t>
                        </m:r>
                      </m:e>
                    </m:d>
                  </m:oMath>
                </a14:m>
                <a:r>
                  <a:rPr lang="ru-RU" dirty="0"/>
                  <a:t>=</a:t>
                </a:r>
                <a:r>
                  <a:rPr lang="ru-RU" dirty="0" err="1"/>
                  <a:t>агссо</a:t>
                </a:r>
                <a:r>
                  <a:rPr lang="en-US" dirty="0"/>
                  <a:t>s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со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𝛼</m:t>
                        </m:r>
                        <m:r>
                          <a:rPr lang="ru-RU" i="1">
                            <a:latin typeface="Cambria Math"/>
                          </a:rPr>
                          <m:t>;</m:t>
                        </m:r>
                        <m:r>
                          <a:rPr lang="ru-RU" i="1">
                            <a:latin typeface="Cambria Math"/>
                          </a:rPr>
                          <m:t>𝛽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5" t="-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b="1" i="1" dirty="0"/>
                  <a:t>Алгоритм </a:t>
                </a:r>
                <a:r>
                  <a:rPr lang="ru-RU" b="1" i="1" dirty="0" smtClean="0"/>
                  <a:t/>
                </a:r>
                <a:br>
                  <a:rPr lang="ru-RU" b="1" i="1" dirty="0" smtClean="0"/>
                </a:br>
                <a:r>
                  <a:rPr lang="ru-RU" b="1" i="1" dirty="0" smtClean="0"/>
                  <a:t>«</a:t>
                </a:r>
                <a:r>
                  <a:rPr lang="ru-RU" b="1" i="1" dirty="0"/>
                  <a:t>Угол между плоскостями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𝜶</m:t>
                    </m:r>
                    <m:r>
                      <a:rPr lang="ru-RU" b="1" i="1">
                        <a:latin typeface="Cambria Math"/>
                      </a:rPr>
                      <m:t> и </m:t>
                    </m:r>
                    <m:r>
                      <a:rPr lang="ru-RU" b="1" i="1">
                        <a:latin typeface="Cambria Math"/>
                      </a:rPr>
                      <m:t>𝜷</m:t>
                    </m:r>
                  </m:oMath>
                </a14:m>
                <a:r>
                  <a:rPr lang="ru-RU" b="1" dirty="0"/>
                  <a:t>».</a:t>
                </a:r>
                <a:endParaRPr lang="ru-RU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7514" b="-20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8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ru-RU" dirty="0"/>
                  <a:t>Связать прямоугольную систему  координат с данным геометрическим телом.</a:t>
                </a:r>
              </a:p>
              <a:p>
                <a:pPr lvl="0"/>
                <a:r>
                  <a:rPr lang="ru-RU" dirty="0"/>
                  <a:t>Определить координаты четырёх точек: А, В, </a:t>
                </a:r>
                <a:r>
                  <a:rPr lang="en-US" dirty="0"/>
                  <a:t>C</a:t>
                </a:r>
                <a:r>
                  <a:rPr lang="ru-RU" dirty="0"/>
                  <a:t> и </a:t>
                </a:r>
                <a:r>
                  <a:rPr lang="en-US" dirty="0"/>
                  <a:t>D</a:t>
                </a:r>
                <a:r>
                  <a:rPr lang="ru-RU" dirty="0"/>
                  <a:t>. </a:t>
                </a:r>
              </a:p>
              <a:p>
                <a:pPr lvl="0"/>
                <a:r>
                  <a:rPr lang="ru-RU" dirty="0"/>
                  <a:t>Вычислить координаты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latin typeface="Cambria Math"/>
                          </a:rPr>
                          <m:t>С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ru-RU" dirty="0"/>
                  <a:t>.</a:t>
                </a:r>
              </a:p>
              <a:p>
                <a:pPr lvl="0"/>
                <a:r>
                  <a:rPr lang="ru-RU" dirty="0"/>
                  <a:t>Вычислить косинус искомого угла, используя формулу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со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𝐴𝐵</m:t>
                            </m:r>
                          </m:e>
                        </m:acc>
                        <m:r>
                          <a:rPr lang="ru-RU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/>
                              </a:rPr>
                              <m:t>С</m:t>
                            </m:r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ru-RU" i="1">
                                <a:latin typeface="Cambria Math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С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𝐷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𝐴𝐵</m:t>
                                </m:r>
                              </m:e>
                            </m:acc>
                          </m:e>
                        </m:d>
                        <m:r>
                          <a:rPr lang="ru-RU" i="1">
                            <a:latin typeface="Cambria Math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С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𝐷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m:rPr>
                        <m:lit/>
                      </m:rP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i="1" baseline="-250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i="1" baseline="-250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i="1" baseline="-2500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i="1" baseline="-2500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i="1" baseline="-2500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i="1" baseline="-2500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i="1" baseline="-2500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i="1" baseline="-2500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ru-RU" dirty="0"/>
                  <a:t> , </a:t>
                </a:r>
              </a:p>
              <a:p>
                <a:r>
                  <a:rPr lang="ru-RU" dirty="0"/>
                  <a:t>где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ru-RU" i="1" baseline="-250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i="1" baseline="-2500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ru-RU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ru-RU" i="1" baseline="-250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i="1" baseline="-2500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ru-RU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ru-RU" i="1" baseline="-2500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/>
                  <a:t> и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𝐶𝐷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ru-RU" i="1" baseline="-250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i="1" baseline="-2500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ru-RU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 baseline="-2500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ru-RU" i="1" baseline="-250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i="1" baseline="-2500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ru-RU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ru-RU" i="1" baseline="-2500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/>
                  <a:t>. </a:t>
                </a:r>
              </a:p>
              <a:p>
                <a:pPr lvl="0"/>
                <a:r>
                  <a:rPr lang="ru-RU" dirty="0"/>
                  <a:t>Определить угол между прямыми  АВ и С</a:t>
                </a:r>
                <a:r>
                  <a:rPr lang="en-US" dirty="0"/>
                  <a:t>D</a:t>
                </a:r>
                <a:r>
                  <a:rPr lang="ru-RU" dirty="0"/>
                  <a:t>, используя равенство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АВ;</m:t>
                        </m:r>
                        <m:r>
                          <a:rPr lang="ru-RU" i="1">
                            <a:latin typeface="Cambria Math"/>
                          </a:rPr>
                          <m:t>𝐶𝐷</m:t>
                        </m:r>
                      </m:e>
                    </m:d>
                  </m:oMath>
                </a14:m>
                <a:r>
                  <a:rPr lang="ru-RU" dirty="0"/>
                  <a:t>=а</a:t>
                </a:r>
                <a:r>
                  <a:rPr lang="en-US" dirty="0"/>
                  <a:t>r</a:t>
                </a:r>
                <a:r>
                  <a:rPr lang="ru-RU" dirty="0" err="1"/>
                  <a:t>ссо</a:t>
                </a:r>
                <a:r>
                  <a:rPr lang="en-US" dirty="0"/>
                  <a:t>s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со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𝐴𝐵</m:t>
                            </m:r>
                          </m:e>
                        </m:acc>
                        <m:r>
                          <a:rPr lang="ru-RU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/>
                              </a:rPr>
                              <m:t>С</m:t>
                            </m:r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ru-RU" i="1">
                        <a:latin typeface="Cambria Math"/>
                      </a:rPr>
                      <m:t>).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Алгоритм</a:t>
            </a:r>
            <a:r>
              <a:rPr lang="ru-RU" i="1" dirty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«</a:t>
            </a:r>
            <a:r>
              <a:rPr lang="ru-RU" b="1" i="1" dirty="0"/>
              <a:t>Угол между прямыми АВ и С</a:t>
            </a:r>
            <a:r>
              <a:rPr lang="en-US" b="1" i="1" dirty="0"/>
              <a:t>D</a:t>
            </a:r>
            <a:r>
              <a:rPr lang="ru-RU" b="1" i="1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42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380999" y="1719071"/>
                <a:ext cx="8407893" cy="4905284"/>
              </a:xfrm>
            </p:spPr>
            <p:txBody>
              <a:bodyPr>
                <a:normAutofit fontScale="85000" lnSpcReduction="10000"/>
              </a:bodyPr>
              <a:lstStyle/>
              <a:p>
                <a:pPr lvl="0"/>
                <a:r>
                  <a:rPr lang="ru-RU" dirty="0"/>
                  <a:t>Связать прямоугольную систему  координат с данным геометрическим телом.</a:t>
                </a:r>
              </a:p>
              <a:p>
                <a:pPr lvl="0"/>
                <a:r>
                  <a:rPr lang="ru-RU" dirty="0"/>
                  <a:t>Определить координаты пяти точек: А, В, </a:t>
                </a:r>
                <a:r>
                  <a:rPr lang="en-US" dirty="0"/>
                  <a:t>C</a:t>
                </a:r>
                <a:r>
                  <a:rPr lang="ru-RU" dirty="0"/>
                  <a:t>, </a:t>
                </a:r>
                <a:r>
                  <a:rPr lang="en-US" dirty="0"/>
                  <a:t>D</a:t>
                </a:r>
                <a:r>
                  <a:rPr lang="ru-RU" dirty="0"/>
                  <a:t> и Е,  где  </a:t>
                </a:r>
                <a:r>
                  <a:rPr lang="en-US" dirty="0"/>
                  <a:t>C</a:t>
                </a:r>
                <a:r>
                  <a:rPr lang="ru-RU" dirty="0"/>
                  <a:t>, </a:t>
                </a:r>
                <a:r>
                  <a:rPr lang="en-US" dirty="0"/>
                  <a:t>D</a:t>
                </a:r>
                <a:r>
                  <a:rPr lang="ru-RU" dirty="0"/>
                  <a:t> и Е-точки плоскости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𝛼</m:t>
                    </m:r>
                  </m:oMath>
                </a14:m>
                <a:r>
                  <a:rPr lang="ru-RU" dirty="0"/>
                  <a:t>, не лежащие на одной прямой.</a:t>
                </a:r>
              </a:p>
              <a:p>
                <a:pPr lvl="0"/>
                <a:r>
                  <a:rPr lang="ru-RU" dirty="0"/>
                  <a:t>Вычислить координаты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dirty="0"/>
                  <a:t>.</a:t>
                </a:r>
              </a:p>
              <a:p>
                <a:pPr lvl="0"/>
                <a:r>
                  <a:rPr lang="ru-RU" dirty="0"/>
                  <a:t>Определить координаты одной из трёх пар векторов плоскости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𝛼</m:t>
                    </m:r>
                  </m:oMath>
                </a14:m>
                <a:r>
                  <a:rPr lang="ru-RU" dirty="0"/>
                  <a:t>: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latin typeface="Cambria Math"/>
                          </a:rPr>
                          <m:t>С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latin typeface="Cambria Math"/>
                          </a:rPr>
                          <m:t>СЕ</m:t>
                        </m:r>
                      </m:e>
                    </m:acc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r>
                          <a:rPr lang="ru-RU" i="1">
                            <a:latin typeface="Cambria Math"/>
                          </a:rPr>
                          <m:t>С</m:t>
                        </m:r>
                      </m:e>
                    </m:acc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r>
                          <a:rPr lang="ru-RU" i="1">
                            <a:latin typeface="Cambria Math"/>
                          </a:rPr>
                          <m:t>Е</m:t>
                        </m:r>
                      </m:e>
                    </m:acc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latin typeface="Cambria Math"/>
                          </a:rPr>
                          <m:t>ЕС</m:t>
                        </m:r>
                      </m:e>
                    </m:acc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latin typeface="Cambria Math"/>
                          </a:rPr>
                          <m:t>Е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ru-RU" dirty="0"/>
                  <a:t>. Например,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latin typeface="Cambria Math"/>
                          </a:rPr>
                          <m:t>С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latin typeface="Cambria Math"/>
                          </a:rPr>
                          <m:t>СЕ</m:t>
                        </m:r>
                      </m:e>
                    </m:acc>
                  </m:oMath>
                </a14:m>
                <a:endParaRPr lang="ru-RU" dirty="0"/>
              </a:p>
              <a:p>
                <a:pPr lvl="0"/>
                <a:r>
                  <a:rPr lang="ru-RU" dirty="0"/>
                  <a:t>Вычислить координаты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ru-RU" dirty="0"/>
                  <a:t>, перпендикулярного плоскости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𝛼</m:t>
                    </m:r>
                  </m:oMath>
                </a14:m>
                <a:r>
                  <a:rPr lang="ru-RU" dirty="0"/>
                  <a:t>, решив систему уравнений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ru-RU" i="1">
                                <a:latin typeface="Cambria Math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С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𝐷</m:t>
                                </m:r>
                              </m:e>
                            </m:acc>
                            <m:r>
                              <a:rPr lang="ru-RU" i="1">
                                <a:latin typeface="Cambria Math"/>
                              </a:rPr>
                              <m:t>=0,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ru-RU" i="1">
                                <a:latin typeface="Cambria Math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СЕ</m:t>
                                </m:r>
                              </m:e>
                            </m:acc>
                            <m:r>
                              <a:rPr lang="ru-RU" i="1">
                                <a:latin typeface="Cambria Math"/>
                              </a:rPr>
                              <m:t>=0.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/>
                  <a:t>    </a:t>
                </a:r>
              </a:p>
              <a:p>
                <a:pPr lvl="0"/>
                <a:r>
                  <a:rPr lang="ru-RU" dirty="0"/>
                  <a:t> Вычислить синус искомого угла, используя формулу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𝑠𝑖𝑛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𝐴𝐵</m:t>
                        </m:r>
                        <m:r>
                          <a:rPr lang="ru-RU" i="1">
                            <a:latin typeface="Cambria Math"/>
                          </a:rPr>
                          <m:t>;</m:t>
                        </m:r>
                        <m:r>
                          <a:rPr lang="ru-RU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ru-RU" i="1">
                                <a:latin typeface="Cambria Math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𝐴𝐵</m:t>
                                </m:r>
                              </m:e>
                            </m:acc>
                          </m:e>
                        </m:d>
                        <m:r>
                          <a:rPr lang="ru-RU" i="1">
                            <a:latin typeface="Cambria Math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m:rPr>
                        <m:lit/>
                      </m:rP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i="1" baseline="-250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ru-RU" i="1" baseline="-250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i="1" baseline="-2500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i="1" baseline="-2500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ru-RU" i="1" baseline="-2500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i="1" baseline="-2500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i="1" baseline="-2500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ru-RU" i="1" baseline="-2500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endParaRPr lang="ru-RU" dirty="0"/>
              </a:p>
              <a:p>
                <a:r>
                  <a:rPr lang="ru-RU" dirty="0"/>
                  <a:t>где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ru-RU" i="1" baseline="-250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i="1" baseline="-2500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ru-RU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ru-RU" i="1" baseline="-250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i="1" baseline="-2500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ru-RU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ru-RU" i="1" baseline="-2500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/>
                  <a:t> и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ru-RU" i="1" baseline="-250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i="1" baseline="-2500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ru-RU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 baseline="-2500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ru-RU" i="1" baseline="-250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i="1" baseline="-2500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ru-RU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ru-RU" i="1" baseline="-2500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/>
                  <a:t>. </a:t>
                </a:r>
              </a:p>
              <a:p>
                <a:pPr lvl="0"/>
                <a:r>
                  <a:rPr lang="ru-RU" dirty="0"/>
                  <a:t>Определить угол между прямой  АВ и плоскостью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𝛼</m:t>
                    </m:r>
                  </m:oMath>
                </a14:m>
                <a:r>
                  <a:rPr lang="ru-RU" dirty="0"/>
                  <a:t>, используя равенство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АВ;</m:t>
                        </m:r>
                        <m:r>
                          <a:rPr lang="ru-RU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ru-RU" dirty="0"/>
                  <a:t>=</a:t>
                </a:r>
                <a:r>
                  <a:rPr lang="ru-RU" i="1" dirty="0"/>
                  <a:t>а</a:t>
                </a:r>
                <a:r>
                  <a:rPr lang="en-US" i="1" dirty="0"/>
                  <a:t>r</a:t>
                </a:r>
                <a:r>
                  <a:rPr lang="ru-RU" i="1" dirty="0"/>
                  <a:t>с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𝑠𝑖𝑛</m:t>
                    </m:r>
                  </m:oMath>
                </a14:m>
                <a:r>
                  <a:rPr lang="ru-RU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𝑠𝑖𝑛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𝐴𝐵</m:t>
                        </m:r>
                        <m:r>
                          <a:rPr lang="ru-RU" i="1">
                            <a:latin typeface="Cambria Math"/>
                          </a:rPr>
                          <m:t>;</m:t>
                        </m:r>
                        <m:r>
                          <a:rPr lang="ru-RU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).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719071"/>
                <a:ext cx="8407893" cy="4905284"/>
              </a:xfrm>
              <a:blipFill rotWithShape="1">
                <a:blip r:embed="rId2"/>
                <a:stretch>
                  <a:fillRect t="-870" r="-1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161511" y="355847"/>
                <a:ext cx="8820980" cy="1054394"/>
              </a:xfrm>
            </p:spPr>
            <p:txBody>
              <a:bodyPr/>
              <a:lstStyle/>
              <a:p>
                <a:r>
                  <a:rPr lang="ru-RU" b="1" i="1" dirty="0" smtClean="0"/>
                  <a:t>Алгоритм</a:t>
                </a:r>
                <a:r>
                  <a:rPr lang="ru-RU" sz="3000" b="1" i="1" dirty="0" smtClean="0"/>
                  <a:t/>
                </a:r>
                <a:br>
                  <a:rPr lang="ru-RU" sz="3000" b="1" i="1" dirty="0" smtClean="0"/>
                </a:br>
                <a:r>
                  <a:rPr lang="ru-RU" sz="2800" b="1" i="1" dirty="0" smtClean="0"/>
                  <a:t>«</a:t>
                </a:r>
                <a:r>
                  <a:rPr lang="ru-RU" sz="2800" b="1" i="1" dirty="0"/>
                  <a:t>Угол между прямой АВ и плоскостью </a:t>
                </a:r>
                <a14:m>
                  <m:oMath xmlns:m="http://schemas.openxmlformats.org/officeDocument/2006/math">
                    <m:r>
                      <a:rPr lang="ru-RU" sz="3600" b="1" i="1">
                        <a:latin typeface="Cambria Math"/>
                      </a:rPr>
                      <m:t>𝜶</m:t>
                    </m:r>
                  </m:oMath>
                </a14:m>
                <a:r>
                  <a:rPr lang="ru-RU" sz="3000" b="1" i="1" dirty="0"/>
                  <a:t>»</a:t>
                </a:r>
                <a:endParaRPr lang="ru-RU" sz="3000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1511" y="355847"/>
                <a:ext cx="8820980" cy="1054394"/>
              </a:xfrm>
              <a:blipFill rotWithShape="1">
                <a:blip r:embed="rId3"/>
                <a:stretch>
                  <a:fillRect t="-9827" b="-19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4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>
            <a:off x="645657" y="4725144"/>
            <a:ext cx="2304256" cy="10589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45657" y="4733767"/>
            <a:ext cx="1656184" cy="770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45657" y="4533767"/>
            <a:ext cx="1944216" cy="2000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301841" y="4533767"/>
            <a:ext cx="288032" cy="970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45657" y="2912375"/>
            <a:ext cx="1224136" cy="18213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69793" y="2912375"/>
            <a:ext cx="432048" cy="2592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869793" y="2912375"/>
            <a:ext cx="720080" cy="16213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869793" y="2912375"/>
            <a:ext cx="36004" cy="198486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301841" y="3632455"/>
            <a:ext cx="648072" cy="307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45657" y="2408319"/>
            <a:ext cx="0" cy="23254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1039"/>
          <p:cNvSpPr txBox="1"/>
          <p:nvPr/>
        </p:nvSpPr>
        <p:spPr>
          <a:xfrm>
            <a:off x="386535" y="456855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041" name="TextBox 1040"/>
          <p:cNvSpPr txBox="1"/>
          <p:nvPr/>
        </p:nvSpPr>
        <p:spPr>
          <a:xfrm>
            <a:off x="2085817" y="550466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1042" name="TextBox 1041"/>
          <p:cNvSpPr txBox="1"/>
          <p:nvPr/>
        </p:nvSpPr>
        <p:spPr>
          <a:xfrm>
            <a:off x="2589873" y="435253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043" name="TextBox 1042"/>
          <p:cNvSpPr txBox="1"/>
          <p:nvPr/>
        </p:nvSpPr>
        <p:spPr>
          <a:xfrm>
            <a:off x="1725777" y="255233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1044" name="Овал 1043"/>
          <p:cNvSpPr/>
          <p:nvPr/>
        </p:nvSpPr>
        <p:spPr>
          <a:xfrm>
            <a:off x="1725777" y="5216631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013809" y="4557747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833789" y="498321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>
            <a:endCxn id="1044" idx="4"/>
          </p:cNvCxnSpPr>
          <p:nvPr/>
        </p:nvCxnSpPr>
        <p:spPr>
          <a:xfrm flipH="1">
            <a:off x="1761781" y="4580622"/>
            <a:ext cx="288033" cy="70801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771827" y="572396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907589" y="357104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45657" y="2223653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367644" y="514462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869793" y="420851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590605" y="479715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V="1">
            <a:off x="645657" y="3940375"/>
            <a:ext cx="1656184" cy="79339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Овал 86"/>
          <p:cNvSpPr/>
          <p:nvPr/>
        </p:nvSpPr>
        <p:spPr>
          <a:xfrm>
            <a:off x="1888989" y="4856591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88640"/>
            <a:ext cx="83629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3266855" y="1719071"/>
                <a:ext cx="5670630" cy="4407408"/>
              </a:xfrm>
            </p:spPr>
            <p:txBody>
              <a:bodyPr/>
              <a:lstStyle/>
              <a:p>
                <a:pPr lvl="0"/>
                <a:r>
                  <a:rPr lang="ru-RU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Свяжем </a:t>
                </a:r>
                <a:r>
                  <a:rPr lang="ru-RU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прямоугольную систему  координат с </a:t>
                </a:r>
                <a:r>
                  <a:rPr lang="ru-RU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данной пирамидой.</a:t>
                </a:r>
                <a:endParaRPr 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lvl="0"/>
                <a:r>
                  <a:rPr lang="ru-RU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Определим </a:t>
                </a:r>
                <a:r>
                  <a:rPr lang="ru-RU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координаты точки </a:t>
                </a:r>
                <a:r>
                  <a:rPr lang="ru-RU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Е и </a:t>
                </a:r>
                <a:r>
                  <a:rPr lang="ru-RU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трех </a:t>
                </a:r>
                <a:r>
                  <a:rPr lang="ru-RU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точек плоскости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𝑩𝑺𝑪</m:t>
                    </m:r>
                  </m:oMath>
                </a14:m>
                <a:r>
                  <a:rPr lang="ru-RU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 </a:t>
                </a:r>
                <a:r>
                  <a:rPr lang="ru-RU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В,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S </a:t>
                </a:r>
                <a:r>
                  <a:rPr lang="ru-RU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и </a:t>
                </a:r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</a:t>
                </a:r>
                <a:r>
                  <a:rPr lang="ru-RU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endParaRPr 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ru-RU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Точки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E, B, C</a:t>
                </a:r>
                <a:r>
                  <a:rPr lang="ru-RU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являются точками плоскости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XAY</a:t>
                </a:r>
                <a:r>
                  <a:rPr lang="ru-RU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</a:p>
              <a:p>
                <a:r>
                  <a:rPr lang="ru-RU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Точка О – проекция вершины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 </a:t>
                </a:r>
                <a:r>
                  <a:rPr lang="ru-RU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на плоскость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XAY</a:t>
                </a:r>
                <a:r>
                  <a:rPr lang="ru-RU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</a:t>
                </a:r>
              </a:p>
              <a:p>
                <a:r>
                  <a:rPr lang="ru-RU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О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 </a:t>
                </a:r>
                <a:r>
                  <a:rPr lang="ru-RU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центр треугольника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ABC.</a:t>
                </a:r>
              </a:p>
              <a:p>
                <a:r>
                  <a:rPr lang="ru-RU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Дальнейшее решение продолжим в плоскости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XAY.</a:t>
                </a:r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6855" y="1719071"/>
                <a:ext cx="5670630" cy="4407408"/>
              </a:xfrm>
              <a:blipFill rotWithShape="1">
                <a:blip r:embed="rId3"/>
                <a:stretch>
                  <a:fillRect t="-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942999" y="473414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26" presetClass="emph" presetSubtype="0" repeatCount="400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500"/>
                            </p:stCondLst>
                            <p:childTnLst>
                              <p:par>
                                <p:cTn id="69" presetID="26" presetClass="emph" presetSubtype="0" repeatCount="4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" grpId="0"/>
      <p:bldP spid="1041" grpId="0"/>
      <p:bldP spid="1042" grpId="0"/>
      <p:bldP spid="1043" grpId="0"/>
      <p:bldP spid="1044" grpId="0" animBg="1"/>
      <p:bldP spid="55" grpId="0" animBg="1"/>
      <p:bldP spid="56" grpId="0" animBg="1"/>
      <p:bldP spid="56" grpId="1" animBg="1"/>
      <p:bldP spid="33" grpId="0"/>
      <p:bldP spid="34" grpId="0"/>
      <p:bldP spid="35" grpId="0"/>
      <p:bldP spid="37" grpId="0"/>
      <p:bldP spid="38" grpId="0"/>
      <p:bldP spid="39" grpId="0"/>
      <p:bldP spid="87" grpId="0" animBg="1"/>
      <p:bldP spid="32" grpId="0" uiExpand="1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87394" y="5472538"/>
            <a:ext cx="3974616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687394" y="2049287"/>
            <a:ext cx="0" cy="34232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87394" y="2922216"/>
            <a:ext cx="1614350" cy="2550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2276097" y="2922216"/>
            <a:ext cx="1639997" cy="25503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87394" y="5472538"/>
            <a:ext cx="3228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636859" y="3829378"/>
            <a:ext cx="129148" cy="1369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796920" y="5404073"/>
            <a:ext cx="129148" cy="1369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endCxn id="18" idx="5"/>
          </p:cNvCxnSpPr>
          <p:nvPr/>
        </p:nvCxnSpPr>
        <p:spPr>
          <a:xfrm flipH="1" flipV="1">
            <a:off x="1747094" y="3946255"/>
            <a:ext cx="1124752" cy="15262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183741" y="4546903"/>
            <a:ext cx="81998" cy="869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687394" y="4120354"/>
            <a:ext cx="2360925" cy="13521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2281282" y="4699232"/>
            <a:ext cx="129148" cy="1369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183931" y="2408728"/>
            <a:ext cx="569831" cy="70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882527" y="5404073"/>
            <a:ext cx="81998" cy="70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51520" y="5318492"/>
            <a:ext cx="581331" cy="70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656953" y="5471985"/>
            <a:ext cx="661831" cy="70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2350175" y="4436870"/>
            <a:ext cx="552581" cy="70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200948" y="3264541"/>
            <a:ext cx="584204" cy="70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3048319" y="3606866"/>
            <a:ext cx="35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4481990" y="544493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701570" y="197954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4481991" y="1719070"/>
                <a:ext cx="4545504" cy="5138929"/>
              </a:xfrm>
            </p:spPr>
            <p:txBody>
              <a:bodyPr>
                <a:normAutofit/>
              </a:bodyPr>
              <a:lstStyle/>
              <a:p>
                <a:r>
                  <a:rPr lang="ru-RU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Определим координаты </a:t>
                </a:r>
                <a:r>
                  <a:rPr lang="ru-RU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точек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B,C,S:</a:t>
                </a:r>
              </a:p>
              <a:p>
                <a:pPr marL="45720" indent="0">
                  <a:buNone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</a:t>
                </a:r>
                <a:r>
                  <a:rPr lang="ru-RU" dirty="0" smtClean="0"/>
                  <a:t>В (6;0;0); С (3;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ru-RU" b="0" i="1" smtClean="0">
                        <a:latin typeface="Cambria Math"/>
                      </a:rPr>
                      <m:t>;0</m:t>
                    </m:r>
                  </m:oMath>
                </a14:m>
                <a:r>
                  <a:rPr lang="ru-RU" dirty="0" smtClean="0"/>
                  <a:t>); </a:t>
                </a:r>
              </a:p>
              <a:p>
                <a:pPr marL="45720" indent="0">
                  <a:buNone/>
                </a:pPr>
                <a:r>
                  <a:rPr lang="en-US" dirty="0" smtClean="0"/>
                  <a:t>   S</a:t>
                </a:r>
                <a:r>
                  <a:rPr lang="ru-RU" dirty="0"/>
                  <a:t>(3;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ru-RU" i="1">
                        <a:latin typeface="Cambria Math"/>
                      </a:rPr>
                      <m:t>;</m:t>
                    </m:r>
                    <m:r>
                      <a:rPr lang="ru-RU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6</m:t>
                        </m:r>
                      </m:e>
                    </m:rad>
                    <m:r>
                      <a:rPr lang="ru-RU" i="1">
                        <a:latin typeface="Cambria Math"/>
                      </a:rPr>
                      <m:t>)</m:t>
                    </m:r>
                    <m:r>
                      <a:rPr lang="ru-RU" b="0" i="1" smtClean="0">
                        <a:latin typeface="Cambria Math"/>
                      </a:rPr>
                      <m:t>, т.к.</m:t>
                    </m:r>
                  </m:oMath>
                </a14:m>
                <a:r>
                  <a:rPr lang="ru-RU" dirty="0" smtClean="0"/>
                  <a:t> О(3;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 smtClean="0"/>
                  <a:t>; 0);</a:t>
                </a:r>
              </a:p>
              <a:p>
                <a:r>
                  <a:rPr lang="ru-RU" dirty="0" smtClean="0"/>
                  <a:t>Вычислим координаты точки Е</a:t>
                </a:r>
                <a:r>
                  <a:rPr lang="en-US" dirty="0" smtClean="0"/>
                  <a:t>,</a:t>
                </a:r>
              </a:p>
              <a:p>
                <a:pPr marL="4572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ru-RU" dirty="0" smtClean="0"/>
                  <a:t> </a:t>
                </a:r>
                <a:r>
                  <a:rPr lang="en-US" dirty="0" smtClean="0"/>
                  <a:t>E </a:t>
                </a:r>
                <a:r>
                  <a:rPr lang="ru-RU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4+</m:t>
                        </m:r>
                        <m:f>
                          <m:fPr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3200" b="0" i="1" smtClean="0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ru-RU" sz="3200" b="0" i="1" smtClean="0">
                                <a:latin typeface="Cambria Math"/>
                              </a:rPr>
                              <m:t>9</m:t>
                            </m:r>
                          </m:den>
                        </m:f>
                        <m:r>
                          <a:rPr lang="ru-RU" sz="3200" b="0" i="1" smtClean="0">
                            <a:latin typeface="Cambria Math"/>
                          </a:rPr>
                          <m:t>∗2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3200" b="0" i="1" smtClean="0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ru-RU" sz="3200" b="0" i="1" smtClean="0">
                                <a:latin typeface="Cambria Math"/>
                              </a:rPr>
                              <m:t>9</m:t>
                            </m:r>
                          </m:den>
                        </m:f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0+</m:t>
                        </m:r>
                        <m:f>
                          <m:fPr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3200" i="1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ru-RU" sz="3200" i="1">
                                <a:latin typeface="Cambria Math"/>
                              </a:rPr>
                              <m:t>9</m:t>
                            </m:r>
                          </m:den>
                        </m:f>
                        <m:r>
                          <a:rPr lang="ru-RU" sz="3200" i="1">
                            <a:latin typeface="Cambria Math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ru-RU" sz="3200" b="0" i="0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ru-RU" sz="3200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3200" i="1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ru-RU" sz="3200" i="1">
                                <a:latin typeface="Cambria Math"/>
                              </a:rPr>
                              <m:t>9</m:t>
                            </m:r>
                          </m:den>
                        </m:f>
                      </m:den>
                    </m:f>
                  </m:oMath>
                </a14:m>
                <a:r>
                  <a:rPr lang="ru-RU" dirty="0" smtClean="0"/>
                  <a:t> ; 0), </a:t>
                </a:r>
              </a:p>
              <a:p>
                <a:pPr marL="4572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т.к. М </a:t>
                </a:r>
                <a:r>
                  <a:rPr lang="ru-RU" dirty="0"/>
                  <a:t>(4; 0; 0); К (2;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; 0</a:t>
                </a:r>
                <a:r>
                  <a:rPr lang="ru-RU" dirty="0" smtClean="0"/>
                  <a:t>), </a:t>
                </a:r>
              </a:p>
              <a:p>
                <a:pPr marL="45720" indent="0">
                  <a:buNone/>
                </a:pPr>
                <a:r>
                  <a:rPr lang="ru-RU" dirty="0" smtClean="0"/>
                  <a:t>  </a:t>
                </a:r>
                <a:r>
                  <a:rPr lang="en-US" dirty="0" smtClean="0"/>
                  <a:t>     </a:t>
                </a:r>
                <a:r>
                  <a:rPr lang="ru-RU" dirty="0" smtClean="0"/>
                  <a:t> т.е.  Е </a:t>
                </a:r>
                <a:r>
                  <a:rPr lang="ru-RU" sz="28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ru-RU" sz="2800" b="0" i="1" smtClean="0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 smtClean="0"/>
                  <a:t>; 0);</a:t>
                </a: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1991" y="1719070"/>
                <a:ext cx="4545504" cy="5138929"/>
              </a:xfrm>
              <a:blipFill rotWithShape="1">
                <a:blip r:embed="rId3"/>
                <a:stretch>
                  <a:fillRect t="-593" r="-6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88640"/>
            <a:ext cx="83629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6725" y="414908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2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592</TotalTime>
  <Words>1915</Words>
  <Application>Microsoft Office PowerPoint</Application>
  <PresentationFormat>Экран (4:3)</PresentationFormat>
  <Paragraphs>125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Сетка</vt:lpstr>
      <vt:lpstr>«Алгоритмы – решатели некоторых стереометрических задач, основанные на координатном и векторно-координатном методах» </vt:lpstr>
      <vt:lpstr>Алгоритм   «Расстояние от точки М до прямой АВ».</vt:lpstr>
      <vt:lpstr>Алгоритм «Расстояние от точки М до плоскости α».</vt:lpstr>
      <vt:lpstr>Алгоритм  «Угол между плоскостями α и β».</vt:lpstr>
      <vt:lpstr>Алгоритм  «Угол между плоскостями α и β».</vt:lpstr>
      <vt:lpstr>Алгоритм  «Угол между прямыми АВ и СD»</vt:lpstr>
      <vt:lpstr>Алгоритм «Угол между прямой АВ и плоскостью α»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векторно-координатного метода для решения стереометрических задач единого государственного экзамена</dc:title>
  <dc:creator>Алексей</dc:creator>
  <cp:lastModifiedBy>Алексей</cp:lastModifiedBy>
  <cp:revision>64</cp:revision>
  <dcterms:created xsi:type="dcterms:W3CDTF">2014-02-14T15:14:28Z</dcterms:created>
  <dcterms:modified xsi:type="dcterms:W3CDTF">2015-01-29T16:21:08Z</dcterms:modified>
</cp:coreProperties>
</file>