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61" r:id="rId3"/>
    <p:sldId id="285" r:id="rId4"/>
    <p:sldId id="262" r:id="rId5"/>
    <p:sldId id="286" r:id="rId6"/>
    <p:sldId id="273" r:id="rId7"/>
    <p:sldId id="275" r:id="rId8"/>
    <p:sldId id="288" r:id="rId9"/>
    <p:sldId id="274" r:id="rId10"/>
    <p:sldId id="282" r:id="rId11"/>
    <p:sldId id="289" r:id="rId12"/>
    <p:sldId id="291" r:id="rId13"/>
    <p:sldId id="294" r:id="rId14"/>
    <p:sldId id="283" r:id="rId15"/>
    <p:sldId id="292" r:id="rId16"/>
    <p:sldId id="278" r:id="rId17"/>
    <p:sldId id="280" r:id="rId18"/>
    <p:sldId id="293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467" autoAdjust="0"/>
    <p:restoredTop sz="94660"/>
  </p:normalViewPr>
  <p:slideViewPr>
    <p:cSldViewPr>
      <p:cViewPr>
        <p:scale>
          <a:sx n="71" d="100"/>
          <a:sy n="71" d="100"/>
        </p:scale>
        <p:origin x="-522" y="-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23FA77-A337-4CA4-B09B-7C4F62667FFE}" type="datetimeFigureOut">
              <a:rPr lang="ru-RU"/>
              <a:pPr>
                <a:defRPr/>
              </a:pPr>
              <a:t>16.04.2015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3994E-E8F6-4628-A691-84BEED6BD6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7629F-CED9-4F31-A8C6-6C625716395D}" type="datetimeFigureOut">
              <a:rPr lang="ru-RU"/>
              <a:pPr>
                <a:defRPr/>
              </a:pPr>
              <a:t>16.04.2015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3BAFD-E835-48ED-AF6B-697CB1C2EE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1B0BB-8248-43E8-948F-C2F5C8085C01}" type="datetimeFigureOut">
              <a:rPr lang="ru-RU"/>
              <a:pPr>
                <a:defRPr/>
              </a:pPr>
              <a:t>16.04.2015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E1863-1D83-41F6-8466-63F6950404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A52F0A-CC05-47DB-A471-1B2CFE7F65E7}" type="datetimeFigureOut">
              <a:rPr lang="ru-RU"/>
              <a:pPr>
                <a:defRPr/>
              </a:pPr>
              <a:t>16.04.2015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D144B2-5DC0-40A8-9379-B42178C447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2F727-9DC9-42FA-BDCE-7C5F4A22523D}" type="datetimeFigureOut">
              <a:rPr lang="ru-RU"/>
              <a:pPr>
                <a:defRPr/>
              </a:pPr>
              <a:t>16.04.2015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0DC4E6-3429-418D-B505-D5FC9B9BDE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0FDD46-F408-4B88-81F2-4B3C0C1882DF}" type="datetimeFigureOut">
              <a:rPr lang="ru-RU"/>
              <a:pPr>
                <a:defRPr/>
              </a:pPr>
              <a:t>16.04.2015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A1A91-6125-4138-8303-1C76E93530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B8D147-D4C9-4D3A-A911-AAD33E6D21A5}" type="datetimeFigureOut">
              <a:rPr lang="ru-RU"/>
              <a:pPr>
                <a:defRPr/>
              </a:pPr>
              <a:t>16.04.2015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A9F7B-D72D-4D08-8829-47DB067BCE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1FE23-7E51-47CF-9FE5-1A235BDB85E8}" type="datetimeFigureOut">
              <a:rPr lang="ru-RU"/>
              <a:pPr>
                <a:defRPr/>
              </a:pPr>
              <a:t>16.04.2015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D9F4D1-510E-4711-8810-9E3AFE751A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4D86F-5DF8-4C99-9C71-3052FC813586}" type="datetimeFigureOut">
              <a:rPr lang="ru-RU"/>
              <a:pPr>
                <a:defRPr/>
              </a:pPr>
              <a:t>16.04.2015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69437-BAA2-4A0E-8EA4-82E2F5CA1B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9192E-42F2-44B6-AF51-A459AAB43A6D}" type="datetimeFigureOut">
              <a:rPr lang="ru-RU"/>
              <a:pPr>
                <a:defRPr/>
              </a:pPr>
              <a:t>16.04.2015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4312D-D8E7-4960-BFAC-8777C1A26F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E115B-A7FB-4CE4-816B-C532FE77BCB5}" type="datetimeFigureOut">
              <a:rPr lang="ru-RU"/>
              <a:pPr>
                <a:defRPr/>
              </a:pPr>
              <a:t>16.04.2015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8E078-58B8-4E2C-A54E-5E18513704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9219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EAC02A8-0823-4E2F-9314-92944FA04E02}" type="datetimeFigureOut">
              <a:rPr lang="ru-RU"/>
              <a:pPr>
                <a:defRPr/>
              </a:pPr>
              <a:t>16.04.2015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38E1997-740E-460C-AD3A-4F38BBD22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6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3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7.gif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Решение задач с помощью линейных уравнений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Прямоугольник 11"/>
          <p:cNvSpPr>
            <a:spLocks noChangeArrowheads="1"/>
          </p:cNvSpPr>
          <p:nvPr/>
        </p:nvSpPr>
        <p:spPr bwMode="auto">
          <a:xfrm>
            <a:off x="142875" y="0"/>
            <a:ext cx="9215438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6. Расчет продовольствия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1" name="Rectangle 1"/>
          <p:cNvSpPr>
            <a:spLocks noChangeArrowheads="1"/>
          </p:cNvSpPr>
          <p:nvPr/>
        </p:nvSpPr>
        <p:spPr bwMode="auto">
          <a:xfrm>
            <a:off x="142844" y="714356"/>
            <a:ext cx="8858312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Задание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dirty="0"/>
              <a:t>На двух кораблях 770 человек. На втором корабле на 14 человек больше, чем 80% </a:t>
            </a:r>
            <a:r>
              <a:rPr lang="ru-RU" sz="2800" dirty="0" smtClean="0"/>
              <a:t>экипажа </a:t>
            </a:r>
            <a:r>
              <a:rPr lang="ru-RU" sz="2800" dirty="0"/>
              <a:t>первого корабля. Сколько килограммов </a:t>
            </a:r>
            <a:r>
              <a:rPr lang="ru-RU" sz="2800" dirty="0" smtClean="0"/>
              <a:t>риса </a:t>
            </a:r>
            <a:r>
              <a:rPr lang="ru-RU" sz="2800" dirty="0"/>
              <a:t>необходимо взять с собой экипажу первого корабля из расчета 1,2 кг на человека? </a:t>
            </a:r>
            <a:r>
              <a:rPr lang="ru-RU" sz="2800" b="1" dirty="0"/>
              <a:t> </a:t>
            </a:r>
            <a:endParaRPr lang="ru-RU" sz="2800" dirty="0"/>
          </a:p>
          <a:p>
            <a:pPr algn="just">
              <a:lnSpc>
                <a:spcPct val="150000"/>
              </a:lnSpc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рис.jpg"/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43702" y="3571875"/>
            <a:ext cx="2190750" cy="3286125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1" name="Rectangle 1"/>
          <p:cNvSpPr>
            <a:spLocks noChangeArrowheads="1"/>
          </p:cNvSpPr>
          <p:nvPr/>
        </p:nvSpPr>
        <p:spPr bwMode="auto">
          <a:xfrm>
            <a:off x="142844" y="332656"/>
            <a:ext cx="8858312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Задание 2: </a:t>
            </a:r>
            <a:r>
              <a:rPr lang="ru-RU" sz="2400" dirty="0"/>
              <a:t>На двух кораблях 770 человек. На втором корабле на 14 человек больше, чем 80% </a:t>
            </a:r>
            <a:r>
              <a:rPr lang="ru-RU" sz="2400" dirty="0" smtClean="0"/>
              <a:t>экипажа </a:t>
            </a:r>
            <a:r>
              <a:rPr lang="ru-RU" sz="2400" dirty="0"/>
              <a:t>первого корабля. Сколько килограммов </a:t>
            </a:r>
            <a:r>
              <a:rPr lang="ru-RU" sz="2400" dirty="0" smtClean="0"/>
              <a:t>риса </a:t>
            </a:r>
            <a:r>
              <a:rPr lang="ru-RU" sz="2400" dirty="0"/>
              <a:t>необходимо взять с собой экипажу первого корабля из расчета 1,2 кг на человека? </a:t>
            </a:r>
            <a:r>
              <a:rPr lang="ru-RU" sz="2400" b="1" dirty="0"/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рис.jpg"/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215782" y="5517231"/>
            <a:ext cx="899653" cy="1349479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5160754"/>
              </p:ext>
            </p:extLst>
          </p:nvPr>
        </p:nvGraphicFramePr>
        <p:xfrm>
          <a:off x="690321" y="2492896"/>
          <a:ext cx="7763358" cy="34563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77020"/>
                <a:gridCol w="2498552"/>
                <a:gridCol w="2587786"/>
              </a:tblGrid>
              <a:tr h="115212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Корабль</a:t>
                      </a:r>
                      <a:endParaRPr lang="ru-RU" sz="28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Человек</a:t>
                      </a:r>
                      <a:endParaRPr lang="ru-RU" sz="28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8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Всего</a:t>
                      </a:r>
                      <a:endParaRPr lang="ru-RU" sz="28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1152128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2060"/>
                          </a:solidFill>
                        </a:rPr>
                        <a:t>1-ый</a:t>
                      </a:r>
                      <a:endParaRPr lang="ru-RU" sz="28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152128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2060"/>
                          </a:solidFill>
                        </a:rPr>
                        <a:t>2-ой</a:t>
                      </a:r>
                      <a:endParaRPr lang="ru-RU" sz="28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472279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39552" y="260648"/>
            <a:ext cx="7772400" cy="674577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Журнал путешествий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21697923"/>
                  </p:ext>
                </p:extLst>
              </p:nvPr>
            </p:nvGraphicFramePr>
            <p:xfrm>
              <a:off x="1" y="935225"/>
              <a:ext cx="9036496" cy="5906041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6655766"/>
                    <a:gridCol w="2380730"/>
                  </a:tblGrid>
                  <a:tr h="5906041">
                    <a:tc>
                      <a:txBody>
                        <a:bodyPr/>
                        <a:lstStyle/>
                        <a:p>
                          <a:pPr marL="342900" lvl="0" indent="-342900" algn="l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  <a:buFont typeface="+mj-lt"/>
                            <a:buAutoNum type="arabicPeriod"/>
                          </a:pPr>
                          <a:r>
                            <a:rPr lang="ru-RU" sz="1400" dirty="0"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Двое рыбаков поймали 86 рыб, причем первый на 8 рыб меньше второго. Сколько рыб поймал каждый? </a:t>
                          </a:r>
                        </a:p>
                        <a:p>
                          <a:pPr marL="342900" lvl="0" indent="-342900" algn="l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  <a:buFont typeface="+mj-lt"/>
                            <a:buAutoNum type="arabicPeriod"/>
                          </a:pPr>
                          <a:r>
                            <a:rPr lang="ru-RU" sz="1400" dirty="0"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На трех кораблях находятся 1274 человека. На втором корабле на 70 человек больше, чем на первом, а на третьем, на 84 человека больше, чем на втором. Сколько человек на каждом корабле?</a:t>
                          </a:r>
                        </a:p>
                        <a:p>
                          <a:pPr marL="342900" lvl="0" indent="-342900" algn="l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  <a:buFont typeface="+mj-lt"/>
                            <a:buAutoNum type="arabicPeriod"/>
                          </a:pPr>
                          <a:r>
                            <a:rPr lang="ru-RU" sz="1400" dirty="0"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Если от старта до ближайшей остановки корабль будет идти со скоростью 60 км/ч, то прибудет на 20 минут раньше. Если корабль будет идти со скоростью 50 км/ч, то прибудет на остановку на 12 минут позже. Каково расстояние от старта до ближайшей остановки?</a:t>
                          </a:r>
                        </a:p>
                        <a:p>
                          <a:pPr marL="342900" lvl="0" indent="-342900" algn="l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  <a:buFont typeface="+mj-lt"/>
                            <a:buAutoNum type="arabicPeriod"/>
                          </a:pPr>
                          <a:r>
                            <a:rPr lang="ru-RU" sz="1400" dirty="0"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Ледокол три дня пробивался через ледяное поле. В первый день прошел  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1400" i="1">
                                      <a:effectLst/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ru-RU" sz="1400">
                                      <a:effectLst/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ru-RU" sz="140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1400" dirty="0"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  всего пути, во второй день – 0,6 оставшегося пути, а в третий день – остальные 24 км. Найти длину пути, пройденного ледоколом за три дня.  </a:t>
                          </a:r>
                        </a:p>
                        <a:p>
                          <a:pPr marL="342900" lvl="0" indent="-342900" algn="l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  <a:buFont typeface="+mj-lt"/>
                            <a:buAutoNum type="arabicPeriod"/>
                          </a:pPr>
                          <a:r>
                            <a:rPr lang="ru-RU" sz="1400" dirty="0"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Чтобы выполнить задание в срок, рабочие должны были изготавливать ежедневно по 6 удочек. Изготавливая в день на 2 удочки больше, они выполнили задание на 3 дня раньше строка. Сколько всего удочек должны были изготовить рабочие?</a:t>
                          </a:r>
                          <a:endParaRPr lang="ru-RU" sz="1400" dirty="0">
                            <a:effectLst/>
                            <a:latin typeface="Times New Roman" pitchFamily="18" charset="0"/>
                            <a:ea typeface="Times New Roman"/>
                            <a:cs typeface="Times New Roman" pitchFamily="18" charset="0"/>
                          </a:endParaRPr>
                        </a:p>
                      </a:txBody>
                      <a:tcPr marL="55432" marR="55432" marT="0" marB="0"/>
                    </a:tc>
                    <a:tc>
                      <a:txBody>
                        <a:bodyPr/>
                        <a:lstStyle/>
                        <a:p>
                          <a:pPr indent="540385" algn="l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000" dirty="0">
                              <a:effectLst/>
                            </a:rPr>
                            <a:t> </a:t>
                          </a:r>
                          <a:endParaRPr lang="ru-RU" sz="900" dirty="0">
                            <a:effectLst/>
                          </a:endParaRPr>
                        </a:p>
                        <a:p>
                          <a:pPr indent="540385" algn="l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+</m:t>
                                </m:r>
                                <m:d>
                                  <m:dPr>
                                    <m:ctrlPr>
                                      <a:rPr lang="ru-RU" sz="16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𝑥</m:t>
                                    </m:r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+8</m:t>
                                    </m:r>
                                  </m:e>
                                </m:d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=86</m:t>
                                </m:r>
                              </m:oMath>
                            </m:oMathPara>
                          </a14:m>
                          <a:endParaRPr lang="ru-RU" sz="1600" dirty="0" smtClean="0">
                            <a:effectLst/>
                          </a:endParaRPr>
                        </a:p>
                        <a:p>
                          <a:pPr indent="540385" algn="l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endParaRPr lang="ru-RU" sz="900" dirty="0" smtClean="0">
                            <a:effectLst/>
                          </a:endParaRPr>
                        </a:p>
                        <a:p>
                          <a:pPr indent="540385" algn="l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endParaRPr lang="ru-RU" sz="900" dirty="0" smtClean="0">
                            <a:effectLst/>
                          </a:endParaRPr>
                        </a:p>
                        <a:p>
                          <a:pPr indent="540385" algn="l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endParaRPr lang="ru-RU" sz="900" dirty="0">
                            <a:effectLst/>
                          </a:endParaRPr>
                        </a:p>
                        <a:p>
                          <a:pPr marL="0" indent="0" algn="l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100">
                                    <a:effectLst/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1100">
                                    <a:effectLst/>
                                    <a:latin typeface="Cambria Math"/>
                                  </a:rPr>
                                  <m:t>+</m:t>
                                </m:r>
                                <m:d>
                                  <m:dPr>
                                    <m:ctrlPr>
                                      <a:rPr lang="ru-RU" sz="11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100">
                                        <a:effectLst/>
                                        <a:latin typeface="Cambria Math"/>
                                      </a:rPr>
                                      <m:t>𝑥</m:t>
                                    </m:r>
                                    <m:r>
                                      <a:rPr lang="en-US" sz="1100">
                                        <a:effectLst/>
                                        <a:latin typeface="Cambria Math"/>
                                      </a:rPr>
                                      <m:t>+70</m:t>
                                    </m:r>
                                  </m:e>
                                </m:d>
                                <m:r>
                                  <a:rPr lang="en-US" sz="1100">
                                    <a:effectLst/>
                                    <a:latin typeface="Cambria Math"/>
                                  </a:rPr>
                                  <m:t>+</m:t>
                                </m:r>
                                <m:d>
                                  <m:dPr>
                                    <m:ctrlPr>
                                      <a:rPr lang="ru-RU" sz="11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100">
                                        <a:effectLst/>
                                        <a:latin typeface="Cambria Math"/>
                                      </a:rPr>
                                      <m:t>𝑥</m:t>
                                    </m:r>
                                    <m:r>
                                      <a:rPr lang="en-US" sz="1100">
                                        <a:effectLst/>
                                        <a:latin typeface="Cambria Math"/>
                                      </a:rPr>
                                      <m:t>+70+84</m:t>
                                    </m:r>
                                  </m:e>
                                </m:d>
                                <m:r>
                                  <a:rPr lang="en-US" sz="1100">
                                    <a:effectLst/>
                                    <a:latin typeface="Cambria Math"/>
                                  </a:rPr>
                                  <m:t>=1274</m:t>
                                </m:r>
                              </m:oMath>
                            </m:oMathPara>
                          </a14:m>
                          <a:endParaRPr lang="ru-RU" sz="1100" dirty="0" smtClean="0">
                            <a:effectLst/>
                          </a:endParaRPr>
                        </a:p>
                        <a:p>
                          <a:pPr indent="540385" algn="l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endParaRPr lang="ru-RU" sz="900" dirty="0">
                            <a:effectLst/>
                          </a:endParaRPr>
                        </a:p>
                        <a:p>
                          <a:pPr indent="540385" algn="l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60</m:t>
                                    </m:r>
                                  </m:den>
                                </m:f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+</m:t>
                                </m:r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50</m:t>
                                    </m:r>
                                  </m:den>
                                </m:f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 smtClean="0">
                            <a:effectLst/>
                          </a:endParaRPr>
                        </a:p>
                        <a:p>
                          <a:pPr indent="540385" algn="l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endParaRPr lang="ru-RU" sz="900" dirty="0" smtClean="0">
                            <a:effectLst/>
                          </a:endParaRPr>
                        </a:p>
                        <a:p>
                          <a:pPr indent="540385" algn="l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endParaRPr lang="ru-RU" sz="900" dirty="0" smtClean="0">
                            <a:effectLst/>
                          </a:endParaRPr>
                        </a:p>
                        <a:p>
                          <a:pPr indent="540385" algn="l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endParaRPr lang="ru-RU" sz="900" dirty="0">
                            <a:effectLst/>
                          </a:endParaRPr>
                        </a:p>
                        <a:p>
                          <a:pPr marL="0" indent="0" algn="l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−0,5</m:t>
                                </m:r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−0,6∙0,5</m:t>
                                </m:r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=24</m:t>
                                </m:r>
                              </m:oMath>
                            </m:oMathPara>
                          </a14:m>
                          <a:endParaRPr lang="ru-RU" sz="1600" dirty="0" smtClean="0">
                            <a:effectLst/>
                          </a:endParaRPr>
                        </a:p>
                        <a:p>
                          <a:pPr indent="540385" algn="l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endParaRPr lang="ru-RU" sz="900" dirty="0">
                            <a:effectLst/>
                          </a:endParaRPr>
                        </a:p>
                        <a:p>
                          <a:pPr indent="540385" algn="l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800" i="1">
                                        <a:effectLst/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800">
                                        <a:effectLst/>
                                        <a:latin typeface="Cambria Math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en-US" sz="1800">
                                        <a:effectLst/>
                                        <a:latin typeface="Cambria Math"/>
                                      </a:rPr>
                                      <m:t>6</m:t>
                                    </m:r>
                                  </m:den>
                                </m:f>
                                <m:r>
                                  <a:rPr lang="en-US" sz="1800">
                                    <a:effectLst/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ru-RU" sz="1800" i="1">
                                        <a:effectLst/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800">
                                        <a:effectLst/>
                                        <a:latin typeface="Cambria Math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en-US" sz="1800">
                                        <a:effectLst/>
                                        <a:latin typeface="Cambria Math"/>
                                      </a:rPr>
                                      <m:t>8</m:t>
                                    </m:r>
                                  </m:den>
                                </m:f>
                                <m:r>
                                  <a:rPr lang="en-US" sz="1800">
                                    <a:effectLst/>
                                    <a:latin typeface="Cambria Math"/>
                                  </a:rPr>
                                  <m:t>=3</m:t>
                                </m:r>
                              </m:oMath>
                            </m:oMathPara>
                          </a14:m>
                          <a:endParaRPr lang="ru-RU" sz="1800" dirty="0">
                            <a:effectLst/>
                          </a:endParaRPr>
                        </a:p>
                        <a:p>
                          <a:pPr algn="l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000" dirty="0">
                              <a:effectLst/>
                            </a:rPr>
                            <a:t> </a:t>
                          </a:r>
                          <a:endParaRPr lang="ru-RU" sz="900" dirty="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marL="55432" marR="55432" marT="0" marB="0"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521697923"/>
                  </p:ext>
                </p:extLst>
              </p:nvPr>
            </p:nvGraphicFramePr>
            <p:xfrm>
              <a:off x="1" y="935225"/>
              <a:ext cx="9036496" cy="5906041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6655766"/>
                    <a:gridCol w="2380730"/>
                  </a:tblGrid>
                  <a:tr h="5906041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55432" marR="55432" marT="0" marB="0">
                        <a:blipFill rotWithShape="1">
                          <a:blip r:embed="rId2"/>
                          <a:stretch>
                            <a:fillRect r="-35806" b="-10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55432" marR="55432" marT="0" marB="0">
                        <a:blipFill rotWithShape="1">
                          <a:blip r:embed="rId2"/>
                          <a:stretch>
                            <a:fillRect l="-280000" r="-256" b="-103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xmlns="" val="254719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539552" y="90127"/>
            <a:ext cx="7772400" cy="674577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Журнал путешествий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Скругленный прямоугольник 2"/>
              <p:cNvSpPr/>
              <p:nvPr/>
            </p:nvSpPr>
            <p:spPr>
              <a:xfrm>
                <a:off x="6041212" y="1124744"/>
                <a:ext cx="3102788" cy="864096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0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US" sz="2000" i="1">
                              <a:latin typeface="Cambria Math"/>
                            </a:rPr>
                            <m:t>60</m:t>
                          </m:r>
                        </m:den>
                      </m:f>
                      <m:r>
                        <a:rPr lang="en-US" sz="2000" i="1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ru-RU" sz="20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000" i="1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sz="20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20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US" sz="2000" i="1">
                              <a:latin typeface="Cambria Math"/>
                            </a:rPr>
                            <m:t>50</m:t>
                          </m:r>
                        </m:den>
                      </m:f>
                      <m:r>
                        <a:rPr lang="en-US" sz="2000" i="1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ru-RU" sz="20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000" i="1">
                              <a:latin typeface="Cambria Math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ru-RU" sz="2000" dirty="0"/>
              </a:p>
            </p:txBody>
          </p:sp>
        </mc:Choice>
        <mc:Fallback>
          <p:sp>
            <p:nvSpPr>
              <p:cNvPr id="3" name="Скругленный 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1212" y="1124744"/>
                <a:ext cx="3102788" cy="864096"/>
              </a:xfrm>
              <a:prstGeom prst="round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1" name="Скругленный прямоугольник 10"/>
              <p:cNvSpPr/>
              <p:nvPr/>
            </p:nvSpPr>
            <p:spPr>
              <a:xfrm>
                <a:off x="6041212" y="2132856"/>
                <a:ext cx="3067817" cy="864096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/>
                        </a:rPr>
                        <m:t>𝑥</m:t>
                      </m:r>
                      <m:r>
                        <a:rPr lang="en-US" sz="2000" i="1">
                          <a:latin typeface="Cambria Math"/>
                        </a:rPr>
                        <m:t>−0,5</m:t>
                      </m:r>
                      <m:r>
                        <a:rPr lang="en-US" sz="2000" i="1">
                          <a:latin typeface="Cambria Math"/>
                        </a:rPr>
                        <m:t>𝑥</m:t>
                      </m:r>
                      <m:r>
                        <a:rPr lang="en-US" sz="2000" i="1">
                          <a:latin typeface="Cambria Math"/>
                        </a:rPr>
                        <m:t>−0,6∙0,5</m:t>
                      </m:r>
                      <m:r>
                        <a:rPr lang="en-US" sz="2000" i="1">
                          <a:latin typeface="Cambria Math"/>
                        </a:rPr>
                        <m:t>𝑥</m:t>
                      </m:r>
                      <m:r>
                        <a:rPr lang="en-US" sz="2000" i="1">
                          <a:latin typeface="Cambria Math"/>
                        </a:rPr>
                        <m:t>=24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>
          <p:sp>
            <p:nvSpPr>
              <p:cNvPr id="11" name="Скругленный 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1212" y="2132856"/>
                <a:ext cx="3067817" cy="864096"/>
              </a:xfrm>
              <a:prstGeom prst="round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2" name="Скругленный прямоугольник 11"/>
              <p:cNvSpPr/>
              <p:nvPr/>
            </p:nvSpPr>
            <p:spPr>
              <a:xfrm>
                <a:off x="6041214" y="3140968"/>
                <a:ext cx="3067816" cy="864096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0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US" sz="2000" i="1"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US" sz="2000" i="1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ru-RU" sz="20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US" sz="2000" i="1">
                              <a:latin typeface="Cambria Math"/>
                            </a:rPr>
                            <m:t>8</m:t>
                          </m:r>
                        </m:den>
                      </m:f>
                      <m:r>
                        <a:rPr lang="en-US" sz="2000" i="1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>
          <p:sp>
            <p:nvSpPr>
              <p:cNvPr id="12" name="Скругленный 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1214" y="3140968"/>
                <a:ext cx="3067816" cy="864096"/>
              </a:xfrm>
              <a:prstGeom prst="roundRect">
                <a:avLst/>
              </a:prstGeom>
              <a:blipFill rotWithShape="1">
                <a:blip r:embed="rId4" cstate="email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3" name="Скругленный прямоугольник 12"/>
              <p:cNvSpPr/>
              <p:nvPr/>
            </p:nvSpPr>
            <p:spPr>
              <a:xfrm>
                <a:off x="6041213" y="4149080"/>
                <a:ext cx="3092133" cy="864096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/>
                        </a:rPr>
                        <m:t>𝑥</m:t>
                      </m:r>
                      <m:r>
                        <a:rPr lang="en-US" sz="2000" i="1"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ru-RU" sz="20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/>
                            </a:rPr>
                            <m:t>𝑥</m:t>
                          </m:r>
                          <m:r>
                            <a:rPr lang="en-US" sz="2000" i="1">
                              <a:latin typeface="Cambria Math"/>
                            </a:rPr>
                            <m:t>+8</m:t>
                          </m:r>
                        </m:e>
                      </m:d>
                      <m:r>
                        <a:rPr lang="en-US" sz="2000" i="1">
                          <a:latin typeface="Cambria Math"/>
                        </a:rPr>
                        <m:t>=86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>
          <p:sp>
            <p:nvSpPr>
              <p:cNvPr id="13" name="Скругленный 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1213" y="4149080"/>
                <a:ext cx="3092133" cy="864096"/>
              </a:xfrm>
              <a:prstGeom prst="roundRect">
                <a:avLst/>
              </a:prstGeom>
              <a:blipFill rotWithShape="1">
                <a:blip r:embed="rId5" cstate="email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4" name="Скругленный прямоугольник 13"/>
              <p:cNvSpPr/>
              <p:nvPr/>
            </p:nvSpPr>
            <p:spPr>
              <a:xfrm>
                <a:off x="5580112" y="5301208"/>
                <a:ext cx="3563888" cy="864096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/>
                        </a:rPr>
                        <m:t>𝑥</m:t>
                      </m:r>
                      <m:r>
                        <a:rPr lang="en-US" sz="2000" i="1"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ru-RU" sz="20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/>
                            </a:rPr>
                            <m:t>𝑥</m:t>
                          </m:r>
                          <m:r>
                            <a:rPr lang="en-US" sz="2000" i="1">
                              <a:latin typeface="Cambria Math"/>
                            </a:rPr>
                            <m:t>+70</m:t>
                          </m:r>
                        </m:e>
                      </m:d>
                      <m:r>
                        <a:rPr lang="en-US" sz="2000" i="1"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ru-RU" sz="20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/>
                            </a:rPr>
                            <m:t>𝑥</m:t>
                          </m:r>
                          <m:r>
                            <a:rPr lang="en-US" sz="2000" i="1">
                              <a:latin typeface="Cambria Math"/>
                            </a:rPr>
                            <m:t>+70+84</m:t>
                          </m:r>
                        </m:e>
                      </m:d>
                      <m:r>
                        <a:rPr lang="en-US" sz="2000" i="1">
                          <a:latin typeface="Cambria Math"/>
                        </a:rPr>
                        <m:t>=1274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>
          <p:sp>
            <p:nvSpPr>
              <p:cNvPr id="14" name="Скругленный 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0112" y="5301208"/>
                <a:ext cx="3563888" cy="864096"/>
              </a:xfrm>
              <a:prstGeom prst="round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5" name="Прямоугольник 14"/>
              <p:cNvSpPr/>
              <p:nvPr/>
            </p:nvSpPr>
            <p:spPr>
              <a:xfrm>
                <a:off x="0" y="764704"/>
                <a:ext cx="6041214" cy="57192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74625" lvl="0" indent="-174625">
                  <a:lnSpc>
                    <a:spcPct val="150000"/>
                  </a:lnSpc>
                  <a:spcAft>
                    <a:spcPts val="0"/>
                  </a:spcAft>
                  <a:buFont typeface="+mj-lt"/>
                  <a:buAutoNum type="arabicPeriod"/>
                </a:pPr>
                <a:r>
                  <a:rPr lang="ru-RU" sz="1400" dirty="0">
                    <a:latin typeface="Times New Roman" pitchFamily="18" charset="0"/>
                    <a:cs typeface="Times New Roman" pitchFamily="18" charset="0"/>
                  </a:rPr>
                  <a:t>Двое рыбаков поймали 86 рыб, причем первый на 8 рыб меньше второго. Сколько рыб поймал каждый? </a:t>
                </a:r>
              </a:p>
              <a:p>
                <a:pPr marL="174625" lvl="0" indent="-174625">
                  <a:lnSpc>
                    <a:spcPct val="150000"/>
                  </a:lnSpc>
                  <a:spcAft>
                    <a:spcPts val="0"/>
                  </a:spcAft>
                  <a:buFont typeface="+mj-lt"/>
                  <a:buAutoNum type="arabicPeriod"/>
                </a:pPr>
                <a:r>
                  <a:rPr lang="ru-RU" sz="1400" dirty="0">
                    <a:latin typeface="Times New Roman" pitchFamily="18" charset="0"/>
                    <a:cs typeface="Times New Roman" pitchFamily="18" charset="0"/>
                  </a:rPr>
                  <a:t>На трех кораблях находятся 1274 человека. На втором корабле на 70 человек больше, чем на первом, а на третьем, на 84 человека больше, чем на втором. Сколько человек на каждом корабле?</a:t>
                </a:r>
              </a:p>
              <a:p>
                <a:pPr marL="174625" lvl="0" indent="-174625">
                  <a:lnSpc>
                    <a:spcPct val="150000"/>
                  </a:lnSpc>
                  <a:spcAft>
                    <a:spcPts val="0"/>
                  </a:spcAft>
                  <a:buFont typeface="+mj-lt"/>
                  <a:buAutoNum type="arabicPeriod"/>
                </a:pPr>
                <a:r>
                  <a:rPr lang="ru-RU" sz="1400" dirty="0">
                    <a:latin typeface="Times New Roman" pitchFamily="18" charset="0"/>
                    <a:cs typeface="Times New Roman" pitchFamily="18" charset="0"/>
                  </a:rPr>
                  <a:t>Если от старта до ближайшей остановки корабль будет идти со скоростью 60 км/ч, то прибудет на 20 минут раньше. Если корабль будет идти со скоростью 50 км/ч, то прибудет на остановку на 12 минут позже. Каково расстояние от старта до ближайшей остановки?</a:t>
                </a:r>
              </a:p>
              <a:p>
                <a:pPr marL="174625" lvl="0" indent="-174625">
                  <a:lnSpc>
                    <a:spcPct val="150000"/>
                  </a:lnSpc>
                  <a:spcAft>
                    <a:spcPts val="0"/>
                  </a:spcAft>
                  <a:buFont typeface="+mj-lt"/>
                  <a:buAutoNum type="arabicPeriod"/>
                </a:pPr>
                <a:r>
                  <a:rPr lang="ru-RU" sz="1400" dirty="0">
                    <a:latin typeface="Times New Roman" pitchFamily="18" charset="0"/>
                    <a:cs typeface="Times New Roman" pitchFamily="18" charset="0"/>
                  </a:rPr>
                  <a:t>Ледокол три дня пробивался через ледяное поле. В первый день прошел  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140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ru-RU" sz="140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ru-RU" sz="1400" dirty="0">
                    <a:latin typeface="Times New Roman" pitchFamily="18" charset="0"/>
                    <a:cs typeface="Times New Roman" pitchFamily="18" charset="0"/>
                  </a:rPr>
                  <a:t>  всего пути, во второй день – 0,6 оставшегося пути, а в третий день – остальные 24 км. Найти длину пути, пройденного ледоколом за три дня.  </a:t>
                </a:r>
              </a:p>
              <a:p>
                <a:pPr marL="174625" lvl="0" indent="-174625">
                  <a:lnSpc>
                    <a:spcPct val="150000"/>
                  </a:lnSpc>
                  <a:spcAft>
                    <a:spcPts val="0"/>
                  </a:spcAft>
                  <a:buFont typeface="+mj-lt"/>
                  <a:buAutoNum type="arabicPeriod"/>
                </a:pPr>
                <a:r>
                  <a:rPr lang="ru-RU" sz="1400" dirty="0">
                    <a:latin typeface="Times New Roman" pitchFamily="18" charset="0"/>
                    <a:cs typeface="Times New Roman" pitchFamily="18" charset="0"/>
                  </a:rPr>
                  <a:t>Чтобы выполнить задание в срок, рабочие должны были изготавливать ежедневно по 6 удочек. Изготавливая в день на 2 удочки больше, они выполнили задание на 3 дня раньше строка. Сколько всего удочек должны были изготовить рабочие?</a:t>
                </a:r>
                <a:endParaRPr lang="ru-RU" sz="1400" dirty="0">
                  <a:latin typeface="Times New Roman" pitchFamily="18" charset="0"/>
                  <a:ea typeface="Times New Roman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764704"/>
                <a:ext cx="6041214" cy="5719258"/>
              </a:xfrm>
              <a:prstGeom prst="rect">
                <a:avLst/>
              </a:prstGeom>
              <a:blipFill rotWithShape="1">
                <a:blip r:embed="rId7"/>
                <a:stretch>
                  <a:fillRect l="-101" r="-7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4211418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ru-RU" sz="6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Электронное письмо</a:t>
            </a:r>
            <a:endParaRPr lang="ru-RU" sz="6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pisimo.jpg"/>
          <p:cNvPicPr>
            <a:picLocks noChangeAspect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020272" y="3212976"/>
            <a:ext cx="1371600" cy="1295400"/>
          </a:xfrm>
          <a:prstGeom prst="rect">
            <a:avLst/>
          </a:prstGeom>
        </p:spPr>
      </p:pic>
      <p:grpSp>
        <p:nvGrpSpPr>
          <p:cNvPr id="6" name="Группа 5"/>
          <p:cNvGrpSpPr/>
          <p:nvPr/>
        </p:nvGrpSpPr>
        <p:grpSpPr>
          <a:xfrm>
            <a:off x="683568" y="1988840"/>
            <a:ext cx="5616624" cy="3096344"/>
            <a:chOff x="683568" y="1700808"/>
            <a:chExt cx="5616624" cy="4752528"/>
          </a:xfrm>
        </p:grpSpPr>
        <p:sp>
          <p:nvSpPr>
            <p:cNvPr id="4" name="Вертикальный свиток 3"/>
            <p:cNvSpPr/>
            <p:nvPr/>
          </p:nvSpPr>
          <p:spPr>
            <a:xfrm>
              <a:off x="683568" y="1700808"/>
              <a:ext cx="5616624" cy="4752528"/>
            </a:xfrm>
            <a:prstGeom prst="verticalScroll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3200" dirty="0" smtClean="0"/>
                <a:t>Составьте задачу по уравнению</a:t>
              </a:r>
              <a:endParaRPr lang="ru-RU" sz="3200" dirty="0"/>
            </a:p>
          </p:txBody>
        </p:sp>
        <p:graphicFrame>
          <p:nvGraphicFramePr>
            <p:cNvPr id="5" name="Объект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2515906989"/>
                </p:ext>
              </p:extLst>
            </p:nvPr>
          </p:nvGraphicFramePr>
          <p:xfrm>
            <a:off x="1735365" y="5016525"/>
            <a:ext cx="3513029" cy="815706"/>
          </p:xfrm>
          <a:graphic>
            <a:graphicData uri="http://schemas.openxmlformats.org/presentationml/2006/ole">
              <p:oleObj spid="_x0000_s5141" name="Формула" r:id="rId4" imgW="927000" imgH="203040" progId="Equation.3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271 -0.51366 C 0.18334 -0.53218 0.1592 -0.53287 0.1441 -0.53518 C 0.12552 -0.53449 0.10677 -0.53449 0.0882 -0.53333 C 0.08264 -0.5331 0.06354 -0.52361 0.0632 -0.52338 C 0.04236 -0.51227 0.02361 -0.50393 0.00729 -0.48218 C 0.00538 -0.4713 0.00261 -0.46227 0.00139 -0.45093 C 0.00087 -0.43194 0.00087 -0.41296 -4.44444E-6 -0.39398 C -0.00017 -0.38981 -0.0033 -0.38403 -0.0059 -0.38218 C -0.01267 -0.37755 -0.025 -0.37616 -0.03229 -0.37454 C -0.05034 -0.37037 -0.06857 -0.36736 -0.0868 -0.36458 C -0.0908 -0.36389 -0.09462 -0.36343 -0.09861 -0.36273 C -0.10347 -0.36204 -0.11319 -0.36065 -0.11319 -0.36065 C -0.1283 -0.35555 -0.1434 -0.35301 -0.15885 -0.35093 C -0.16371 -0.34954 -0.16892 -0.3493 -0.17361 -0.34699 C -0.17517 -0.3463 -0.17639 -0.34398 -0.17795 -0.34305 C -0.18073 -0.34143 -0.18385 -0.34051 -0.1868 -0.33912 C -0.19409 -0.33194 -0.19531 -0.32662 -0.19861 -0.31551 C -0.19809 -0.30579 -0.19861 -0.2956 -0.19705 -0.28611 C -0.19583 -0.2794 -0.18958 -0.27639 -0.18524 -0.27245 C -0.17569 -0.26389 -0.16389 -0.25972 -0.15295 -0.25486 C -0.14427 -0.24699 -0.13038 -0.23773 -0.12066 -0.23333 C -0.11736 -0.22662 -0.11354 -0.225 -0.1118 -0.21759 C -0.11232 -0.21296 -0.1118 -0.2081 -0.11319 -0.20393 C -0.11458 -0.19954 -0.13212 -0.18125 -0.13524 -0.17847 C -0.14323 -0.17106 -0.15156 -0.16782 -0.16024 -0.16273 C -0.17639 -0.15301 -0.19201 -0.14259 -0.20885 -0.13518 C -0.21788 -0.12662 -0.22309 -0.11829 -0.2309 -0.10787 C -0.23298 -0.09653 -0.23559 -0.08866 -0.23229 -0.07639 C -0.23107 -0.07199 -0.22812 -0.06875 -0.22656 -0.06458 C -0.21857 -0.04329 -0.20521 -0.02222 -0.1868 -0.01759 C -0.17882 -0.00741 -0.18628 -0.01481 -0.175 -0.00972 C -0.15902 -0.00255 -0.1434 0.0037 -0.12656 0.00602 C -0.11753 0.0088 -0.11007 0.01366 -0.10156 0.01782 C -0.09357 0.02801 -0.08246 0.03449 -0.07205 0.03935 C -0.04896 0.03727 -0.05659 0.04144 -0.04705 0.03542 L 0.00295 -0.00787 L -0.00729 0.00995 L -4.44444E-6 2.22222E-6 " pathEditMode="relative" ptsTypes="ffffffffffffffffffffffffffffffffffAA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39552" y="666191"/>
            <a:ext cx="7772400" cy="890602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Подведем итоги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54757836"/>
              </p:ext>
            </p:extLst>
          </p:nvPr>
        </p:nvGraphicFramePr>
        <p:xfrm>
          <a:off x="237858" y="1660114"/>
          <a:ext cx="8678753" cy="405792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160241"/>
                <a:gridCol w="2520280"/>
                <a:gridCol w="2088232"/>
                <a:gridCol w="1910000"/>
              </a:tblGrid>
              <a:tr h="80070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«Летучий      голландец»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       </a:t>
                      </a:r>
                      <a:r>
                        <a:rPr kumimoji="0" lang="ru-RU" sz="24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«Аврора»</a:t>
                      </a: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«Прогресс»</a:t>
                      </a:r>
                    </a:p>
                  </a:txBody>
                  <a:tcPr marL="68580" marR="68580" marT="0" marB="0" horzOverflow="overflow"/>
                </a:tc>
              </a:tr>
              <a:tr h="723038">
                <a:tc>
                  <a:txBody>
                    <a:bodyPr/>
                    <a:lstStyle/>
                    <a:p>
                      <a:pPr lvl="0" algn="l"/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Проверка готовности</a:t>
                      </a: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lvl="0" algn="l"/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</a:tr>
              <a:tr h="504056">
                <a:tc>
                  <a:txBody>
                    <a:bodyPr/>
                    <a:lstStyle/>
                    <a:p>
                      <a:pPr lvl="0" algn="l"/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Электронное письмо</a:t>
                      </a: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lvl="0" algn="l"/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</a:tr>
              <a:tr h="4320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Журнал путешествий</a:t>
                      </a: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lvl="0" algn="l"/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</a:tr>
              <a:tr h="601488">
                <a:tc>
                  <a:txBody>
                    <a:bodyPr/>
                    <a:lstStyle/>
                    <a:p>
                      <a:pPr lvl="0" algn="l"/>
                      <a:r>
                        <a:rPr kumimoji="0" 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Итог: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lvl="0" algn="l"/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</a:tr>
            </a:tbl>
          </a:graphicData>
        </a:graphic>
      </p:graphicFrame>
      <p:pic>
        <p:nvPicPr>
          <p:cNvPr id="4" name="Рисунок 4" descr="D:\Люба\Мираж1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483768" y="2237498"/>
            <a:ext cx="640085" cy="594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E:\Таня работа\Для проекта\0_801a7_c3e964cc_XL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49891" y="2216172"/>
            <a:ext cx="628394" cy="615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E:\Таня работа\Для проекта\old-ship.jpg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-5000"/>
          </a:blip>
          <a:srcRect/>
          <a:stretch>
            <a:fillRect/>
          </a:stretch>
        </p:blipFill>
        <p:spPr bwMode="auto">
          <a:xfrm flipH="1">
            <a:off x="7164288" y="2201768"/>
            <a:ext cx="525265" cy="644497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xmlns="" val="2828507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7" descr="http://img1.liveinternet.ru/images/foto/b/3/563/2159563/f_122875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6478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D:\Люба\Мираж1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143125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E:\Таня работа\Для проекта\0_801a7_c3e964cc_XL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643313" y="-142875"/>
            <a:ext cx="2214562" cy="212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" descr="E:\Таня работа\Для проекта\old-ship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-5000"/>
          </a:blip>
          <a:srcRect/>
          <a:stretch>
            <a:fillRect/>
          </a:stretch>
        </p:blipFill>
        <p:spPr bwMode="auto">
          <a:xfrm>
            <a:off x="6786578" y="0"/>
            <a:ext cx="2071702" cy="2161746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</p:pic>
      <p:sp>
        <p:nvSpPr>
          <p:cNvPr id="2" name="Прямоугольник 1"/>
          <p:cNvSpPr/>
          <p:nvPr/>
        </p:nvSpPr>
        <p:spPr>
          <a:xfrm>
            <a:off x="3047570" y="5517232"/>
            <a:ext cx="29690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ФИНИШ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 rot="20281574">
            <a:off x="857947" y="2535409"/>
            <a:ext cx="130172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9600" b="1" cap="none" spc="0" dirty="0" smtClean="0">
                <a:ln w="18000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5</a:t>
            </a:r>
            <a:endParaRPr lang="ru-RU" sz="9600" b="1" cap="none" spc="0" dirty="0">
              <a:ln w="18000">
                <a:solidFill>
                  <a:srgbClr val="FFFF0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 rot="897518">
            <a:off x="5970515" y="2513704"/>
            <a:ext cx="130172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9600" b="1" cap="none" spc="0" dirty="0" smtClean="0">
                <a:ln w="18000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4</a:t>
            </a:r>
            <a:endParaRPr lang="ru-RU" sz="9600" b="1" cap="none" spc="0" dirty="0">
              <a:ln w="18000">
                <a:solidFill>
                  <a:srgbClr val="FF0000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35 1.57262E-6 L -0.01823 0.17599 C -0.04132 0.21323 -0.054 0.2685 -0.054 0.32585 C -0.054 0.39177 -0.04132 0.44426 -0.01823 0.4815 L 0.0835 0.65795 " pathEditMode="relative" rAng="0" ptsTypes="FffFF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00" y="3290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3.7037E-6 L -0.01163 0.5972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0" y="29861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58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406 -3.06198E-6 L 0.02309 0.17022 C 0.04288 0.20606 0.054 0.25925 0.054 0.31522 C 0.054 0.37859 0.04288 0.42924 0.02309 0.46508 L -0.06406 0.63553 " pathEditMode="relative" rAng="0" ptsTypes="FffFF"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00" y="31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90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285749" y="937419"/>
            <a:ext cx="8715375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Домашнее </a:t>
            </a:r>
            <a:r>
              <a:rPr lang="ru-RU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задание: </a:t>
            </a:r>
            <a:r>
              <a:rPr lang="ru-RU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составить и решить задачу о </a:t>
            </a: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регате.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941294"/>
            <a:ext cx="7922362" cy="1839400"/>
          </a:xfrm>
          <a:prstGeom prst="rect">
            <a:avLst/>
          </a:prstGeom>
          <a:noFill/>
        </p:spPr>
        <p:txBody>
          <a:bodyPr spcFirstLastPara="1" wrap="none">
            <a:prstTxWarp prst="textArchDown">
              <a:avLst/>
            </a:prstTxWarp>
            <a:spAutoFit/>
            <a:scene3d>
              <a:camera prst="orthographicFront"/>
              <a:lightRig rig="threePt" dir="t"/>
            </a:scene3d>
            <a:sp3d extrusionH="57150">
              <a:bevelT w="69850" h="38100" prst="cross"/>
            </a:sp3d>
          </a:bodyPr>
          <a:lstStyle/>
          <a:p>
            <a:pPr algn="ctr">
              <a:defRPr/>
            </a:pPr>
            <a:r>
              <a:rPr lang="ru-RU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Спасибо за урок!</a:t>
            </a:r>
          </a:p>
        </p:txBody>
      </p:sp>
    </p:spTree>
    <p:extLst>
      <p:ext uri="{BB962C8B-B14F-4D97-AF65-F5344CB8AC3E}">
        <p14:creationId xmlns:p14="http://schemas.microsoft.com/office/powerpoint/2010/main" xmlns="" val="277530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3" name="Рисунок 4" descr="D:\Люба\Мираж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1052736"/>
            <a:ext cx="2571750" cy="264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Picture 4" descr="E:\Таня работа\Для проекта\0_801a7_c3e964cc_XL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419872" y="1078930"/>
            <a:ext cx="2643188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 descr="E:\Таня работа\Для проекта\old-ship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-5000"/>
          </a:blip>
          <a:srcRect/>
          <a:stretch>
            <a:fillRect/>
          </a:stretch>
        </p:blipFill>
        <p:spPr bwMode="auto">
          <a:xfrm flipH="1">
            <a:off x="6417719" y="1078930"/>
            <a:ext cx="2286016" cy="2804928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</p:pic>
      <p:sp>
        <p:nvSpPr>
          <p:cNvPr id="2" name="TextBox 1"/>
          <p:cNvSpPr txBox="1"/>
          <p:nvPr/>
        </p:nvSpPr>
        <p:spPr>
          <a:xfrm>
            <a:off x="827584" y="267405"/>
            <a:ext cx="7876151" cy="830997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Парусная регата</a:t>
            </a:r>
            <a:endParaRPr lang="ru-RU" sz="4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3" name="Рисунок 4" descr="D:\Люба\Мираж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142875"/>
            <a:ext cx="2571750" cy="264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Picture 4" descr="E:\Таня работа\Для проекта\0_801a7_c3e964cc_XL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71875" y="214313"/>
            <a:ext cx="2643188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 descr="E:\Таня работа\Для проекта\old-ship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-5000"/>
          </a:blip>
          <a:srcRect/>
          <a:stretch>
            <a:fillRect/>
          </a:stretch>
        </p:blipFill>
        <p:spPr bwMode="auto">
          <a:xfrm flipH="1">
            <a:off x="6429388" y="214290"/>
            <a:ext cx="2286016" cy="2804928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0" y="2714625"/>
            <a:ext cx="3500438" cy="1214438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bg1"/>
                </a:solidFill>
                <a:latin typeface="Monotype Corsiva" pitchFamily="66" charset="0"/>
                <a:ea typeface="+mj-ea"/>
                <a:cs typeface="+mj-cs"/>
              </a:rPr>
              <a:t>Команда «Летучий голландец»</a:t>
            </a: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2571750" y="2714625"/>
            <a:ext cx="4000500" cy="1214438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bg1"/>
                </a:solidFill>
                <a:latin typeface="Monotype Corsiva" pitchFamily="66" charset="0"/>
                <a:ea typeface="+mj-ea"/>
                <a:cs typeface="+mj-cs"/>
              </a:rPr>
              <a:t>Команда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bg1"/>
                </a:solidFill>
                <a:latin typeface="Monotype Corsiva" pitchFamily="66" charset="0"/>
                <a:ea typeface="+mj-ea"/>
                <a:cs typeface="+mj-cs"/>
              </a:rPr>
              <a:t>«Аврора»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6215063" y="2857500"/>
            <a:ext cx="2571750" cy="928688"/>
          </a:xfrm>
          <a:prstGeom prst="rect">
            <a:avLst/>
          </a:prstGeom>
        </p:spPr>
        <p:txBody>
          <a:bodyPr anchor="ctr"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bg1"/>
                </a:solidFill>
                <a:latin typeface="Monotype Corsiva" pitchFamily="66" charset="0"/>
                <a:ea typeface="+mj-ea"/>
                <a:cs typeface="+mj-cs"/>
              </a:rPr>
              <a:t>Команда </a:t>
            </a:r>
            <a:r>
              <a:rPr lang="ru-RU" sz="3200" b="1" dirty="0" smtClean="0">
                <a:solidFill>
                  <a:schemeClr val="bg1"/>
                </a:solidFill>
                <a:latin typeface="Monotype Corsiva" pitchFamily="66" charset="0"/>
                <a:ea typeface="+mj-ea"/>
                <a:cs typeface="+mj-cs"/>
              </a:rPr>
              <a:t>«Прогресс»</a:t>
            </a:r>
            <a:endParaRPr lang="ru-RU" sz="3200" b="1" dirty="0">
              <a:solidFill>
                <a:schemeClr val="bg1"/>
              </a:solidFill>
              <a:latin typeface="Monotype Corsiva" pitchFamily="66" charset="0"/>
              <a:ea typeface="+mj-ea"/>
              <a:cs typeface="+mj-cs"/>
            </a:endParaRPr>
          </a:p>
        </p:txBody>
      </p:sp>
      <p:sp>
        <p:nvSpPr>
          <p:cNvPr id="12299" name="Rectangle 1"/>
          <p:cNvSpPr>
            <a:spLocks noChangeArrowheads="1"/>
          </p:cNvSpPr>
          <p:nvPr/>
        </p:nvSpPr>
        <p:spPr bwMode="auto">
          <a:xfrm>
            <a:off x="642938" y="4286250"/>
            <a:ext cx="91440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Чтоб врачом, моряком или летчиком стать,</a:t>
            </a:r>
          </a:p>
          <a:p>
            <a:pPr eaLnBrk="0" hangingPunct="0">
              <a:lnSpc>
                <a:spcPct val="150000"/>
              </a:lnSpc>
            </a:pP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Надо твердо на «5 » математику знать!!!</a:t>
            </a:r>
          </a:p>
          <a:p>
            <a:pPr eaLnBrk="0" hangingPunct="0">
              <a:lnSpc>
                <a:spcPct val="150000"/>
              </a:lnSpc>
            </a:pP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Будут трудные задачи, я желаю вам УДАЧИ!</a:t>
            </a:r>
          </a:p>
        </p:txBody>
      </p:sp>
    </p:spTree>
    <p:extLst>
      <p:ext uri="{BB962C8B-B14F-4D97-AF65-F5344CB8AC3E}">
        <p14:creationId xmlns:p14="http://schemas.microsoft.com/office/powerpoint/2010/main" xmlns="" val="21663282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 txBox="1">
            <a:spLocks/>
          </p:cNvSpPr>
          <p:nvPr/>
        </p:nvSpPr>
        <p:spPr>
          <a:xfrm>
            <a:off x="0" y="1857375"/>
            <a:ext cx="3500438" cy="1214438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algn="ctr" fontAlgn="auto">
              <a:spcAft>
                <a:spcPts val="0"/>
              </a:spcAft>
              <a:defRPr/>
            </a:pPr>
            <a:endParaRPr lang="ru-RU" sz="3200" b="1" dirty="0">
              <a:solidFill>
                <a:schemeClr val="bg1"/>
              </a:solidFill>
              <a:latin typeface="Monotype Corsiva" pitchFamily="66" charset="0"/>
              <a:ea typeface="+mj-ea"/>
              <a:cs typeface="+mj-cs"/>
            </a:endParaRPr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34354773"/>
              </p:ext>
            </p:extLst>
          </p:nvPr>
        </p:nvGraphicFramePr>
        <p:xfrm>
          <a:off x="-36512" y="164248"/>
          <a:ext cx="9073008" cy="6649128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3102427"/>
                <a:gridCol w="3124461"/>
                <a:gridCol w="2846120"/>
              </a:tblGrid>
              <a:tr h="10128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«Летучий      голландец»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       «Аврора»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«Прогресс»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5636303">
                <a:tc>
                  <a:txBody>
                    <a:bodyPr/>
                    <a:lstStyle/>
                    <a:p>
                      <a:pPr lvl="0" algn="l"/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</a:tr>
            </a:tbl>
          </a:graphicData>
        </a:graphic>
      </p:graphicFrame>
      <p:pic>
        <p:nvPicPr>
          <p:cNvPr id="1065" name="Рисунок 4" descr="D:\Люба\Мираж1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57327" y="112377"/>
            <a:ext cx="1000125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66" name="Picture 4" descr="E:\Таня работа\Для проекта\0_801a7_c3e964cc_XL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007503" y="112377"/>
            <a:ext cx="1020762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 descr="E:\Таня работа\Для проекта\old-ship.jpg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-5000"/>
          </a:blip>
          <a:srcRect/>
          <a:stretch>
            <a:fillRect/>
          </a:stretch>
        </p:blipFill>
        <p:spPr bwMode="auto">
          <a:xfrm flipH="1">
            <a:off x="7786688" y="37467"/>
            <a:ext cx="928694" cy="1139502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</p:pic>
      <p:sp>
        <p:nvSpPr>
          <p:cNvPr id="14" name="Овал 13"/>
          <p:cNvSpPr/>
          <p:nvPr/>
        </p:nvSpPr>
        <p:spPr>
          <a:xfrm>
            <a:off x="1979712" y="5357813"/>
            <a:ext cx="428625" cy="571500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741854" y="3005437"/>
            <a:ext cx="428625" cy="571500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5090553" y="6312571"/>
            <a:ext cx="500062" cy="571500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1979712" y="5922589"/>
            <a:ext cx="428625" cy="571500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3716864" y="2933999"/>
            <a:ext cx="500063" cy="642938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5340584" y="5715476"/>
            <a:ext cx="500062" cy="642938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6601743" y="5877272"/>
            <a:ext cx="490537" cy="571500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28" name="Объект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020166608"/>
              </p:ext>
            </p:extLst>
          </p:nvPr>
        </p:nvGraphicFramePr>
        <p:xfrm>
          <a:off x="-422" y="1211794"/>
          <a:ext cx="2916238" cy="5106987"/>
        </p:xfrm>
        <a:graphic>
          <a:graphicData uri="http://schemas.openxmlformats.org/presentationml/2006/ole">
            <p:oleObj spid="_x0000_s1178" name="Формула" r:id="rId6" imgW="1460160" imgH="2514600" progId="Equation.3">
              <p:embed/>
            </p:oleObj>
          </a:graphicData>
        </a:graphic>
      </p:graphicFrame>
      <p:sp>
        <p:nvSpPr>
          <p:cNvPr id="29" name="Овал 28"/>
          <p:cNvSpPr/>
          <p:nvPr/>
        </p:nvSpPr>
        <p:spPr>
          <a:xfrm>
            <a:off x="741855" y="2000244"/>
            <a:ext cx="428625" cy="571500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30" name="Объект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60324137"/>
              </p:ext>
            </p:extLst>
          </p:nvPr>
        </p:nvGraphicFramePr>
        <p:xfrm>
          <a:off x="2987824" y="1215231"/>
          <a:ext cx="3043238" cy="5570538"/>
        </p:xfrm>
        <a:graphic>
          <a:graphicData uri="http://schemas.openxmlformats.org/presentationml/2006/ole">
            <p:oleObj spid="_x0000_s1179" name="Формула" r:id="rId7" imgW="1523880" imgH="2743200" progId="Equation.3">
              <p:embed/>
            </p:oleObj>
          </a:graphicData>
        </a:graphic>
      </p:graphicFrame>
      <p:sp>
        <p:nvSpPr>
          <p:cNvPr id="31" name="Овал 30"/>
          <p:cNvSpPr/>
          <p:nvPr/>
        </p:nvSpPr>
        <p:spPr>
          <a:xfrm flipH="1">
            <a:off x="6673753" y="4509120"/>
            <a:ext cx="490536" cy="571500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32" name="Объект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387419668"/>
              </p:ext>
            </p:extLst>
          </p:nvPr>
        </p:nvGraphicFramePr>
        <p:xfrm>
          <a:off x="6224463" y="1251230"/>
          <a:ext cx="2740025" cy="5105400"/>
        </p:xfrm>
        <a:graphic>
          <a:graphicData uri="http://schemas.openxmlformats.org/presentationml/2006/ole">
            <p:oleObj spid="_x0000_s1180" name="Формула" r:id="rId8" imgW="1371600" imgH="2514600" progId="Equation.3">
              <p:embed/>
            </p:oleObj>
          </a:graphicData>
        </a:graphic>
      </p:graphicFrame>
      <p:sp>
        <p:nvSpPr>
          <p:cNvPr id="33" name="Овал 32"/>
          <p:cNvSpPr/>
          <p:nvPr/>
        </p:nvSpPr>
        <p:spPr>
          <a:xfrm flipH="1">
            <a:off x="6732240" y="2060848"/>
            <a:ext cx="490536" cy="571500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20" grpId="0" animBg="1"/>
      <p:bldP spid="21" grpId="0" animBg="1"/>
      <p:bldP spid="22" grpId="0" animBg="1"/>
      <p:bldP spid="25" grpId="0" animBg="1"/>
      <p:bldP spid="29" grpId="0" animBg="1"/>
      <p:bldP spid="31" grpId="0" animBg="1"/>
      <p:bldP spid="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39552" y="666190"/>
            <a:ext cx="7772400" cy="1470025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Проверка готовности экипажей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Рисунок 4" descr="D:\Люба\Мираж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3954164"/>
            <a:ext cx="2571750" cy="264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4" descr="E:\Таня работа\Для проекта\0_801a7_c3e964cc_XL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419872" y="2420888"/>
            <a:ext cx="2643188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E:\Таня работа\Для проекта\old-ship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-5000"/>
          </a:blip>
          <a:srcRect/>
          <a:stretch>
            <a:fillRect/>
          </a:stretch>
        </p:blipFill>
        <p:spPr bwMode="auto">
          <a:xfrm flipH="1">
            <a:off x="6417719" y="3864432"/>
            <a:ext cx="2286016" cy="2804928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</p:pic>
      <p:cxnSp>
        <p:nvCxnSpPr>
          <p:cNvPr id="7" name="Прямая со стрелкой 6"/>
          <p:cNvCxnSpPr/>
          <p:nvPr/>
        </p:nvCxnSpPr>
        <p:spPr>
          <a:xfrm flipV="1">
            <a:off x="2405760" y="4221088"/>
            <a:ext cx="1014112" cy="4869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4931641" y="4869160"/>
            <a:ext cx="1131419" cy="648072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2843808" y="6093296"/>
            <a:ext cx="3564396" cy="7200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H="1">
            <a:off x="3000375" y="4955399"/>
            <a:ext cx="852686" cy="410940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5" idx="3"/>
          </p:cNvCxnSpPr>
          <p:nvPr/>
        </p:nvCxnSpPr>
        <p:spPr>
          <a:xfrm flipH="1" flipV="1">
            <a:off x="5436096" y="4581128"/>
            <a:ext cx="981623" cy="685768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H="1">
            <a:off x="3000375" y="5733256"/>
            <a:ext cx="3417344" cy="72008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7151009" y="2505670"/>
            <a:ext cx="6078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?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3" name="Прямоугольник 22"/>
          <p:cNvSpPr/>
          <p:nvPr/>
        </p:nvSpPr>
        <p:spPr>
          <a:xfrm rot="20576439">
            <a:off x="635048" y="2636912"/>
            <a:ext cx="6078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?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4" name="Прямоугольник 23"/>
          <p:cNvSpPr/>
          <p:nvPr/>
        </p:nvSpPr>
        <p:spPr>
          <a:xfrm rot="1028060">
            <a:off x="2075208" y="2792958"/>
            <a:ext cx="6078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?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5" name="Прямоугольник 24"/>
          <p:cNvSpPr/>
          <p:nvPr/>
        </p:nvSpPr>
        <p:spPr>
          <a:xfrm rot="958079">
            <a:off x="8311952" y="3125906"/>
            <a:ext cx="6078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?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6" name="Прямоугольник 25"/>
          <p:cNvSpPr/>
          <p:nvPr/>
        </p:nvSpPr>
        <p:spPr>
          <a:xfrm rot="20274544">
            <a:off x="6286913" y="3044716"/>
            <a:ext cx="6078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?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7" name="Прямоугольник 26"/>
          <p:cNvSpPr/>
          <p:nvPr/>
        </p:nvSpPr>
        <p:spPr>
          <a:xfrm rot="20274544">
            <a:off x="2869819" y="2483384"/>
            <a:ext cx="6078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?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8" name="Прямоугольник 27"/>
          <p:cNvSpPr/>
          <p:nvPr/>
        </p:nvSpPr>
        <p:spPr>
          <a:xfrm rot="20274544">
            <a:off x="5609266" y="2505671"/>
            <a:ext cx="6078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?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19400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2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2" grpId="1"/>
      <p:bldP spid="23" grpId="0"/>
      <p:bldP spid="23" grpId="1"/>
      <p:bldP spid="24" grpId="0"/>
      <p:bldP spid="24" grpId="1"/>
      <p:bldP spid="25" grpId="0"/>
      <p:bldP spid="25" grpId="1"/>
      <p:bldP spid="26" grpId="0"/>
      <p:bldP spid="26" grpId="1"/>
      <p:bldP spid="27" grpId="0"/>
      <p:bldP spid="27" grpId="1"/>
      <p:bldP spid="28" grpId="0"/>
      <p:bldP spid="28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7" name="Прямоугольник 11"/>
          <p:cNvSpPr>
            <a:spLocks noChangeArrowheads="1"/>
          </p:cNvSpPr>
          <p:nvPr/>
        </p:nvSpPr>
        <p:spPr bwMode="auto">
          <a:xfrm>
            <a:off x="285750" y="0"/>
            <a:ext cx="85010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    3. Готовность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капитанов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92" name="Рисунок 4" descr="D:\Люба\Мираж1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500063"/>
            <a:ext cx="1000125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93" name="Picture 4" descr="E:\Таня работа\Для проекта\0_801a7_c3e964cc_XL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47930" y="2924944"/>
            <a:ext cx="1020762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 descr="E:\Таня работа\Для проекта\old-ship.jpg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-5000"/>
          </a:blip>
          <a:srcRect/>
          <a:stretch>
            <a:fillRect/>
          </a:stretch>
        </p:blipFill>
        <p:spPr bwMode="auto">
          <a:xfrm flipH="1">
            <a:off x="214282" y="4857760"/>
            <a:ext cx="928694" cy="1139502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</p:pic>
      <p:pic>
        <p:nvPicPr>
          <p:cNvPr id="2095" name="Picture 28" descr="E:\Таня работа\Для проекта\74559758_large_4573420100722keep.jpg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CFEFB"/>
              </a:clrFrom>
              <a:clrTo>
                <a:srgbClr val="FCFEFB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7643834" y="4436098"/>
            <a:ext cx="1357322" cy="1778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96" name="Rectangle 4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97" name="Rectangle 47"/>
          <p:cNvSpPr>
            <a:spLocks noChangeArrowheads="1"/>
          </p:cNvSpPr>
          <p:nvPr/>
        </p:nvSpPr>
        <p:spPr bwMode="auto">
          <a:xfrm>
            <a:off x="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22" name="Рисунок 21"/>
          <p:cNvPicPr/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357290" y="642918"/>
            <a:ext cx="5357850" cy="178595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3" name="Рисунок 22"/>
          <p:cNvPicPr/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1357290" y="2714620"/>
            <a:ext cx="5429288" cy="178595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4" name="Рисунок 23"/>
          <p:cNvPicPr/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1285852" y="4714884"/>
            <a:ext cx="5562600" cy="19304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099" name="Text Box 51"/>
          <p:cNvSpPr txBox="1">
            <a:spLocks noChangeArrowheads="1"/>
          </p:cNvSpPr>
          <p:nvPr/>
        </p:nvSpPr>
        <p:spPr bwMode="auto">
          <a:xfrm>
            <a:off x="5429256" y="4786322"/>
            <a:ext cx="1130300" cy="681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6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</a:rPr>
              <a:t>? км/ч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Прямоугольник 11"/>
          <p:cNvSpPr>
            <a:spLocks noChangeArrowheads="1"/>
          </p:cNvSpPr>
          <p:nvPr/>
        </p:nvSpPr>
        <p:spPr bwMode="auto">
          <a:xfrm>
            <a:off x="142875" y="0"/>
            <a:ext cx="9215438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Расчет пути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1" name="Rectangle 1"/>
          <p:cNvSpPr>
            <a:spLocks noChangeArrowheads="1"/>
          </p:cNvSpPr>
          <p:nvPr/>
        </p:nvSpPr>
        <p:spPr bwMode="auto">
          <a:xfrm>
            <a:off x="142844" y="714356"/>
            <a:ext cx="8858312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Задание 1: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Расстояние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старта до финиша корабль прошел за 12 часов. Если бы скорость корабля была на 12 км/ч меньше, то для преодоления этого пути ему понадобилось бы на 3 часа больше.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Найдите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расстояние от старта до финиша.</a:t>
            </a:r>
          </a:p>
          <a:p>
            <a:pPr algn="just">
              <a:lnSpc>
                <a:spcPct val="150000"/>
              </a:lnSpc>
            </a:pP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2" name="Picture 8" descr="http://cdn.dailyclipart.net/wp-content/uploads/medium/Pirates9.jpg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352283">
            <a:off x="651529" y="5391052"/>
            <a:ext cx="1285426" cy="1323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3" name="Picture 12" descr="http://www.clipartheaven.com/clipart/time/hourglass_4.gif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58082" y="5337769"/>
            <a:ext cx="1587498" cy="1520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9" name="Object 8"/>
          <p:cNvGraphicFramePr>
            <a:graphicFrameLocks noChangeAspect="1"/>
          </p:cNvGraphicFramePr>
          <p:nvPr/>
        </p:nvGraphicFramePr>
        <p:xfrm>
          <a:off x="3000375" y="4929188"/>
          <a:ext cx="114300" cy="114300"/>
        </p:xfrm>
        <a:graphic>
          <a:graphicData uri="http://schemas.openxmlformats.org/presentationml/2006/ole">
            <p:oleObj spid="_x0000_s3141" name="Формула" r:id="rId5" imgW="114102" imgH="114102" progId="Equation.3">
              <p:embed/>
            </p:oleObj>
          </a:graphicData>
        </a:graphic>
      </p:graphicFrame>
      <p:graphicFrame>
        <p:nvGraphicFramePr>
          <p:cNvPr id="40969" name="Object 9"/>
          <p:cNvGraphicFramePr>
            <a:graphicFrameLocks noChangeAspect="1"/>
          </p:cNvGraphicFramePr>
          <p:nvPr/>
        </p:nvGraphicFramePr>
        <p:xfrm>
          <a:off x="4357688" y="4929188"/>
          <a:ext cx="114300" cy="114300"/>
        </p:xfrm>
        <a:graphic>
          <a:graphicData uri="http://schemas.openxmlformats.org/presentationml/2006/ole">
            <p:oleObj spid="_x0000_s3142" name="Формула" r:id="rId6" imgW="114102" imgH="114102" progId="Equation.3">
              <p:embed/>
            </p:oleObj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0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82119696"/>
              </p:ext>
            </p:extLst>
          </p:nvPr>
        </p:nvGraphicFramePr>
        <p:xfrm>
          <a:off x="323528" y="2132855"/>
          <a:ext cx="8352928" cy="34563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0240"/>
                <a:gridCol w="2016224"/>
                <a:gridCol w="2088232"/>
                <a:gridCol w="2088232"/>
              </a:tblGrid>
              <a:tr h="1152128"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 smtClean="0">
                          <a:solidFill>
                            <a:srgbClr val="002060"/>
                          </a:solidFill>
                        </a:rPr>
                        <a:t>V</a:t>
                      </a:r>
                      <a:endParaRPr lang="ru-RU" sz="54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 smtClean="0">
                          <a:solidFill>
                            <a:srgbClr val="002060"/>
                          </a:solidFill>
                        </a:rPr>
                        <a:t>t</a:t>
                      </a:r>
                      <a:endParaRPr lang="ru-RU" sz="54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 smtClean="0">
                          <a:solidFill>
                            <a:srgbClr val="002060"/>
                          </a:solidFill>
                        </a:rPr>
                        <a:t>S</a:t>
                      </a:r>
                      <a:endParaRPr lang="ru-RU" sz="54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</a:tr>
              <a:tr h="1152128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2060"/>
                          </a:solidFill>
                        </a:rPr>
                        <a:t>Фактически</a:t>
                      </a:r>
                      <a:endParaRPr lang="ru-RU" sz="28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152128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2060"/>
                          </a:solidFill>
                        </a:rPr>
                        <a:t>Предположительно</a:t>
                      </a:r>
                      <a:endParaRPr lang="ru-RU" sz="28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23528" y="476672"/>
            <a:ext cx="8496944" cy="128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Задание 1.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Расстояние  старта до финиша корабль прошел за 12 часов. Если бы скорость корабля была на 12 км/ч меньше, то для преодоления этого пути ему понадобилось бы на 3 часа больше.  Найдите расстояние от старта до финиша.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82119696"/>
              </p:ext>
            </p:extLst>
          </p:nvPr>
        </p:nvGraphicFramePr>
        <p:xfrm>
          <a:off x="323528" y="2132856"/>
          <a:ext cx="8352928" cy="34563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0240"/>
                <a:gridCol w="2016224"/>
                <a:gridCol w="2088232"/>
                <a:gridCol w="2088232"/>
              </a:tblGrid>
              <a:tr h="1152128"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 smtClean="0">
                          <a:solidFill>
                            <a:srgbClr val="002060"/>
                          </a:solidFill>
                        </a:rPr>
                        <a:t>V</a:t>
                      </a:r>
                      <a:endParaRPr lang="ru-RU" sz="54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 smtClean="0">
                          <a:solidFill>
                            <a:srgbClr val="002060"/>
                          </a:solidFill>
                        </a:rPr>
                        <a:t>t</a:t>
                      </a:r>
                      <a:endParaRPr lang="ru-RU" sz="54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 smtClean="0">
                          <a:solidFill>
                            <a:srgbClr val="002060"/>
                          </a:solidFill>
                        </a:rPr>
                        <a:t>S</a:t>
                      </a:r>
                      <a:endParaRPr lang="ru-RU" sz="54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</a:tr>
              <a:tr h="1152128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2060"/>
                          </a:solidFill>
                        </a:rPr>
                        <a:t>Фактически</a:t>
                      </a:r>
                      <a:endParaRPr lang="ru-RU" sz="28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152128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2060"/>
                          </a:solidFill>
                        </a:rPr>
                        <a:t>Предположительно</a:t>
                      </a:r>
                      <a:endParaRPr lang="ru-RU" sz="28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766050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536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5364" name="Picture 7" descr="http://img1.liveinternet.ru/images/foto/b/3/563/2159563/f_122875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3" name="Rectangle 1"/>
          <p:cNvSpPr>
            <a:spLocks noChangeArrowheads="1"/>
          </p:cNvSpPr>
          <p:nvPr/>
        </p:nvSpPr>
        <p:spPr bwMode="auto">
          <a:xfrm>
            <a:off x="314325" y="2703513"/>
            <a:ext cx="8829675" cy="415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4000" dirty="0">
                <a:latin typeface="Calibri" pitchFamily="34" charset="0"/>
              </a:rPr>
              <a:t> </a:t>
            </a:r>
            <a:r>
              <a:rPr lang="ru-RU" sz="4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Мы плывём по волнам.</a:t>
            </a:r>
            <a:br>
              <a:rPr lang="ru-RU" sz="4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Посмотри по сторонам.</a:t>
            </a:r>
            <a:br>
              <a:rPr lang="ru-RU" sz="4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Ты матросом ловким будь,</a:t>
            </a:r>
            <a:br>
              <a:rPr lang="ru-RU" sz="4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Физкультуру не забудь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142875" y="1000125"/>
            <a:ext cx="9001125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ru-RU" sz="4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Теплое течение «</a:t>
            </a:r>
            <a:r>
              <a:rPr lang="ru-RU" sz="44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Физминутка</a:t>
            </a:r>
            <a:r>
              <a:rPr lang="ru-RU" sz="4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0" y="0"/>
            <a:ext cx="9001125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endParaRPr lang="ru-RU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1029</TotalTime>
  <Words>326</Words>
  <Application>Microsoft Office PowerPoint</Application>
  <PresentationFormat>Экран (4:3)</PresentationFormat>
  <Paragraphs>71</Paragraphs>
  <Slides>18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0" baseType="lpstr">
      <vt:lpstr>Тема Office</vt:lpstr>
      <vt:lpstr>Формула</vt:lpstr>
      <vt:lpstr>Решение задач с помощью линейных уравнений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Электронное письмо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PC</dc:creator>
  <cp:lastModifiedBy>Tata</cp:lastModifiedBy>
  <cp:revision>137</cp:revision>
  <dcterms:modified xsi:type="dcterms:W3CDTF">2015-04-16T14:59:30Z</dcterms:modified>
</cp:coreProperties>
</file>