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69" r:id="rId2"/>
    <p:sldId id="256" r:id="rId3"/>
    <p:sldId id="257" r:id="rId4"/>
    <p:sldId id="273" r:id="rId5"/>
    <p:sldId id="259" r:id="rId6"/>
    <p:sldId id="272" r:id="rId7"/>
    <p:sldId id="274" r:id="rId8"/>
    <p:sldId id="262" r:id="rId9"/>
    <p:sldId id="263" r:id="rId10"/>
    <p:sldId id="270" r:id="rId11"/>
    <p:sldId id="265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363"/>
    <a:srgbClr val="DAF456"/>
    <a:srgbClr val="00FFFF"/>
    <a:srgbClr val="3D7FCF"/>
    <a:srgbClr val="5B89C1"/>
    <a:srgbClr val="7BB4DB"/>
    <a:srgbClr val="660066"/>
    <a:srgbClr val="99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72773-9DE1-445C-B274-2D6728B5B42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7CBC9-A6A2-4EDC-90F1-2908A9A556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8FF1408-D6F7-46F2-8172-B7B1AA0967E7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C8045D1-F1E1-4247-B15A-A79ED1F04E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wheel spokes="8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628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 урока: «Вынесение общего множителя за скобки».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4841776"/>
            <a:ext cx="6491064" cy="2016224"/>
          </a:xfrm>
        </p:spPr>
        <p:txBody>
          <a:bodyPr/>
          <a:lstStyle/>
          <a:p>
            <a:pPr algn="r">
              <a:buNone/>
            </a:pPr>
            <a:r>
              <a:rPr lang="ru-RU" dirty="0" smtClean="0"/>
              <a:t>Егорова Зинаида Ивановна</a:t>
            </a:r>
          </a:p>
          <a:p>
            <a:pPr algn="r">
              <a:buNone/>
            </a:pPr>
            <a:r>
              <a:rPr lang="ru-RU" dirty="0" smtClean="0"/>
              <a:t>учитель математики</a:t>
            </a:r>
          </a:p>
          <a:p>
            <a:pPr algn="r">
              <a:buNone/>
            </a:pPr>
            <a:r>
              <a:rPr lang="ru-RU" dirty="0" smtClean="0"/>
              <a:t>МБОУ «СОШ №7» г. Канаш</a:t>
            </a: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7523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(Систематизация новых знаний  с помощью метода незаконченных предложений)</a:t>
            </a:r>
          </a:p>
          <a:p>
            <a:r>
              <a:rPr lang="ru-RU" dirty="0" smtClean="0"/>
              <a:t>Продолжите фразу:</a:t>
            </a:r>
          </a:p>
          <a:p>
            <a:r>
              <a:rPr lang="ru-RU" dirty="0" smtClean="0"/>
              <a:t>- сегодня на уроке мы изучали тему…  </a:t>
            </a:r>
          </a:p>
          <a:p>
            <a:r>
              <a:rPr lang="ru-RU" dirty="0" smtClean="0"/>
              <a:t>(вынесение общего множителя за скобки);</a:t>
            </a:r>
          </a:p>
          <a:p>
            <a:r>
              <a:rPr lang="ru-RU" dirty="0" smtClean="0"/>
              <a:t>- Одним из способов разложения многочлена на множители является… </a:t>
            </a:r>
          </a:p>
          <a:p>
            <a:r>
              <a:rPr lang="ru-RU" dirty="0" smtClean="0"/>
              <a:t>(вынесение общего множителя за скобки);</a:t>
            </a:r>
          </a:p>
          <a:p>
            <a:r>
              <a:rPr lang="ru-RU" dirty="0" smtClean="0"/>
              <a:t>- При вынесении общего множителя за скобки применяется… </a:t>
            </a:r>
          </a:p>
          <a:p>
            <a:r>
              <a:rPr lang="ru-RU" dirty="0" smtClean="0"/>
              <a:t>(распределительное свойство);</a:t>
            </a:r>
          </a:p>
          <a:p>
            <a:r>
              <a:rPr lang="ru-RU" dirty="0" smtClean="0"/>
              <a:t>- Если все члены многочлена содержат общий множитель, то…</a:t>
            </a:r>
          </a:p>
          <a:p>
            <a:r>
              <a:rPr lang="ru-RU" dirty="0" smtClean="0"/>
              <a:t>(этот множитель можно вынести за скобки);</a:t>
            </a:r>
          </a:p>
          <a:p>
            <a:r>
              <a:rPr lang="ru-RU" dirty="0" smtClean="0"/>
              <a:t> - мы составили алгоритм… </a:t>
            </a:r>
          </a:p>
          <a:p>
            <a:r>
              <a:rPr lang="ru-RU" dirty="0" smtClean="0"/>
              <a:t>(вынесение общего множителя за скобки)</a:t>
            </a:r>
          </a:p>
          <a:p>
            <a:r>
              <a:rPr lang="ru-RU" dirty="0" smtClean="0"/>
              <a:t>{вспоминаем алгоритм}</a:t>
            </a:r>
          </a:p>
          <a:p>
            <a:r>
              <a:rPr lang="ru-RU" dirty="0" smtClean="0"/>
              <a:t>Важно! После вынесения общего множителя за скобки, в скобках должно остаться столько слагаемых, сколько их было в данном многочлене.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9999">
              <a:schemeClr val="tx2">
                <a:lumMod val="20000"/>
                <a:lumOff val="80000"/>
              </a:schemeClr>
            </a:gs>
            <a:gs pos="70000">
              <a:srgbClr val="C4D6EB"/>
            </a:gs>
            <a:gs pos="100000">
              <a:schemeClr val="tx2">
                <a:lumMod val="60000"/>
                <a:lumOff val="4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Индивидуальный оценочный лист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57606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Фамилия, Имя _____________________________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050" dirty="0" smtClean="0"/>
          </a:p>
          <a:p>
            <a:pPr>
              <a:buNone/>
            </a:pPr>
            <a:r>
              <a:rPr lang="ru-RU" sz="2000" dirty="0" smtClean="0"/>
              <a:t>На </a:t>
            </a:r>
            <a:r>
              <a:rPr lang="ru-RU" sz="2000" dirty="0"/>
              <a:t>уроке я </a:t>
            </a:r>
            <a:r>
              <a:rPr lang="ru-RU" sz="2000" dirty="0" smtClean="0"/>
              <a:t>научился ____________________________</a:t>
            </a:r>
            <a:endParaRPr lang="ru-RU" sz="2000" dirty="0"/>
          </a:p>
          <a:p>
            <a:pPr>
              <a:buNone/>
            </a:pPr>
            <a:r>
              <a:rPr lang="ru-RU" sz="2000" dirty="0"/>
              <a:t>Было </a:t>
            </a:r>
            <a:r>
              <a:rPr lang="ru-RU" sz="2000" dirty="0" smtClean="0"/>
              <a:t>трудно _________________________________</a:t>
            </a:r>
            <a:endParaRPr lang="ru-RU" sz="2000" dirty="0"/>
          </a:p>
          <a:p>
            <a:pPr>
              <a:buNone/>
            </a:pPr>
            <a:r>
              <a:rPr lang="ru-RU" sz="2000" dirty="0"/>
              <a:t>Во время урока я чувствовал (чувствовала) себя:</a:t>
            </a:r>
          </a:p>
          <a:p>
            <a:pPr lvl="0">
              <a:buFont typeface="Wingdings" pitchFamily="2" charset="2"/>
              <a:buChar char="q"/>
            </a:pPr>
            <a:r>
              <a:rPr lang="ru-RU" sz="2000" dirty="0"/>
              <a:t>Комфортно;</a:t>
            </a:r>
          </a:p>
          <a:p>
            <a:pPr lvl="0">
              <a:buFont typeface="Wingdings" pitchFamily="2" charset="2"/>
              <a:buChar char="q"/>
            </a:pPr>
            <a:r>
              <a:rPr lang="ru-RU" sz="2000" dirty="0"/>
              <a:t>Неуверенно;</a:t>
            </a:r>
          </a:p>
          <a:p>
            <a:pPr lvl="0">
              <a:buFont typeface="Wingdings" pitchFamily="2" charset="2"/>
              <a:buChar char="q"/>
            </a:pPr>
            <a:r>
              <a:rPr lang="ru-RU" sz="2000" dirty="0"/>
              <a:t>Превосходно.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692696"/>
          <a:ext cx="8064896" cy="2160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00"/>
                <a:gridCol w="2664296"/>
              </a:tblGrid>
              <a:tr h="405809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Оценка </a:t>
                      </a:r>
                      <a:endParaRPr lang="ru-RU" dirty="0"/>
                    </a:p>
                  </a:txBody>
                  <a:tcPr/>
                </a:tc>
              </a:tr>
              <a:tr h="5370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Таблица «Нахождение общего множителя»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5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Правильно ли выполнено разложение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5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Самостоятельная работа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5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Общая</a:t>
                      </a:r>
                      <a:r>
                        <a:rPr lang="en-US" sz="20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оценка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за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 descr="отличное настроение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7544" y="5157192"/>
            <a:ext cx="1047750" cy="1057275"/>
          </a:xfrm>
          <a:prstGeom prst="ellipse">
            <a:avLst/>
          </a:prstGeom>
        </p:spPr>
      </p:pic>
      <p:pic>
        <p:nvPicPr>
          <p:cNvPr id="7" name="Рисунок 6" descr="смайлик хорошее настроение.jpg"/>
          <p:cNvPicPr/>
          <p:nvPr/>
        </p:nvPicPr>
        <p:blipFill>
          <a:blip r:embed="rId3" cstate="print"/>
          <a:srcRect l="2035" t="2035" r="1744" b="2035"/>
          <a:stretch>
            <a:fillRect/>
          </a:stretch>
        </p:blipFill>
        <p:spPr>
          <a:xfrm>
            <a:off x="3131840" y="5085184"/>
            <a:ext cx="1076325" cy="1076325"/>
          </a:xfrm>
          <a:prstGeom prst="ellipse">
            <a:avLst/>
          </a:prstGeom>
        </p:spPr>
      </p:pic>
      <p:pic>
        <p:nvPicPr>
          <p:cNvPr id="8" name="Рисунок 7" descr="смайлик грустно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56176" y="5013176"/>
            <a:ext cx="1143000" cy="1200150"/>
          </a:xfrm>
          <a:prstGeom prst="ellipse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6093296"/>
            <a:ext cx="2385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Отличное настроение.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771800" y="6165304"/>
            <a:ext cx="18320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Хорошее настроение.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72200" y="6237312"/>
            <a:ext cx="84427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Грустно.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dirty="0"/>
              <a:t>П. 28 </a:t>
            </a:r>
            <a:r>
              <a:rPr lang="ru-RU" dirty="0" smtClean="0"/>
              <a:t>№ </a:t>
            </a:r>
            <a:r>
              <a:rPr lang="ru-RU" dirty="0"/>
              <a:t>656, 659, </a:t>
            </a:r>
            <a:r>
              <a:rPr lang="ru-RU" dirty="0" smtClean="0"/>
              <a:t>666,670.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69269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Проверка домашнего задания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785794"/>
            <a:ext cx="8208912" cy="2439722"/>
          </a:xfrm>
        </p:spPr>
        <p:txBody>
          <a:bodyPr>
            <a:noAutofit/>
          </a:bodyPr>
          <a:lstStyle/>
          <a:p>
            <a:pPr marL="514350" indent="-514350" algn="l"/>
            <a:endParaRPr lang="ru-RU" sz="2000" dirty="0" smtClean="0">
              <a:solidFill>
                <a:schemeClr val="tx1"/>
              </a:solidFill>
            </a:endParaRPr>
          </a:p>
          <a:p>
            <a:pPr marL="514350" indent="-514350" algn="l"/>
            <a:endParaRPr lang="ru-RU" sz="2000" dirty="0">
              <a:solidFill>
                <a:schemeClr val="tx1"/>
              </a:solidFill>
            </a:endParaRPr>
          </a:p>
          <a:p>
            <a:pPr marL="514350" indent="-514350" algn="l"/>
            <a:endParaRPr lang="ru-RU" sz="2000" dirty="0" smtClean="0">
              <a:solidFill>
                <a:schemeClr val="tx1"/>
              </a:solidFill>
            </a:endParaRPr>
          </a:p>
          <a:p>
            <a:pPr marL="514350" indent="-514350" algn="l"/>
            <a:endParaRPr lang="ru-RU" sz="2000" dirty="0">
              <a:solidFill>
                <a:schemeClr val="tx1"/>
              </a:solidFill>
            </a:endParaRPr>
          </a:p>
          <a:p>
            <a:pPr marL="514350" indent="-514350" algn="l"/>
            <a:endParaRPr lang="ru-RU" sz="2000" dirty="0" smtClean="0">
              <a:solidFill>
                <a:schemeClr val="tx1"/>
              </a:solidFill>
            </a:endParaRPr>
          </a:p>
          <a:p>
            <a:pPr marL="514350" indent="-514350" algn="l"/>
            <a:endParaRPr lang="ru-RU" sz="2000" dirty="0">
              <a:solidFill>
                <a:schemeClr val="tx1"/>
              </a:solidFill>
            </a:endParaRPr>
          </a:p>
          <a:p>
            <a:pPr marL="514350" indent="-514350" algn="l"/>
            <a:endParaRPr lang="ru-RU" sz="2000" dirty="0" smtClean="0">
              <a:solidFill>
                <a:schemeClr val="tx1"/>
              </a:solidFill>
            </a:endParaRPr>
          </a:p>
          <a:p>
            <a:pPr marL="514350" indent="-514350"/>
            <a:endParaRPr lang="ru-RU" sz="2000" b="1" dirty="0" smtClean="0">
              <a:solidFill>
                <a:schemeClr val="tx1"/>
              </a:solidFill>
            </a:endParaRPr>
          </a:p>
          <a:p>
            <a:pPr marL="514350" indent="-514350" algn="l"/>
            <a:endParaRPr lang="ru-RU" sz="2000" dirty="0">
              <a:solidFill>
                <a:schemeClr val="tx1"/>
              </a:solidFill>
            </a:endParaRPr>
          </a:p>
          <a:p>
            <a:pPr marL="514350" indent="-514350" algn="l"/>
            <a:r>
              <a:rPr lang="ru-RU" sz="2000" b="1" dirty="0" smtClean="0">
                <a:solidFill>
                  <a:schemeClr val="tx1"/>
                </a:solidFill>
              </a:rPr>
              <a:t>№ 636 (</a:t>
            </a:r>
            <a:r>
              <a:rPr lang="ru-RU" sz="2000" b="1" dirty="0">
                <a:solidFill>
                  <a:schemeClr val="tx1"/>
                </a:solidFill>
              </a:rPr>
              <a:t>а</a:t>
            </a:r>
            <a:r>
              <a:rPr lang="ru-RU" sz="2000" b="1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>
              <a:lnSpc>
                <a:spcPts val="1200"/>
              </a:lnSpc>
            </a:pPr>
            <a:r>
              <a:rPr lang="en-US" sz="2000" u="sng" dirty="0" smtClean="0">
                <a:solidFill>
                  <a:schemeClr val="tx1"/>
                </a:solidFill>
              </a:rPr>
              <a:t>3x+5 </a:t>
            </a:r>
            <a:r>
              <a:rPr lang="en-US" sz="2000" dirty="0" smtClean="0">
                <a:solidFill>
                  <a:schemeClr val="tx1"/>
                </a:solidFill>
              </a:rPr>
              <a:t> _ </a:t>
            </a:r>
            <a:r>
              <a:rPr lang="en-US" sz="2000" u="sng" dirty="0" smtClean="0">
                <a:solidFill>
                  <a:schemeClr val="tx1"/>
                </a:solidFill>
              </a:rPr>
              <a:t>x+1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ru-RU" sz="2000" smtClean="0">
                <a:solidFill>
                  <a:schemeClr val="tx1"/>
                </a:solidFill>
              </a:rPr>
              <a:t> =1</a:t>
            </a:r>
            <a:endParaRPr lang="en-US" sz="2000" u="sng" dirty="0" smtClean="0">
              <a:solidFill>
                <a:schemeClr val="tx1"/>
              </a:solidFill>
            </a:endParaRPr>
          </a:p>
          <a:p>
            <a:pPr marL="514350" indent="-514350" algn="l">
              <a:lnSpc>
                <a:spcPts val="12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   5           3</a:t>
            </a:r>
          </a:p>
          <a:p>
            <a:pPr marL="514350" indent="-514350" algn="l">
              <a:lnSpc>
                <a:spcPts val="1200"/>
              </a:lnSpc>
            </a:pPr>
            <a:r>
              <a:rPr lang="ru-RU" sz="2000" dirty="0" smtClean="0">
                <a:solidFill>
                  <a:schemeClr val="tx1"/>
                </a:solidFill>
              </a:rPr>
              <a:t>3(3</a:t>
            </a:r>
            <a:r>
              <a:rPr lang="en-US" sz="2000" dirty="0">
                <a:solidFill>
                  <a:schemeClr val="tx1"/>
                </a:solidFill>
              </a:rPr>
              <a:t>x</a:t>
            </a:r>
            <a:r>
              <a:rPr lang="ru-RU" sz="2000" dirty="0" smtClean="0">
                <a:solidFill>
                  <a:schemeClr val="tx1"/>
                </a:solidFill>
              </a:rPr>
              <a:t>+5)</a:t>
            </a:r>
            <a:r>
              <a:rPr lang="en-US" sz="2000" dirty="0" smtClean="0">
                <a:solidFill>
                  <a:schemeClr val="tx1"/>
                </a:solidFill>
              </a:rPr>
              <a:t> – 5(x+1) = 15</a:t>
            </a:r>
          </a:p>
          <a:p>
            <a:pPr marL="514350" indent="-514350" algn="l">
              <a:lnSpc>
                <a:spcPts val="12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9x + 15 - 5x – 5 = 15</a:t>
            </a:r>
          </a:p>
          <a:p>
            <a:pPr marL="514350" indent="-514350" algn="l">
              <a:lnSpc>
                <a:spcPts val="12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4x=-10+15</a:t>
            </a:r>
          </a:p>
          <a:p>
            <a:pPr marL="514350" indent="-514350" algn="l">
              <a:lnSpc>
                <a:spcPts val="12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4x=5</a:t>
            </a:r>
          </a:p>
          <a:p>
            <a:pPr marL="514350" indent="-514350" algn="l">
              <a:lnSpc>
                <a:spcPts val="12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x=1</a:t>
            </a:r>
            <a:r>
              <a:rPr lang="ru-RU" sz="2000" dirty="0" smtClean="0">
                <a:solidFill>
                  <a:schemeClr val="tx1"/>
                </a:solidFill>
              </a:rPr>
              <a:t>,25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514350" indent="-514350" algn="l">
              <a:lnSpc>
                <a:spcPts val="1200"/>
              </a:lnSpc>
            </a:pPr>
            <a:r>
              <a:rPr lang="ru-RU" sz="2000" dirty="0" smtClean="0">
                <a:solidFill>
                  <a:schemeClr val="tx1"/>
                </a:solidFill>
              </a:rPr>
              <a:t>Ответ: </a:t>
            </a:r>
            <a:r>
              <a:rPr lang="en-US" sz="2000" dirty="0" smtClean="0">
                <a:solidFill>
                  <a:schemeClr val="tx1"/>
                </a:solidFill>
              </a:rPr>
              <a:t>x</a:t>
            </a:r>
            <a:r>
              <a:rPr lang="ru-RU" sz="2000" dirty="0" smtClean="0">
                <a:solidFill>
                  <a:schemeClr val="tx1"/>
                </a:solidFill>
              </a:rPr>
              <a:t>=1,25.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514350" indent="-514350" algn="l"/>
            <a:endParaRPr lang="ru-RU" sz="200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714348" y="3286124"/>
          <a:ext cx="7762057" cy="2865120"/>
        </p:xfrm>
        <a:graphic>
          <a:graphicData uri="http://schemas.openxmlformats.org/drawingml/2006/table">
            <a:tbl>
              <a:tblPr/>
              <a:tblGrid>
                <a:gridCol w="3744416"/>
                <a:gridCol w="4017641"/>
              </a:tblGrid>
              <a:tr h="360039">
                <a:tc gridSpan="2">
                  <a:txBody>
                    <a:bodyPr/>
                    <a:lstStyle/>
                    <a:p>
                      <a:pPr marL="514350" indent="-514350" algn="ctr"/>
                      <a:r>
                        <a:rPr lang="ru-RU" sz="1800" b="1" dirty="0" smtClean="0"/>
                        <a:t>№ 631 (в,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ru-RU" sz="1800" b="1" dirty="0" smtClean="0"/>
                        <a:t>г)</a:t>
                      </a:r>
                      <a:endParaRPr lang="ru-RU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463">
                <a:tc>
                  <a:txBody>
                    <a:bodyPr/>
                    <a:lstStyle/>
                    <a:p>
                      <a:pPr marL="514350" indent="-514350" algn="l"/>
                      <a:r>
                        <a:rPr lang="ru-RU" sz="2000" dirty="0" smtClean="0"/>
                        <a:t>в) </a:t>
                      </a:r>
                      <a:r>
                        <a:rPr lang="en-US" sz="2000" dirty="0" smtClean="0"/>
                        <a:t>5x(12x-7)-4x(15x-11)=30+29x</a:t>
                      </a:r>
                    </a:p>
                    <a:p>
                      <a:pPr marL="514350" indent="-514350" algn="l"/>
                      <a:r>
                        <a:rPr lang="en-US" sz="2000" dirty="0" smtClean="0"/>
                        <a:t>60</a:t>
                      </a: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kumimoji="0" lang="ru-RU" sz="18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dirty="0" smtClean="0"/>
                        <a:t>  -35x- 60</a:t>
                      </a: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kumimoji="0" lang="ru-RU" sz="18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dirty="0" smtClean="0"/>
                        <a:t>  +44x=30+29x</a:t>
                      </a:r>
                    </a:p>
                    <a:p>
                      <a:pPr marL="514350" indent="-514350" algn="l"/>
                      <a:r>
                        <a:rPr lang="en-US" sz="2000" dirty="0" smtClean="0"/>
                        <a:t>9x-29x=30</a:t>
                      </a:r>
                    </a:p>
                    <a:p>
                      <a:pPr marL="514350" indent="-514350" algn="l"/>
                      <a:r>
                        <a:rPr lang="en-US" sz="2000" dirty="0" smtClean="0"/>
                        <a:t>-20x=30</a:t>
                      </a:r>
                    </a:p>
                    <a:p>
                      <a:pPr marL="514350" indent="-514350" algn="l"/>
                      <a:r>
                        <a:rPr lang="en-US" sz="2000" dirty="0" smtClean="0"/>
                        <a:t>x=30:</a:t>
                      </a:r>
                      <a:r>
                        <a:rPr lang="en-US" sz="2000" dirty="0" smtClean="0">
                          <a:sym typeface="Wingdings" pitchFamily="2" charset="2"/>
                        </a:rPr>
                        <a:t>(-20)</a:t>
                      </a:r>
                    </a:p>
                    <a:p>
                      <a:pPr marL="514350" indent="-514350" algn="l"/>
                      <a:r>
                        <a:rPr lang="en-US" sz="2000" dirty="0" smtClean="0">
                          <a:sym typeface="Wingdings" pitchFamily="2" charset="2"/>
                        </a:rPr>
                        <a:t>x= -1,5</a:t>
                      </a:r>
                    </a:p>
                    <a:p>
                      <a:pPr marL="514350" indent="-514350" algn="l"/>
                      <a:r>
                        <a:rPr lang="ru-RU" sz="2000" dirty="0" smtClean="0">
                          <a:sym typeface="Wingdings" pitchFamily="2" charset="2"/>
                        </a:rPr>
                        <a:t>Ответ: </a:t>
                      </a:r>
                      <a:r>
                        <a:rPr lang="en-US" sz="2000" dirty="0" smtClean="0">
                          <a:sym typeface="Wingdings" pitchFamily="2" charset="2"/>
                        </a:rPr>
                        <a:t>x=-1,5.</a:t>
                      </a:r>
                      <a:endParaRPr lang="ru-RU" sz="2000" dirty="0" smtClean="0"/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г)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en-US" sz="2000" baseline="0" dirty="0" smtClean="0"/>
                        <a:t>24x- 6x(13x-9)=-13-13x(6x-1)</a:t>
                      </a:r>
                    </a:p>
                    <a:p>
                      <a:r>
                        <a:rPr lang="en-US" sz="2000" dirty="0" smtClean="0"/>
                        <a:t>24x-78</a:t>
                      </a: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kumimoji="0" lang="ru-RU" sz="18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dirty="0" smtClean="0"/>
                        <a:t>  +54x=-13-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78</a:t>
                      </a: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kumimoji="0" lang="ru-RU" sz="18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dirty="0" smtClean="0"/>
                        <a:t> +13x</a:t>
                      </a:r>
                    </a:p>
                    <a:p>
                      <a:r>
                        <a:rPr lang="en-US" sz="2000" dirty="0" smtClean="0"/>
                        <a:t>78x-78</a:t>
                      </a: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kumimoji="0" lang="ru-RU" sz="18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dirty="0" smtClean="0"/>
                        <a:t> +78</a:t>
                      </a: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kumimoji="0" lang="ru-RU" sz="18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dirty="0" smtClean="0"/>
                        <a:t> -13x=-13</a:t>
                      </a:r>
                    </a:p>
                    <a:p>
                      <a:r>
                        <a:rPr lang="en-US" sz="2000" dirty="0" smtClean="0"/>
                        <a:t>65x=-13</a:t>
                      </a:r>
                    </a:p>
                    <a:p>
                      <a:r>
                        <a:rPr lang="en-US" sz="2000" dirty="0" smtClean="0"/>
                        <a:t>x=-13:65</a:t>
                      </a:r>
                    </a:p>
                    <a:p>
                      <a:r>
                        <a:rPr lang="en-US" sz="2000" dirty="0" smtClean="0"/>
                        <a:t>x=-0,2</a:t>
                      </a:r>
                    </a:p>
                    <a:p>
                      <a:r>
                        <a:rPr lang="ru-RU" sz="2000" dirty="0" smtClean="0"/>
                        <a:t>Ответ: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en-US" sz="2000" baseline="0" dirty="0" smtClean="0"/>
                        <a:t>x=-0,2.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4932040" y="1916832"/>
            <a:ext cx="3600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 </a:t>
            </a:r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449664" y="1916832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1691680" y="479715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892480" cy="4525963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  <a:buNone/>
            </a:pPr>
            <a:r>
              <a:rPr lang="ru-RU" sz="2400" dirty="0" smtClean="0"/>
              <a:t>№ 643</a:t>
            </a:r>
          </a:p>
          <a:p>
            <a:pPr>
              <a:lnSpc>
                <a:spcPts val="2400"/>
              </a:lnSpc>
              <a:buNone/>
            </a:pPr>
            <a:r>
              <a:rPr lang="ru-RU" dirty="0" smtClean="0"/>
              <a:t>    </a:t>
            </a:r>
            <a:r>
              <a:rPr lang="ru-RU" sz="2400" dirty="0" smtClean="0"/>
              <a:t>Скашивая ежедневно по 60 га вместо 50 га, бригада сумела скосить луг на один день быстрее, чем планировалось. Какова площадь луга?</a:t>
            </a:r>
          </a:p>
          <a:p>
            <a:pPr>
              <a:lnSpc>
                <a:spcPts val="2400"/>
              </a:lnSpc>
              <a:buNone/>
            </a:pPr>
            <a:r>
              <a:rPr lang="ru-RU" sz="2400" dirty="0" smtClean="0"/>
              <a:t>Решение:</a:t>
            </a:r>
          </a:p>
          <a:p>
            <a:pPr>
              <a:buNone/>
            </a:pPr>
            <a:endParaRPr lang="ru-RU" sz="2400" dirty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/>
          </a:p>
          <a:p>
            <a:pPr>
              <a:lnSpc>
                <a:spcPts val="2000"/>
              </a:lnSpc>
              <a:buNone/>
            </a:pPr>
            <a:endParaRPr lang="ru-RU" sz="2400" dirty="0" smtClean="0"/>
          </a:p>
          <a:p>
            <a:pPr>
              <a:lnSpc>
                <a:spcPts val="2000"/>
              </a:lnSpc>
              <a:buNone/>
            </a:pPr>
            <a:r>
              <a:rPr lang="ru-RU" sz="2400" dirty="0" smtClean="0"/>
              <a:t>Пусть  </a:t>
            </a:r>
            <a:r>
              <a:rPr lang="ru-RU" sz="2400" dirty="0" err="1" smtClean="0"/>
              <a:t>х</a:t>
            </a:r>
            <a:r>
              <a:rPr lang="ru-RU" sz="2400" dirty="0" smtClean="0"/>
              <a:t>(</a:t>
            </a:r>
            <a:r>
              <a:rPr lang="ru-RU" sz="2400" dirty="0" err="1" smtClean="0"/>
              <a:t>д</a:t>
            </a:r>
            <a:r>
              <a:rPr lang="ru-RU" sz="2400" dirty="0" smtClean="0"/>
              <a:t>) – по плану</a:t>
            </a:r>
          </a:p>
          <a:p>
            <a:pPr>
              <a:lnSpc>
                <a:spcPts val="2000"/>
              </a:lnSpc>
              <a:buNone/>
            </a:pPr>
            <a:r>
              <a:rPr lang="ru-RU" sz="2400" dirty="0" smtClean="0"/>
              <a:t>Тогда: (</a:t>
            </a:r>
            <a:r>
              <a:rPr lang="ru-RU" sz="2400" dirty="0" err="1" smtClean="0"/>
              <a:t>х</a:t>
            </a:r>
            <a:r>
              <a:rPr lang="ru-RU" sz="2400" dirty="0" smtClean="0"/>
              <a:t> - 1)(</a:t>
            </a:r>
            <a:r>
              <a:rPr lang="ru-RU" sz="2400" dirty="0" err="1" smtClean="0"/>
              <a:t>д</a:t>
            </a:r>
            <a:r>
              <a:rPr lang="ru-RU" sz="2400" dirty="0" smtClean="0"/>
              <a:t>) – работали,</a:t>
            </a:r>
          </a:p>
          <a:p>
            <a:pPr>
              <a:lnSpc>
                <a:spcPts val="2000"/>
              </a:lnSpc>
              <a:buNone/>
            </a:pPr>
            <a:r>
              <a:rPr lang="ru-RU" sz="2400" dirty="0" smtClean="0"/>
              <a:t>50х (га) – площадь луга по плану</a:t>
            </a:r>
          </a:p>
          <a:p>
            <a:pPr>
              <a:lnSpc>
                <a:spcPts val="2000"/>
              </a:lnSpc>
              <a:buNone/>
            </a:pPr>
            <a:r>
              <a:rPr lang="ru-RU" sz="2400" dirty="0" smtClean="0"/>
              <a:t>60(</a:t>
            </a:r>
            <a:r>
              <a:rPr lang="ru-RU" sz="2400" dirty="0" err="1" smtClean="0"/>
              <a:t>х</a:t>
            </a:r>
            <a:r>
              <a:rPr lang="ru-RU" sz="2400" dirty="0" smtClean="0"/>
              <a:t> - 1)(га) – площадь луга, если скашивать по 60 га в день.</a:t>
            </a:r>
          </a:p>
          <a:p>
            <a:pPr>
              <a:lnSpc>
                <a:spcPts val="2000"/>
              </a:lnSpc>
              <a:buNone/>
            </a:pPr>
            <a:r>
              <a:rPr lang="ru-RU" sz="2400" dirty="0" smtClean="0"/>
              <a:t>50х = 60(</a:t>
            </a:r>
            <a:r>
              <a:rPr lang="ru-RU" sz="2400" dirty="0" err="1" smtClean="0"/>
              <a:t>х</a:t>
            </a:r>
            <a:r>
              <a:rPr lang="ru-RU" sz="2400" dirty="0" smtClean="0"/>
              <a:t> - 1)                  </a:t>
            </a:r>
          </a:p>
          <a:p>
            <a:pPr>
              <a:lnSpc>
                <a:spcPts val="2000"/>
              </a:lnSpc>
              <a:buNone/>
            </a:pPr>
            <a:r>
              <a:rPr lang="ru-RU" sz="2400" dirty="0" smtClean="0"/>
              <a:t>50х – 60х = -60</a:t>
            </a:r>
          </a:p>
          <a:p>
            <a:pPr>
              <a:lnSpc>
                <a:spcPts val="2000"/>
              </a:lnSpc>
              <a:buNone/>
            </a:pPr>
            <a:r>
              <a:rPr lang="ru-RU" sz="2400" dirty="0" smtClean="0"/>
              <a:t>-10х = -60</a:t>
            </a:r>
          </a:p>
          <a:p>
            <a:pPr>
              <a:lnSpc>
                <a:spcPts val="2000"/>
              </a:lnSpc>
              <a:buNone/>
            </a:pPr>
            <a:r>
              <a:rPr lang="ru-RU" sz="2400" dirty="0" smtClean="0"/>
              <a:t>      </a:t>
            </a:r>
            <a:r>
              <a:rPr lang="ru-RU" sz="2400" dirty="0" err="1" smtClean="0"/>
              <a:t>х</a:t>
            </a:r>
            <a:r>
              <a:rPr lang="ru-RU" sz="2400" dirty="0" smtClean="0"/>
              <a:t> = 6 (</a:t>
            </a:r>
            <a:r>
              <a:rPr lang="ru-RU" sz="2400" dirty="0" err="1" smtClean="0"/>
              <a:t>д</a:t>
            </a:r>
            <a:r>
              <a:rPr lang="ru-RU" sz="2400" dirty="0" smtClean="0"/>
              <a:t>) по плану. </a:t>
            </a:r>
          </a:p>
          <a:p>
            <a:pPr>
              <a:lnSpc>
                <a:spcPts val="2000"/>
              </a:lnSpc>
              <a:buNone/>
            </a:pPr>
            <a:r>
              <a:rPr lang="ru-RU" sz="2400" dirty="0" smtClean="0"/>
              <a:t>Тогда 6*50 = 300 (га) площадь луга.</a:t>
            </a:r>
          </a:p>
          <a:p>
            <a:pPr>
              <a:lnSpc>
                <a:spcPts val="2000"/>
              </a:lnSpc>
              <a:buNone/>
            </a:pPr>
            <a:r>
              <a:rPr lang="ru-RU" sz="2400" dirty="0" smtClean="0"/>
              <a:t>Ответ: 300 га.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619672" y="1340769"/>
          <a:ext cx="7056784" cy="17689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196"/>
                <a:gridCol w="1764196"/>
                <a:gridCol w="1764196"/>
                <a:gridCol w="1764196"/>
              </a:tblGrid>
              <a:tr h="443621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га в день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Дней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sz="240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луга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32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По плану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50 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? </a:t>
                      </a:r>
                      <a:r>
                        <a:rPr lang="en-US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   x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50x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72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Работали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60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?</a:t>
                      </a:r>
                      <a:r>
                        <a:rPr lang="en-US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     x</a:t>
                      </a:r>
                      <a:r>
                        <a:rPr lang="en-US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- 1</a:t>
                      </a:r>
                      <a:endParaRPr lang="en-US" dirty="0" smtClean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  <a:p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На один</a:t>
                      </a:r>
                      <a:r>
                        <a:rPr lang="ru-RU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меньше, чем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60(x - 1)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6156176" y="1916832"/>
            <a:ext cx="576064" cy="1080120"/>
            <a:chOff x="5436096" y="1988840"/>
            <a:chExt cx="576064" cy="576064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6012160" y="1988840"/>
              <a:ext cx="0" cy="5760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5436096" y="1988840"/>
              <a:ext cx="57606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8244408" y="1988840"/>
            <a:ext cx="36004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/>
              <a:t>?</a:t>
            </a:r>
            <a:endParaRPr lang="ru-RU" sz="3200" b="1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рассмотрим понятия: разложение многочлена на множители и вынесение общего множителя за скобки;</a:t>
            </a:r>
          </a:p>
          <a:p>
            <a:r>
              <a:rPr lang="ru-RU" b="1" dirty="0" smtClean="0"/>
              <a:t>сформулируем алгоритм вынесения общего множителя за скобки; </a:t>
            </a:r>
          </a:p>
          <a:p>
            <a:r>
              <a:rPr lang="ru-RU" b="1" dirty="0" smtClean="0"/>
              <a:t>научимся применять эти понятия при выполнении упражнений.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41333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Найти общий множитель.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836712"/>
          <a:ext cx="7704856" cy="5493249"/>
        </p:xfrm>
        <a:graphic>
          <a:graphicData uri="http://schemas.openxmlformats.org/drawingml/2006/table">
            <a:tbl>
              <a:tblPr/>
              <a:tblGrid>
                <a:gridCol w="5008713"/>
                <a:gridCol w="2696143"/>
              </a:tblGrid>
              <a:tr h="11041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Одночлены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Общий множитель</a:t>
                      </a:r>
                      <a:endParaRPr lang="ru-RU" sz="3200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043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i="1" dirty="0" smtClean="0">
                          <a:latin typeface="Times New Roman"/>
                          <a:ea typeface="Calibri"/>
                          <a:cs typeface="Times New Roman"/>
                        </a:rPr>
                        <a:t>9c;</a:t>
                      </a:r>
                      <a:r>
                        <a:rPr lang="en-US" sz="3200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18x;27</a:t>
                      </a:r>
                      <a:endParaRPr lang="ru-RU" sz="3200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3200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043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ac</a:t>
                      </a:r>
                      <a:r>
                        <a:rPr lang="ru-RU" sz="3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en-US" sz="3200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bc</a:t>
                      </a:r>
                      <a:r>
                        <a:rPr lang="en-US" sz="3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; c</a:t>
                      </a:r>
                      <a:endParaRPr lang="ru-RU" sz="32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32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043"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abx</a:t>
                      </a:r>
                      <a:r>
                        <a:rPr lang="en-US" sz="3200" i="1" dirty="0" smtClean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en-US" sz="3200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3200" i="1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aby</a:t>
                      </a:r>
                      <a:r>
                        <a:rPr lang="en-US" sz="3200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;- </a:t>
                      </a:r>
                      <a:r>
                        <a:rPr lang="en-US" sz="3200" i="1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abc</a:t>
                      </a:r>
                      <a:endParaRPr lang="ru-RU" sz="3200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043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i="1" dirty="0" smtClean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3200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; - </a:t>
                      </a:r>
                      <a:r>
                        <a:rPr lang="en-US" sz="3200" i="1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ba</a:t>
                      </a:r>
                      <a:endParaRPr lang="ru-RU" sz="3200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3200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043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36b; - 9</a:t>
                      </a:r>
                      <a:endParaRPr lang="ru-RU" sz="3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32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0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en-US" sz="3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a; 3a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067944" y="278092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915816" y="4191471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39952" y="5631631"/>
            <a:ext cx="216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300192" y="2132856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16216" y="2708920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0232" y="3492297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04248" y="4149080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04248" y="4941168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04248" y="5589240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Алгоритм вынесения общего множителя за скобки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1.Найти наибольший общий делитель коэффициентов всех одночленов, входящих в многочлен, он и будет общим числовым множителем;</a:t>
            </a:r>
          </a:p>
          <a:p>
            <a:r>
              <a:rPr lang="ru-RU" dirty="0" smtClean="0"/>
              <a:t>2.Найти общую буквенную часть для всех членов многочлена (выбрать наименьший показатель степени);</a:t>
            </a:r>
          </a:p>
          <a:p>
            <a:r>
              <a:rPr lang="ru-RU" dirty="0" smtClean="0"/>
              <a:t>3. Произведение коэффициента и общей буквенной части, найденных на первом и втором шагах, является  общим множителем, который выносим за скобки;</a:t>
            </a:r>
          </a:p>
          <a:p>
            <a:r>
              <a:rPr lang="ru-RU" dirty="0" smtClean="0"/>
              <a:t>4. Делим каждый член многочлена на вынесенный множитель и полученный результат записываем в скобках.</a:t>
            </a:r>
          </a:p>
          <a:p>
            <a:r>
              <a:rPr lang="ru-RU" dirty="0" smtClean="0"/>
              <a:t>Важно! В скобках должно быть столько одночленов, сколько их было в многочлене.</a:t>
            </a: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ru-RU" dirty="0" smtClean="0"/>
              <a:t>Преобразовать многочлен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91135"/>
            <a:ext cx="8229600" cy="334096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ax +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cx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 + 3b +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marL="514350" indent="-514350">
              <a:buFont typeface="+mj-lt"/>
              <a:buAutoNum type="alphaLcParenR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5a – 35bc + 20 mc</a:t>
            </a:r>
          </a:p>
          <a:p>
            <a:pPr marL="514350" indent="-514350">
              <a:buFont typeface="+mj-lt"/>
              <a:buAutoNum type="alphaLcParenR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3ax   - 6bx  + 9xc</a:t>
            </a:r>
          </a:p>
          <a:p>
            <a:pPr marL="514350" indent="-514350">
              <a:buFont typeface="+mj-lt"/>
              <a:buAutoNum type="alphaLcParenR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4a + 8b +16c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00496" y="3000372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2</a:t>
            </a:r>
            <a:endParaRPr lang="ru-RU" sz="20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357301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2</a:t>
            </a:r>
            <a:endParaRPr lang="ru-RU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699792" y="3532946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3</a:t>
            </a:r>
            <a:endParaRPr lang="ru-RU" sz="20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3275856" y="1919734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 x(a + b + c)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203848" y="2492896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 3(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 + b +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c)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211960" y="3135159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 5 (a - 7bc +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4m</a:t>
            </a:r>
            <a:r>
              <a:rPr lang="en-US" sz="3200" b="1" dirty="0" smtClean="0"/>
              <a:t>c</a:t>
            </a:r>
            <a:r>
              <a:rPr lang="en-US" sz="3200" b="1" baseline="30000" dirty="0" smtClean="0"/>
              <a:t>2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/>
          </a:p>
        </p:txBody>
      </p:sp>
      <p:grpSp>
        <p:nvGrpSpPr>
          <p:cNvPr id="8" name="Группа 13"/>
          <p:cNvGrpSpPr/>
          <p:nvPr/>
        </p:nvGrpSpPr>
        <p:grpSpPr>
          <a:xfrm>
            <a:off x="3995936" y="3532946"/>
            <a:ext cx="3888432" cy="696853"/>
            <a:chOff x="3995936" y="3242012"/>
            <a:chExt cx="3888432" cy="696853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6372200" y="3242012"/>
              <a:ext cx="43204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i="1" dirty="0" smtClean="0">
                  <a:cs typeface="Times New Roman" pitchFamily="18" charset="0"/>
                </a:rPr>
                <a:t> 2</a:t>
              </a:r>
              <a:endParaRPr lang="ru-RU" sz="2000" i="1" dirty="0"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95936" y="3354090"/>
              <a:ext cx="38884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 smtClean="0">
                  <a:latin typeface="Times New Roman" pitchFamily="18" charset="0"/>
                  <a:cs typeface="Times New Roman" pitchFamily="18" charset="0"/>
                </a:rPr>
                <a:t>= 3x (ax – 2bx  + 3c)</a:t>
              </a:r>
              <a:endParaRPr lang="ru-RU" sz="3200" b="1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347864" y="4223990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 4 (a + 2b + 4c)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06090"/>
          </a:xfrm>
        </p:spPr>
        <p:txBody>
          <a:bodyPr>
            <a:normAutofit/>
          </a:bodyPr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0" y="1124744"/>
            <a:ext cx="4038600" cy="4525963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/>
              <a:t>1 вариант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6x – 6y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3xy - x  y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3a + 9ab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– a b c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  - x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3ab – 6b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4008" y="1124744"/>
            <a:ext cx="4038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/>
              <a:t>2 вариант</a:t>
            </a:r>
            <a:endParaRPr lang="en-US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8a +8b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4xy + x y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36by – 6b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 y z + xyz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  + 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7bc – 14c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71604" y="2071678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 </a:t>
            </a:r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00232" y="2071678"/>
            <a:ext cx="36004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 </a:t>
            </a:r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00232" y="3214686"/>
            <a:ext cx="360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14480" y="3214686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285984" y="3214686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4005064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86512" y="2000240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3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643702" y="2000240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3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286380" y="3214686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572132" y="3214686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857884" y="3214686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357818" y="3786190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835696" y="1700808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 6(x-y)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72200" y="1700808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= 8(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95736" y="2348880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(3 -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6804248" y="2071678"/>
            <a:ext cx="2736304" cy="853266"/>
            <a:chOff x="6732240" y="2152397"/>
            <a:chExt cx="2736304" cy="853266"/>
          </a:xfrm>
        </p:grpSpPr>
        <p:sp>
          <p:nvSpPr>
            <p:cNvPr id="23" name="TextBox 22"/>
            <p:cNvSpPr txBox="1"/>
            <p:nvPr/>
          </p:nvSpPr>
          <p:spPr>
            <a:xfrm>
              <a:off x="6732240" y="2420888"/>
              <a:ext cx="27363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 smtClean="0"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sz="3200" i="1" dirty="0" err="1" smtClean="0">
                  <a:latin typeface="Times New Roman" pitchFamily="18" charset="0"/>
                  <a:cs typeface="Times New Roman" pitchFamily="18" charset="0"/>
                </a:rPr>
                <a:t>xy</a:t>
              </a:r>
              <a:r>
                <a:rPr lang="en-US" sz="3200" i="1" dirty="0" smtClean="0">
                  <a:latin typeface="Times New Roman" pitchFamily="18" charset="0"/>
                  <a:cs typeface="Times New Roman" pitchFamily="18" charset="0"/>
                </a:rPr>
                <a:t>(4+x y )</a:t>
              </a:r>
              <a:endParaRPr lang="ru-RU" sz="32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8214768" y="2152397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 2</a:t>
              </a:r>
              <a:endParaRPr lang="ru-RU" dirty="0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8571958" y="2152397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 2</a:t>
              </a:r>
              <a:endParaRPr lang="ru-RU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051720" y="2916233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=3a(1+3b)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588224" y="2916233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 = 6b(6y - 1)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339752" y="3501008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(1-abc)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76256" y="3492297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=xyz(xyz +1)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03648" y="4077072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 x(x - 1)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228184" y="4077072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 a(a + 1)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79712" y="4644425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 3b(a - 2)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04248" y="4653136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= 7c(b - 2)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36712"/>
          </a:xfrm>
        </p:spPr>
        <p:txBody>
          <a:bodyPr>
            <a:noAutofit/>
          </a:bodyPr>
          <a:lstStyle/>
          <a:p>
            <a:r>
              <a:rPr lang="ru-RU" sz="3200" dirty="0" smtClean="0"/>
              <a:t>Проверьте, правильно ли выполнено разложение на множители?</a:t>
            </a:r>
            <a:endParaRPr lang="ru-RU" sz="32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23528" y="1124744"/>
            <a:ext cx="822960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5a – 5b = 5(a    b);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3a b  -2b = b(3a - 2);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2n + 6n  - 4 = 2(n + 3n - 2);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9x +27xy = 9(x + 3yx);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 +a = a(b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 )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8mn - 4m  = 4m(2n – m );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5x  - x = x(5x - 1);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 – 3x  = x(1 – 3x ).</a:t>
            </a:r>
          </a:p>
          <a:p>
            <a:pPr marL="514350" indent="-514350">
              <a:buFont typeface="+mj-lt"/>
              <a:buAutoNum type="arabicPeriod"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14414" y="1357298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143108" y="1857364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714876" y="1857364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57422" y="3500438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43438" y="3500438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214414" y="4071942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785918" y="4572008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714744" y="4429132"/>
            <a:ext cx="2925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203848" y="1052736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500430" y="1357298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2</a:t>
            </a: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1157</TotalTime>
  <Words>962</Words>
  <Application>Microsoft Office PowerPoint</Application>
  <PresentationFormat>Экран (4:3)</PresentationFormat>
  <Paragraphs>214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Тема урока: «Вынесение общего множителя за скобки».</vt:lpstr>
      <vt:lpstr>Проверка домашнего задания</vt:lpstr>
      <vt:lpstr>Слайд 3</vt:lpstr>
      <vt:lpstr>Цель урока:</vt:lpstr>
      <vt:lpstr>Найти общий множитель. </vt:lpstr>
      <vt:lpstr>Алгоритм вынесения общего множителя за скобки: </vt:lpstr>
      <vt:lpstr>Преобразовать многочлен</vt:lpstr>
      <vt:lpstr>Самостоятельная работа</vt:lpstr>
      <vt:lpstr>Проверьте, правильно ли выполнено разложение на множители?</vt:lpstr>
      <vt:lpstr>Итог урока:</vt:lpstr>
      <vt:lpstr>Индивидуальный оценочный лист  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Домашнее задание</dc:title>
  <dc:creator>Asus</dc:creator>
  <cp:lastModifiedBy>Математика</cp:lastModifiedBy>
  <cp:revision>84</cp:revision>
  <dcterms:created xsi:type="dcterms:W3CDTF">2014-01-11T13:47:24Z</dcterms:created>
  <dcterms:modified xsi:type="dcterms:W3CDTF">2015-02-09T08:07:17Z</dcterms:modified>
</cp:coreProperties>
</file>