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9" r:id="rId4"/>
    <p:sldId id="260" r:id="rId5"/>
    <p:sldId id="261" r:id="rId6"/>
    <p:sldId id="262" r:id="rId7"/>
    <p:sldId id="263" r:id="rId8"/>
    <p:sldId id="264" r:id="rId9"/>
    <p:sldId id="266" r:id="rId10"/>
    <p:sldId id="273" r:id="rId11"/>
    <p:sldId id="267" r:id="rId12"/>
    <p:sldId id="269" r:id="rId13"/>
    <p:sldId id="272" r:id="rId14"/>
    <p:sldId id="274" r:id="rId15"/>
    <p:sldId id="278" r:id="rId16"/>
    <p:sldId id="275" r:id="rId17"/>
    <p:sldId id="279" r:id="rId18"/>
    <p:sldId id="277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31232CBC-69E0-4E47-BF83-EC57859EC029}">
          <p14:sldIdLst>
            <p14:sldId id="256"/>
            <p14:sldId id="257"/>
            <p14:sldId id="259"/>
            <p14:sldId id="260"/>
            <p14:sldId id="261"/>
            <p14:sldId id="262"/>
            <p14:sldId id="263"/>
            <p14:sldId id="264"/>
            <p14:sldId id="266"/>
            <p14:sldId id="273"/>
          </p14:sldIdLst>
        </p14:section>
        <p14:section name="Раздел без заголовка" id="{5E7357F1-E355-4ABF-96DC-E73083DFF4BD}">
          <p14:sldIdLst>
            <p14:sldId id="267"/>
            <p14:sldId id="269"/>
            <p14:sldId id="272"/>
            <p14:sldId id="274"/>
            <p14:sldId id="278"/>
            <p14:sldId id="275"/>
            <p14:sldId id="279"/>
            <p14:sldId id="277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1524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0" name="Подзаголовок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CCFF37D-7D8E-475C-9150-0504FCB746DC}" type="datetimeFigureOut">
              <a:rPr lang="ru-RU" smtClean="0"/>
              <a:t>25.01.2015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A498111-10CC-4032-8921-E6A69976FB1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CCFF37D-7D8E-475C-9150-0504FCB746DC}" type="datetimeFigureOut">
              <a:rPr lang="ru-RU" smtClean="0"/>
              <a:t>25.01.2015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A498111-10CC-4032-8921-E6A69976FB1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CCFF37D-7D8E-475C-9150-0504FCB746DC}" type="datetimeFigureOut">
              <a:rPr lang="ru-RU" smtClean="0"/>
              <a:t>25.01.2015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A498111-10CC-4032-8921-E6A69976FB1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>
  <p:cSld name="Заголовок, текст и кли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00188" y="228600"/>
            <a:ext cx="7491412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1500188" y="1524000"/>
            <a:ext cx="3668712" cy="47148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Клип 3"/>
          <p:cNvSpPr>
            <a:spLocks noGrp="1"/>
          </p:cNvSpPr>
          <p:nvPr>
            <p:ph type="clipArt" sz="half" idx="2"/>
          </p:nvPr>
        </p:nvSpPr>
        <p:spPr>
          <a:xfrm>
            <a:off x="5321300" y="1524000"/>
            <a:ext cx="3670300" cy="4714875"/>
          </a:xfrm>
        </p:spPr>
        <p:txBody>
          <a:bodyPr rtlCol="0">
            <a:normAutofit/>
          </a:bodyPr>
          <a:lstStyle/>
          <a:p>
            <a:pPr lvl="0"/>
            <a:endParaRPr lang="ru-RU" noProof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1447800" y="6324600"/>
            <a:ext cx="1409700" cy="490538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733800" y="63246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7239000" y="63246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E5CEF5C-06EB-4FFB-8D2C-3608840700B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671593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CCFF37D-7D8E-475C-9150-0504FCB746DC}" type="datetimeFigureOut">
              <a:rPr lang="ru-RU" smtClean="0"/>
              <a:t>25.01.2015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A498111-10CC-4032-8921-E6A69976FB1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Скругленный прямоугольник 13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CCFF37D-7D8E-475C-9150-0504FCB746DC}" type="datetimeFigureOut">
              <a:rPr lang="ru-RU" smtClean="0"/>
              <a:t>25.01.2015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A498111-10CC-4032-8921-E6A69976FB1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CCFF37D-7D8E-475C-9150-0504FCB746DC}" type="datetimeFigureOut">
              <a:rPr lang="ru-RU" smtClean="0"/>
              <a:t>25.01.2015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A498111-10CC-4032-8921-E6A69976FB1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CCFF37D-7D8E-475C-9150-0504FCB746DC}" type="datetimeFigureOut">
              <a:rPr lang="ru-RU" smtClean="0"/>
              <a:t>25.01.2015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A498111-10CC-4032-8921-E6A69976FB1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CCFF37D-7D8E-475C-9150-0504FCB746DC}" type="datetimeFigureOut">
              <a:rPr lang="ru-RU" smtClean="0"/>
              <a:t>25.01.2015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A498111-10CC-4032-8921-E6A69976FB1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CCFF37D-7D8E-475C-9150-0504FCB746DC}" type="datetimeFigureOut">
              <a:rPr lang="ru-RU" smtClean="0"/>
              <a:t>25.01.2015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A498111-10CC-4032-8921-E6A69976FB1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CCFF37D-7D8E-475C-9150-0504FCB746DC}" type="datetimeFigureOut">
              <a:rPr lang="ru-RU" smtClean="0"/>
              <a:t>25.01.2015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A498111-10CC-4032-8921-E6A69976FB1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с одним скругленным углом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CCFF37D-7D8E-475C-9150-0504FCB746DC}" type="datetimeFigureOut">
              <a:rPr lang="ru-RU" smtClean="0"/>
              <a:t>25.01.2015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A498111-10CC-4032-8921-E6A69976FB18}" type="slidenum">
              <a:rPr lang="ru-RU" smtClean="0"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2CCFF37D-7D8E-475C-9150-0504FCB746DC}" type="datetimeFigureOut">
              <a:rPr lang="ru-RU" smtClean="0"/>
              <a:t>25.01.2015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5A498111-10CC-4032-8921-E6A69976FB18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wmf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wmf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502920" y="476672"/>
            <a:ext cx="8183880" cy="5904656"/>
          </a:xfrm>
        </p:spPr>
        <p:txBody>
          <a:bodyPr>
            <a:normAutofit fontScale="90000"/>
          </a:bodyPr>
          <a:lstStyle/>
          <a:p>
            <a:r>
              <a:rPr lang="ru-RU" sz="1600" dirty="0" smtClean="0">
                <a:solidFill>
                  <a:schemeClr val="tx1"/>
                </a:solidFill>
              </a:rPr>
              <a:t/>
            </a:r>
            <a:br>
              <a:rPr lang="ru-RU" sz="1600" dirty="0" smtClean="0">
                <a:solidFill>
                  <a:schemeClr val="tx1"/>
                </a:solidFill>
              </a:rPr>
            </a:br>
            <a:r>
              <a:rPr lang="ru-RU" sz="1600" dirty="0">
                <a:solidFill>
                  <a:schemeClr val="tx1"/>
                </a:solidFill>
              </a:rPr>
              <a:t/>
            </a:r>
            <a:br>
              <a:rPr lang="ru-RU" sz="1600" dirty="0">
                <a:solidFill>
                  <a:schemeClr val="tx1"/>
                </a:solidFill>
              </a:rPr>
            </a:br>
            <a:r>
              <a:rPr lang="ru-RU" sz="1600" dirty="0" smtClean="0">
                <a:solidFill>
                  <a:schemeClr val="tx1"/>
                </a:solidFill>
              </a:rPr>
              <a:t/>
            </a:r>
            <a:br>
              <a:rPr lang="ru-RU" sz="1600" dirty="0" smtClean="0">
                <a:solidFill>
                  <a:schemeClr val="tx1"/>
                </a:solidFill>
              </a:rPr>
            </a:br>
            <a:r>
              <a:rPr lang="ru-RU" sz="1600" dirty="0" smtClean="0">
                <a:solidFill>
                  <a:schemeClr val="tx1"/>
                </a:solidFill>
              </a:rPr>
              <a:t/>
            </a:r>
            <a:br>
              <a:rPr lang="ru-RU" sz="1600" dirty="0" smtClean="0">
                <a:solidFill>
                  <a:schemeClr val="tx1"/>
                </a:solidFill>
              </a:rPr>
            </a:br>
            <a:r>
              <a:rPr lang="ru-RU" sz="1600" dirty="0">
                <a:solidFill>
                  <a:schemeClr val="tx1"/>
                </a:solidFill>
              </a:rPr>
              <a:t/>
            </a:r>
            <a:br>
              <a:rPr lang="ru-RU" sz="1600" dirty="0">
                <a:solidFill>
                  <a:schemeClr val="tx1"/>
                </a:solidFill>
              </a:rPr>
            </a:br>
            <a:r>
              <a:rPr lang="ru-RU" sz="1600" dirty="0" smtClean="0">
                <a:solidFill>
                  <a:schemeClr val="tx1"/>
                </a:solidFill>
              </a:rPr>
              <a:t>Государственное бюджетное общеобразовательное учреждение Ненецкого автономного округа «Средняя школа п. Искателей»</a:t>
            </a:r>
            <a:br>
              <a:rPr lang="ru-RU" sz="1600" dirty="0" smtClean="0">
                <a:solidFill>
                  <a:schemeClr val="tx1"/>
                </a:solidFill>
              </a:rPr>
            </a:br>
            <a:r>
              <a:rPr lang="ru-RU" sz="1600" dirty="0">
                <a:solidFill>
                  <a:schemeClr val="tx1"/>
                </a:solidFill>
              </a:rPr>
              <a:t/>
            </a:r>
            <a:br>
              <a:rPr lang="ru-RU" sz="1600" dirty="0">
                <a:solidFill>
                  <a:schemeClr val="tx1"/>
                </a:solidFill>
              </a:rPr>
            </a:br>
            <a:r>
              <a:rPr lang="ru-RU" sz="1600" dirty="0" smtClean="0">
                <a:solidFill>
                  <a:schemeClr val="tx1"/>
                </a:solidFill>
              </a:rPr>
              <a:t>        </a:t>
            </a:r>
            <a:r>
              <a:rPr lang="ru-RU" sz="1600" i="1" dirty="0" smtClean="0">
                <a:solidFill>
                  <a:schemeClr val="tx1"/>
                </a:solidFill>
              </a:rPr>
              <a:t>Число, имя числительное, слова со значением числа.</a:t>
            </a:r>
            <a:br>
              <a:rPr lang="ru-RU" sz="1600" i="1" dirty="0" smtClean="0">
                <a:solidFill>
                  <a:schemeClr val="tx1"/>
                </a:solidFill>
              </a:rPr>
            </a:br>
            <a:r>
              <a:rPr lang="ru-RU" sz="1600" i="1" dirty="0" smtClean="0">
                <a:solidFill>
                  <a:schemeClr val="tx1"/>
                </a:solidFill>
              </a:rPr>
              <a:t> (Интегрированный урок: русский язык + математика). 6 класс</a:t>
            </a:r>
            <a:br>
              <a:rPr lang="ru-RU" sz="1600" i="1" dirty="0" smtClean="0">
                <a:solidFill>
                  <a:schemeClr val="tx1"/>
                </a:solidFill>
              </a:rPr>
            </a:br>
            <a:r>
              <a:rPr lang="ru-RU" sz="1600" i="1" dirty="0" smtClean="0">
                <a:solidFill>
                  <a:schemeClr val="tx1"/>
                </a:solidFill>
              </a:rPr>
              <a:t/>
            </a:r>
            <a:br>
              <a:rPr lang="ru-RU" sz="1600" i="1" dirty="0" smtClean="0">
                <a:solidFill>
                  <a:schemeClr val="tx1"/>
                </a:solidFill>
              </a:rPr>
            </a:br>
            <a:r>
              <a:rPr lang="ru-RU" sz="1600" dirty="0">
                <a:solidFill>
                  <a:schemeClr val="tx1"/>
                </a:solidFill>
              </a:rPr>
              <a:t/>
            </a:r>
            <a:br>
              <a:rPr lang="ru-RU" sz="1600" dirty="0">
                <a:solidFill>
                  <a:schemeClr val="tx1"/>
                </a:solidFill>
              </a:rPr>
            </a:br>
            <a:r>
              <a:rPr lang="ru-RU" sz="1600" dirty="0" smtClean="0">
                <a:solidFill>
                  <a:schemeClr val="tx1"/>
                </a:solidFill>
              </a:rPr>
              <a:t>                                                                                    </a:t>
            </a:r>
            <a:r>
              <a:rPr lang="ru-RU" sz="1600" dirty="0">
                <a:solidFill>
                  <a:schemeClr val="tx1"/>
                </a:solidFill>
              </a:rPr>
              <a:t/>
            </a:r>
            <a:br>
              <a:rPr lang="ru-RU" sz="1600" dirty="0">
                <a:solidFill>
                  <a:schemeClr val="tx1"/>
                </a:solidFill>
              </a:rPr>
            </a:br>
            <a:r>
              <a:rPr lang="ru-RU" sz="1600" dirty="0" smtClean="0">
                <a:solidFill>
                  <a:schemeClr val="tx1"/>
                </a:solidFill>
              </a:rPr>
              <a:t/>
            </a:r>
            <a:br>
              <a:rPr lang="ru-RU" sz="1600" dirty="0" smtClean="0">
                <a:solidFill>
                  <a:schemeClr val="tx1"/>
                </a:solidFill>
              </a:rPr>
            </a:br>
            <a:r>
              <a:rPr lang="ru-RU" sz="1600" dirty="0">
                <a:solidFill>
                  <a:schemeClr val="tx1"/>
                </a:solidFill>
              </a:rPr>
              <a:t> </a:t>
            </a:r>
            <a:r>
              <a:rPr lang="ru-RU" sz="1600" dirty="0" smtClean="0">
                <a:solidFill>
                  <a:schemeClr val="tx1"/>
                </a:solidFill>
              </a:rPr>
              <a:t>                                                                                  Мельник </a:t>
            </a:r>
            <a:br>
              <a:rPr lang="ru-RU" sz="1600" dirty="0" smtClean="0">
                <a:solidFill>
                  <a:schemeClr val="tx1"/>
                </a:solidFill>
              </a:rPr>
            </a:br>
            <a:r>
              <a:rPr lang="ru-RU" sz="1600" dirty="0">
                <a:solidFill>
                  <a:schemeClr val="tx1"/>
                </a:solidFill>
              </a:rPr>
              <a:t> </a:t>
            </a:r>
            <a:r>
              <a:rPr lang="ru-RU" sz="1600" dirty="0" smtClean="0">
                <a:solidFill>
                  <a:schemeClr val="tx1"/>
                </a:solidFill>
              </a:rPr>
              <a:t>                                                                           Надежда Николаевна,</a:t>
            </a:r>
            <a:br>
              <a:rPr lang="ru-RU" sz="1600" dirty="0" smtClean="0">
                <a:solidFill>
                  <a:schemeClr val="tx1"/>
                </a:solidFill>
              </a:rPr>
            </a:br>
            <a:r>
              <a:rPr lang="ru-RU" sz="1600" dirty="0" smtClean="0">
                <a:solidFill>
                  <a:schemeClr val="tx1"/>
                </a:solidFill>
              </a:rPr>
              <a:t/>
            </a:r>
            <a:br>
              <a:rPr lang="ru-RU" sz="1600" dirty="0" smtClean="0">
                <a:solidFill>
                  <a:schemeClr val="tx1"/>
                </a:solidFill>
              </a:rPr>
            </a:br>
            <a:r>
              <a:rPr lang="ru-RU" sz="1600" dirty="0" smtClean="0">
                <a:solidFill>
                  <a:schemeClr val="tx1"/>
                </a:solidFill>
              </a:rPr>
              <a:t>                                                                            учитель русского языка и </a:t>
            </a:r>
            <a:br>
              <a:rPr lang="ru-RU" sz="1600" dirty="0" smtClean="0">
                <a:solidFill>
                  <a:schemeClr val="tx1"/>
                </a:solidFill>
              </a:rPr>
            </a:br>
            <a:r>
              <a:rPr lang="ru-RU" sz="1600" dirty="0">
                <a:solidFill>
                  <a:schemeClr val="tx1"/>
                </a:solidFill>
              </a:rPr>
              <a:t> </a:t>
            </a:r>
            <a:r>
              <a:rPr lang="ru-RU" sz="1600" dirty="0" smtClean="0">
                <a:solidFill>
                  <a:schemeClr val="tx1"/>
                </a:solidFill>
              </a:rPr>
              <a:t>                                                                                    литературы</a:t>
            </a:r>
            <a:br>
              <a:rPr lang="ru-RU" sz="1600" dirty="0" smtClean="0">
                <a:solidFill>
                  <a:schemeClr val="tx1"/>
                </a:solidFill>
              </a:rPr>
            </a:br>
            <a:r>
              <a:rPr lang="ru-RU" sz="1600" dirty="0">
                <a:solidFill>
                  <a:schemeClr val="tx1"/>
                </a:solidFill>
              </a:rPr>
              <a:t> </a:t>
            </a:r>
            <a:r>
              <a:rPr lang="ru-RU" sz="1600" dirty="0" smtClean="0">
                <a:solidFill>
                  <a:schemeClr val="tx1"/>
                </a:solidFill>
              </a:rPr>
              <a:t>                                                                               высшая категория, 14 разряд</a:t>
            </a:r>
            <a:r>
              <a:rPr lang="ru-RU" sz="1600" dirty="0">
                <a:solidFill>
                  <a:schemeClr val="tx1"/>
                </a:solidFill>
              </a:rPr>
              <a:t/>
            </a:r>
            <a:br>
              <a:rPr lang="ru-RU" sz="1600" dirty="0">
                <a:solidFill>
                  <a:schemeClr val="tx1"/>
                </a:solidFill>
              </a:rPr>
            </a:br>
            <a:r>
              <a:rPr lang="ru-RU" sz="1600" dirty="0" smtClean="0">
                <a:solidFill>
                  <a:schemeClr val="tx1"/>
                </a:solidFill>
              </a:rPr>
              <a:t/>
            </a:r>
            <a:br>
              <a:rPr lang="ru-RU" sz="1600" dirty="0" smtClean="0">
                <a:solidFill>
                  <a:schemeClr val="tx1"/>
                </a:solidFill>
              </a:rPr>
            </a:br>
            <a:r>
              <a:rPr lang="ru-RU" sz="1600" dirty="0">
                <a:solidFill>
                  <a:schemeClr val="tx1"/>
                </a:solidFill>
              </a:rPr>
              <a:t/>
            </a:r>
            <a:br>
              <a:rPr lang="ru-RU" sz="1600" dirty="0">
                <a:solidFill>
                  <a:schemeClr val="tx1"/>
                </a:solidFill>
              </a:rPr>
            </a:br>
            <a:r>
              <a:rPr lang="ru-RU" sz="1600" dirty="0" smtClean="0">
                <a:solidFill>
                  <a:schemeClr val="tx1"/>
                </a:solidFill>
              </a:rPr>
              <a:t/>
            </a:r>
            <a:br>
              <a:rPr lang="ru-RU" sz="1600" dirty="0" smtClean="0">
                <a:solidFill>
                  <a:schemeClr val="tx1"/>
                </a:solidFill>
              </a:rPr>
            </a:br>
            <a:r>
              <a:rPr lang="ru-RU" sz="1600" dirty="0">
                <a:solidFill>
                  <a:schemeClr val="tx1"/>
                </a:solidFill>
              </a:rPr>
              <a:t/>
            </a:r>
            <a:br>
              <a:rPr lang="ru-RU" sz="1600" dirty="0">
                <a:solidFill>
                  <a:schemeClr val="tx1"/>
                </a:solidFill>
              </a:rPr>
            </a:br>
            <a:r>
              <a:rPr lang="ru-RU" sz="1600" dirty="0" smtClean="0">
                <a:solidFill>
                  <a:schemeClr val="tx1"/>
                </a:solidFill>
              </a:rPr>
              <a:t/>
            </a:r>
            <a:br>
              <a:rPr lang="ru-RU" sz="1600" dirty="0" smtClean="0">
                <a:solidFill>
                  <a:schemeClr val="tx1"/>
                </a:solidFill>
              </a:rPr>
            </a:br>
            <a:r>
              <a:rPr lang="ru-RU" sz="1600" dirty="0">
                <a:solidFill>
                  <a:schemeClr val="tx1"/>
                </a:solidFill>
              </a:rPr>
              <a:t/>
            </a:r>
            <a:br>
              <a:rPr lang="ru-RU" sz="1600" dirty="0">
                <a:solidFill>
                  <a:schemeClr val="tx1"/>
                </a:solidFill>
              </a:rPr>
            </a:br>
            <a:r>
              <a:rPr lang="ru-RU" sz="1600" dirty="0" smtClean="0">
                <a:solidFill>
                  <a:schemeClr val="tx1"/>
                </a:solidFill>
              </a:rPr>
              <a:t/>
            </a:r>
            <a:br>
              <a:rPr lang="ru-RU" sz="1600" dirty="0" smtClean="0">
                <a:solidFill>
                  <a:schemeClr val="tx1"/>
                </a:solidFill>
              </a:rPr>
            </a:br>
            <a:r>
              <a:rPr lang="ru-RU" sz="1600" dirty="0" smtClean="0">
                <a:solidFill>
                  <a:schemeClr val="tx1"/>
                </a:solidFill>
              </a:rPr>
              <a:t>                                      п. Искателей.2015г</a:t>
            </a:r>
            <a:r>
              <a:rPr lang="ru-RU" sz="1600" dirty="0">
                <a:solidFill>
                  <a:schemeClr val="tx1"/>
                </a:solidFill>
              </a:rPr>
              <a:t/>
            </a:r>
            <a:br>
              <a:rPr lang="ru-RU" sz="1600" dirty="0">
                <a:solidFill>
                  <a:schemeClr val="tx1"/>
                </a:solidFill>
              </a:rPr>
            </a:br>
            <a:r>
              <a:rPr lang="ru-RU" sz="1600" dirty="0" smtClean="0">
                <a:solidFill>
                  <a:schemeClr val="tx1"/>
                </a:solidFill>
              </a:rPr>
              <a:t>   </a:t>
            </a:r>
            <a:r>
              <a:rPr lang="ru-RU" sz="1600" dirty="0">
                <a:solidFill>
                  <a:schemeClr val="tx1"/>
                </a:solidFill>
              </a:rPr>
              <a:t/>
            </a:r>
            <a:br>
              <a:rPr lang="ru-RU" sz="1600" dirty="0">
                <a:solidFill>
                  <a:schemeClr val="tx1"/>
                </a:solidFill>
              </a:rPr>
            </a:br>
            <a:endParaRPr lang="ru-RU" sz="16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00206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>
            <a:noAutofit/>
          </a:bodyPr>
          <a:lstStyle/>
          <a:p>
            <a:r>
              <a:rPr lang="ru-RU" sz="4400" dirty="0" smtClean="0"/>
              <a:t>     </a:t>
            </a:r>
            <a:r>
              <a:rPr lang="ru-RU" sz="4400" dirty="0" smtClean="0">
                <a:solidFill>
                  <a:srgbClr val="0070C0"/>
                </a:solidFill>
              </a:rPr>
              <a:t>сумма</a:t>
            </a:r>
            <a:endParaRPr lang="ru-RU" sz="4400" dirty="0">
              <a:solidFill>
                <a:srgbClr val="0070C0"/>
              </a:solidFill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/>
        <p:txBody>
          <a:bodyPr>
            <a:noAutofit/>
          </a:bodyPr>
          <a:lstStyle/>
          <a:p>
            <a:r>
              <a:rPr lang="ru-RU" sz="4400" dirty="0" smtClean="0">
                <a:solidFill>
                  <a:srgbClr val="0070C0"/>
                </a:solidFill>
              </a:rPr>
              <a:t>вычитание</a:t>
            </a:r>
            <a:endParaRPr lang="ru-RU" sz="4400" dirty="0">
              <a:solidFill>
                <a:srgbClr val="0070C0"/>
              </a:solidFill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/>
        <p:txBody>
          <a:bodyPr>
            <a:noAutofit/>
          </a:bodyPr>
          <a:lstStyle/>
          <a:p>
            <a:r>
              <a:rPr lang="ru-RU" sz="4800" b="1" dirty="0" smtClean="0"/>
              <a:t>  </a:t>
            </a:r>
            <a:r>
              <a:rPr lang="ru-RU" sz="4800" b="1" dirty="0"/>
              <a:t>8-</a:t>
            </a:r>
            <a:r>
              <a:rPr lang="en-US" sz="4800" b="1" dirty="0" smtClean="0"/>
              <a:t>VIII</a:t>
            </a:r>
            <a:r>
              <a:rPr lang="ru-RU" sz="4800" b="1" dirty="0" smtClean="0"/>
              <a:t> </a:t>
            </a:r>
          </a:p>
          <a:p>
            <a:r>
              <a:rPr lang="ru-RU" sz="4800" b="1" dirty="0" smtClean="0"/>
              <a:t>  </a:t>
            </a:r>
            <a:r>
              <a:rPr lang="ru-RU" sz="4800" b="1" dirty="0"/>
              <a:t>12 –</a:t>
            </a:r>
            <a:r>
              <a:rPr lang="en-US" sz="4800" b="1" dirty="0" smtClean="0"/>
              <a:t>XII</a:t>
            </a:r>
            <a:r>
              <a:rPr lang="ru-RU" sz="4800" b="1" dirty="0" smtClean="0"/>
              <a:t> </a:t>
            </a:r>
          </a:p>
          <a:p>
            <a:r>
              <a:rPr lang="ru-RU" sz="4800" b="1" dirty="0" smtClean="0"/>
              <a:t>  20-</a:t>
            </a:r>
            <a:r>
              <a:rPr lang="en-US" sz="4800" b="1" dirty="0" smtClean="0"/>
              <a:t>XX</a:t>
            </a:r>
            <a:endParaRPr lang="ru-RU" sz="5400" b="1" dirty="0"/>
          </a:p>
          <a:p>
            <a:endParaRPr lang="ru-RU" sz="5400" b="1" dirty="0"/>
          </a:p>
          <a:p>
            <a:endParaRPr lang="ru-RU" sz="5400" b="1" dirty="0"/>
          </a:p>
          <a:p>
            <a:pPr marL="0" indent="0">
              <a:buNone/>
            </a:pPr>
            <a:r>
              <a:rPr lang="ru-RU" sz="5400" b="1" dirty="0" smtClean="0"/>
              <a:t> </a:t>
            </a:r>
            <a:endParaRPr lang="ru-RU" sz="5400" b="1" dirty="0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pPr marL="1097280" lvl="4" indent="0">
              <a:buNone/>
            </a:pPr>
            <a:r>
              <a:rPr lang="ru-RU" sz="4800" b="1" dirty="0" smtClean="0"/>
              <a:t>*4- </a:t>
            </a:r>
            <a:r>
              <a:rPr lang="en-US" sz="4800" b="1" dirty="0"/>
              <a:t>IV </a:t>
            </a:r>
            <a:r>
              <a:rPr lang="ru-RU" sz="4800" b="1" dirty="0"/>
              <a:t> </a:t>
            </a:r>
            <a:endParaRPr lang="ru-RU" sz="4800" b="1" dirty="0" smtClean="0"/>
          </a:p>
          <a:p>
            <a:pPr marL="0" indent="0">
              <a:buNone/>
            </a:pPr>
            <a:r>
              <a:rPr lang="ru-RU" sz="4800" b="1" dirty="0" smtClean="0"/>
              <a:t>     * </a:t>
            </a:r>
            <a:r>
              <a:rPr lang="ru-RU" sz="4800" b="1" dirty="0"/>
              <a:t>9- </a:t>
            </a:r>
            <a:r>
              <a:rPr lang="en-US" sz="4800" b="1" dirty="0"/>
              <a:t>IX</a:t>
            </a:r>
            <a:r>
              <a:rPr lang="ru-RU" sz="4800" b="1" dirty="0"/>
              <a:t>    </a:t>
            </a:r>
            <a:endParaRPr lang="ru-RU" sz="4800" b="1" dirty="0" smtClean="0"/>
          </a:p>
          <a:p>
            <a:pPr marL="0" indent="0">
              <a:buNone/>
            </a:pPr>
            <a:r>
              <a:rPr lang="ru-RU" sz="4800" b="1" dirty="0" smtClean="0"/>
              <a:t>     *40</a:t>
            </a:r>
            <a:r>
              <a:rPr lang="en-US" sz="4800" b="1" dirty="0"/>
              <a:t>-XL</a:t>
            </a:r>
            <a:endParaRPr lang="ru-RU" sz="4800" b="1" dirty="0"/>
          </a:p>
          <a:p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3789040"/>
            <a:ext cx="4896544" cy="23762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347928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96063" y="548680"/>
            <a:ext cx="3931920" cy="792162"/>
          </a:xfrm>
        </p:spPr>
        <p:txBody>
          <a:bodyPr>
            <a:normAutofit fontScale="92500" lnSpcReduction="10000"/>
          </a:bodyPr>
          <a:lstStyle/>
          <a:p>
            <a:r>
              <a:rPr lang="ru-RU" i="1" dirty="0" smtClean="0">
                <a:solidFill>
                  <a:srgbClr val="0070C0"/>
                </a:solidFill>
              </a:rPr>
              <a:t>Старинные меры  </a:t>
            </a:r>
          </a:p>
          <a:p>
            <a:r>
              <a:rPr lang="ru-RU" i="1" dirty="0" smtClean="0">
                <a:solidFill>
                  <a:srgbClr val="0070C0"/>
                </a:solidFill>
              </a:rPr>
              <a:t>           длины </a:t>
            </a:r>
            <a:endParaRPr lang="ru-RU" i="1" dirty="0">
              <a:solidFill>
                <a:srgbClr val="0070C0"/>
              </a:solidFill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626979" y="1447800"/>
            <a:ext cx="3820760" cy="4501480"/>
          </a:xfrm>
        </p:spPr>
        <p:txBody>
          <a:bodyPr>
            <a:normAutofit fontScale="92500" lnSpcReduction="10000"/>
          </a:bodyPr>
          <a:lstStyle/>
          <a:p>
            <a:r>
              <a:rPr lang="ru-RU" dirty="0" smtClean="0"/>
              <a:t>Шаг   </a:t>
            </a:r>
          </a:p>
          <a:p>
            <a:r>
              <a:rPr lang="ru-RU" dirty="0" smtClean="0"/>
              <a:t>Пядь </a:t>
            </a:r>
          </a:p>
          <a:p>
            <a:r>
              <a:rPr lang="ru-RU" dirty="0" smtClean="0"/>
              <a:t>Локоть</a:t>
            </a:r>
          </a:p>
          <a:p>
            <a:r>
              <a:rPr lang="ru-RU" dirty="0" smtClean="0"/>
              <a:t>Простая сажень </a:t>
            </a:r>
          </a:p>
          <a:p>
            <a:r>
              <a:rPr lang="ru-RU" dirty="0" smtClean="0"/>
              <a:t>Косая сажень</a:t>
            </a:r>
          </a:p>
          <a:p>
            <a:r>
              <a:rPr lang="ru-RU" dirty="0" smtClean="0"/>
              <a:t>Маховая сажень</a:t>
            </a:r>
          </a:p>
          <a:p>
            <a:r>
              <a:rPr lang="ru-RU" dirty="0" smtClean="0"/>
              <a:t>Аршин</a:t>
            </a:r>
          </a:p>
          <a:p>
            <a:r>
              <a:rPr lang="ru-RU" dirty="0" smtClean="0"/>
              <a:t>Четверть</a:t>
            </a:r>
          </a:p>
          <a:p>
            <a:r>
              <a:rPr lang="ru-RU" dirty="0" smtClean="0"/>
              <a:t>Вершок</a:t>
            </a:r>
          </a:p>
          <a:p>
            <a:r>
              <a:rPr lang="ru-RU" dirty="0"/>
              <a:t>П</a:t>
            </a:r>
            <a:r>
              <a:rPr lang="ru-RU" dirty="0" smtClean="0"/>
              <a:t>ерст</a:t>
            </a:r>
          </a:p>
          <a:p>
            <a:r>
              <a:rPr lang="ru-RU" dirty="0" smtClean="0"/>
              <a:t>Верста (поприще)</a:t>
            </a:r>
          </a:p>
          <a:p>
            <a:r>
              <a:rPr lang="ru-RU" dirty="0" smtClean="0"/>
              <a:t>Морская миля</a:t>
            </a:r>
            <a:endParaRPr lang="ru-RU" dirty="0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3" y="428625"/>
            <a:ext cx="4320481" cy="55206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25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5949280"/>
            <a:ext cx="8183880" cy="85760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i="1" dirty="0" smtClean="0">
                <a:solidFill>
                  <a:srgbClr val="0070C0"/>
                </a:solidFill>
              </a:rPr>
              <a:t>Старинные русские  </a:t>
            </a:r>
          </a:p>
          <a:p>
            <a:r>
              <a:rPr lang="ru-RU" i="1" dirty="0">
                <a:solidFill>
                  <a:srgbClr val="0070C0"/>
                </a:solidFill>
              </a:rPr>
              <a:t> </a:t>
            </a:r>
            <a:r>
              <a:rPr lang="ru-RU" i="1" dirty="0" smtClean="0">
                <a:solidFill>
                  <a:srgbClr val="0070C0"/>
                </a:solidFill>
              </a:rPr>
              <a:t>    меры веса</a:t>
            </a:r>
            <a:endParaRPr lang="ru-RU" i="1" dirty="0">
              <a:solidFill>
                <a:srgbClr val="0070C0"/>
              </a:solidFill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4501480"/>
          </a:xfrm>
        </p:spPr>
        <p:txBody>
          <a:bodyPr>
            <a:normAutofit/>
          </a:bodyPr>
          <a:lstStyle/>
          <a:p>
            <a:r>
              <a:rPr lang="ru-RU" dirty="0">
                <a:latin typeface="Arial" charset="0"/>
              </a:rPr>
              <a:t>Ласт = 72 пудам = 1,2т</a:t>
            </a:r>
          </a:p>
          <a:p>
            <a:r>
              <a:rPr lang="ru-RU" dirty="0">
                <a:latin typeface="Arial" charset="0"/>
              </a:rPr>
              <a:t>Кадь = 14 п</a:t>
            </a:r>
            <a:r>
              <a:rPr lang="en-US" dirty="0" err="1">
                <a:latin typeface="Arial" charset="0"/>
              </a:rPr>
              <a:t>уд</a:t>
            </a:r>
            <a:r>
              <a:rPr lang="ru-RU" dirty="0" err="1">
                <a:latin typeface="Arial" charset="0"/>
              </a:rPr>
              <a:t>ам</a:t>
            </a:r>
            <a:r>
              <a:rPr lang="en-US" dirty="0">
                <a:latin typeface="Arial" charset="0"/>
              </a:rPr>
              <a:t> = </a:t>
            </a:r>
            <a:r>
              <a:rPr lang="ru-RU" dirty="0">
                <a:latin typeface="Arial" charset="0"/>
              </a:rPr>
              <a:t>230</a:t>
            </a:r>
            <a:r>
              <a:rPr lang="en-US" dirty="0">
                <a:latin typeface="Arial" charset="0"/>
              </a:rPr>
              <a:t> </a:t>
            </a:r>
            <a:r>
              <a:rPr lang="en-US" dirty="0" err="1">
                <a:latin typeface="Arial" charset="0"/>
              </a:rPr>
              <a:t>кг</a:t>
            </a:r>
            <a:endParaRPr lang="ru-RU" dirty="0">
              <a:latin typeface="Arial" charset="0"/>
            </a:endParaRPr>
          </a:p>
          <a:p>
            <a:r>
              <a:rPr lang="ru-RU" dirty="0">
                <a:latin typeface="Arial" charset="0"/>
              </a:rPr>
              <a:t>Берковец = 10 пудам =1,64ц</a:t>
            </a:r>
          </a:p>
          <a:p>
            <a:r>
              <a:rPr lang="ru-RU" dirty="0">
                <a:latin typeface="Arial" charset="0"/>
              </a:rPr>
              <a:t>Пуд = 40 фунтам =16 кг</a:t>
            </a:r>
            <a:endParaRPr lang="en-US" dirty="0">
              <a:latin typeface="Arial" charset="0"/>
            </a:endParaRPr>
          </a:p>
          <a:p>
            <a:r>
              <a:rPr lang="en-US" dirty="0" err="1">
                <a:latin typeface="Arial" charset="0"/>
              </a:rPr>
              <a:t>Фунт</a:t>
            </a:r>
            <a:r>
              <a:rPr lang="en-US" dirty="0">
                <a:latin typeface="Arial" charset="0"/>
              </a:rPr>
              <a:t> = 4</a:t>
            </a:r>
            <a:r>
              <a:rPr lang="ru-RU" dirty="0">
                <a:latin typeface="Arial" charset="0"/>
              </a:rPr>
              <a:t>54</a:t>
            </a:r>
            <a:r>
              <a:rPr lang="en-US" dirty="0">
                <a:latin typeface="Arial" charset="0"/>
              </a:rPr>
              <a:t> г</a:t>
            </a:r>
          </a:p>
          <a:p>
            <a:r>
              <a:rPr lang="ru-RU" dirty="0">
                <a:latin typeface="Arial" charset="0"/>
              </a:rPr>
              <a:t>Безмен = 96 золотникам = 409,5г</a:t>
            </a:r>
          </a:p>
          <a:p>
            <a:r>
              <a:rPr lang="en-US" dirty="0" err="1">
                <a:latin typeface="Arial" charset="0"/>
              </a:rPr>
              <a:t>Золотник</a:t>
            </a:r>
            <a:r>
              <a:rPr lang="en-US" dirty="0">
                <a:latin typeface="Arial" charset="0"/>
              </a:rPr>
              <a:t> = 4</a:t>
            </a:r>
            <a:r>
              <a:rPr lang="ru-RU" dirty="0">
                <a:latin typeface="Arial" charset="0"/>
              </a:rPr>
              <a:t>,3</a:t>
            </a:r>
            <a:r>
              <a:rPr lang="en-US" dirty="0">
                <a:latin typeface="Arial" charset="0"/>
              </a:rPr>
              <a:t> </a:t>
            </a:r>
            <a:r>
              <a:rPr lang="en-US" dirty="0" smtClean="0">
                <a:latin typeface="Arial" charset="0"/>
              </a:rPr>
              <a:t>г</a:t>
            </a:r>
            <a:r>
              <a:rPr lang="ru-RU" dirty="0" smtClean="0">
                <a:latin typeface="Arial" charset="0"/>
              </a:rPr>
              <a:t> </a:t>
            </a:r>
            <a:endParaRPr lang="ru-RU" dirty="0">
              <a:latin typeface="Arial" charset="0"/>
            </a:endParaRP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476672"/>
            <a:ext cx="4248473" cy="56193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136187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95535" y="333375"/>
            <a:ext cx="4676527" cy="6167438"/>
          </a:xfrm>
        </p:spPr>
        <p:txBody>
          <a:bodyPr>
            <a:normAutofit lnSpcReduction="10000"/>
          </a:bodyPr>
          <a:lstStyle/>
          <a:p>
            <a:pPr marL="0" indent="0" eaLnBrk="1" hangingPunct="1">
              <a:lnSpc>
                <a:spcPct val="90000"/>
              </a:lnSpc>
              <a:buNone/>
            </a:pPr>
            <a:r>
              <a:rPr lang="ru-RU" sz="2400" dirty="0" smtClean="0">
                <a:latin typeface="Arial" charset="0"/>
                <a:cs typeface="Arial" charset="0"/>
              </a:rPr>
              <a:t>    </a:t>
            </a:r>
          </a:p>
          <a:p>
            <a:pPr marL="0" indent="0" eaLnBrk="1" hangingPunct="1">
              <a:lnSpc>
                <a:spcPct val="90000"/>
              </a:lnSpc>
              <a:buNone/>
            </a:pPr>
            <a:r>
              <a:rPr lang="ru-RU" sz="2400" b="1" i="1" dirty="0" smtClean="0">
                <a:solidFill>
                  <a:srgbClr val="002060"/>
                </a:solidFill>
                <a:latin typeface="Arial" charset="0"/>
                <a:cs typeface="Arial" charset="0"/>
              </a:rPr>
              <a:t>Денежные единицы на Руси</a:t>
            </a:r>
          </a:p>
          <a:p>
            <a:pPr marL="0" indent="0" eaLnBrk="1" hangingPunct="1">
              <a:lnSpc>
                <a:spcPct val="90000"/>
              </a:lnSpc>
              <a:buNone/>
            </a:pPr>
            <a:endParaRPr lang="ru-RU" sz="2400" dirty="0">
              <a:latin typeface="Arial" charset="0"/>
              <a:cs typeface="Arial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ru-RU" sz="2400" dirty="0" smtClean="0">
                <a:latin typeface="Arial" charset="0"/>
                <a:cs typeface="Arial" charset="0"/>
              </a:rPr>
              <a:t>Главной монетой на Руси была </a:t>
            </a:r>
            <a:r>
              <a:rPr lang="ru-RU" sz="2400" i="1" u="sng" dirty="0" smtClean="0">
                <a:latin typeface="Arial" charset="0"/>
                <a:cs typeface="Arial" charset="0"/>
              </a:rPr>
              <a:t>копейка</a:t>
            </a:r>
            <a:r>
              <a:rPr lang="ru-RU" sz="2400" dirty="0" smtClean="0">
                <a:latin typeface="Arial" charset="0"/>
                <a:cs typeface="Arial" charset="0"/>
              </a:rPr>
              <a:t>- серебряная монета весом 0,7г с изображением всадника с копьем. </a:t>
            </a:r>
          </a:p>
          <a:p>
            <a:pPr eaLnBrk="1" hangingPunct="1">
              <a:lnSpc>
                <a:spcPct val="90000"/>
              </a:lnSpc>
            </a:pPr>
            <a:r>
              <a:rPr lang="ru-RU" sz="2400" dirty="0" smtClean="0">
                <a:latin typeface="Arial" charset="0"/>
                <a:cs typeface="Arial" charset="0"/>
              </a:rPr>
              <a:t>Полкопейки – </a:t>
            </a:r>
            <a:r>
              <a:rPr lang="ru-RU" sz="2400" i="1" u="sng" dirty="0" smtClean="0">
                <a:latin typeface="Arial" charset="0"/>
                <a:cs typeface="Arial" charset="0"/>
              </a:rPr>
              <a:t>деньга.</a:t>
            </a:r>
          </a:p>
          <a:p>
            <a:pPr eaLnBrk="1" hangingPunct="1">
              <a:lnSpc>
                <a:spcPct val="90000"/>
              </a:lnSpc>
            </a:pPr>
            <a:r>
              <a:rPr lang="ru-RU" sz="2400" dirty="0" smtClean="0">
                <a:latin typeface="Arial" charset="0"/>
                <a:cs typeface="Arial" charset="0"/>
              </a:rPr>
              <a:t>четверть- </a:t>
            </a:r>
            <a:r>
              <a:rPr lang="ru-RU" sz="2400" i="1" u="sng" dirty="0" smtClean="0">
                <a:latin typeface="Arial" charset="0"/>
                <a:cs typeface="Arial" charset="0"/>
              </a:rPr>
              <a:t>полушка</a:t>
            </a:r>
            <a:r>
              <a:rPr lang="ru-RU" sz="2400" i="1" dirty="0" smtClean="0">
                <a:latin typeface="Arial" charset="0"/>
                <a:cs typeface="Arial" charset="0"/>
              </a:rPr>
              <a:t>. </a:t>
            </a:r>
            <a:r>
              <a:rPr lang="ru-RU" sz="2400" i="1" dirty="0" smtClean="0">
                <a:solidFill>
                  <a:srgbClr val="0070C0"/>
                </a:solidFill>
                <a:latin typeface="Arial" charset="0"/>
                <a:cs typeface="Arial" charset="0"/>
              </a:rPr>
              <a:t>Эти мелкие деньги прятали за щеку.</a:t>
            </a:r>
          </a:p>
          <a:p>
            <a:pPr eaLnBrk="1" hangingPunct="1">
              <a:lnSpc>
                <a:spcPct val="90000"/>
              </a:lnSpc>
            </a:pPr>
            <a:r>
              <a:rPr lang="ru-RU" sz="2400" dirty="0" smtClean="0">
                <a:latin typeface="Arial" charset="0"/>
                <a:cs typeface="Arial" charset="0"/>
              </a:rPr>
              <a:t> </a:t>
            </a:r>
            <a:r>
              <a:rPr lang="ru-RU" sz="2400" i="1" u="sng" dirty="0" smtClean="0">
                <a:latin typeface="Arial" charset="0"/>
                <a:cs typeface="Arial" charset="0"/>
              </a:rPr>
              <a:t>Алтын</a:t>
            </a:r>
            <a:r>
              <a:rPr lang="ru-RU" sz="2400" i="1" dirty="0" smtClean="0">
                <a:latin typeface="Arial" charset="0"/>
                <a:cs typeface="Arial" charset="0"/>
              </a:rPr>
              <a:t> </a:t>
            </a:r>
            <a:r>
              <a:rPr lang="ru-RU" sz="2400" dirty="0" smtClean="0">
                <a:latin typeface="Arial" charset="0"/>
                <a:cs typeface="Arial" charset="0"/>
              </a:rPr>
              <a:t>- три копейки.</a:t>
            </a:r>
          </a:p>
          <a:p>
            <a:pPr eaLnBrk="1" hangingPunct="1">
              <a:lnSpc>
                <a:spcPct val="90000"/>
              </a:lnSpc>
            </a:pPr>
            <a:r>
              <a:rPr lang="ru-RU" sz="2400" i="1" u="sng" dirty="0" smtClean="0">
                <a:latin typeface="Arial" charset="0"/>
                <a:cs typeface="Arial" charset="0"/>
              </a:rPr>
              <a:t>Грош</a:t>
            </a:r>
            <a:r>
              <a:rPr lang="ru-RU" sz="2400" dirty="0" smtClean="0">
                <a:latin typeface="Arial" charset="0"/>
                <a:cs typeface="Arial" charset="0"/>
              </a:rPr>
              <a:t> – две копейки. </a:t>
            </a:r>
          </a:p>
          <a:p>
            <a:pPr eaLnBrk="1" hangingPunct="1">
              <a:lnSpc>
                <a:spcPct val="90000"/>
              </a:lnSpc>
            </a:pPr>
            <a:r>
              <a:rPr lang="ru-RU" sz="2400" i="1" u="sng" dirty="0" smtClean="0">
                <a:latin typeface="Arial" charset="0"/>
                <a:cs typeface="Arial" charset="0"/>
              </a:rPr>
              <a:t>Гривенник</a:t>
            </a:r>
            <a:r>
              <a:rPr lang="ru-RU" sz="2400" dirty="0" smtClean="0">
                <a:latin typeface="Arial" charset="0"/>
                <a:cs typeface="Arial" charset="0"/>
              </a:rPr>
              <a:t>- десять копеек, а также полтина и рубль существовали только в качестве счетных единиц.</a:t>
            </a:r>
          </a:p>
        </p:txBody>
      </p:sp>
      <p:pic>
        <p:nvPicPr>
          <p:cNvPr id="20483" name="Picture 13" descr="1-20040304145312"/>
          <p:cNvPicPr>
            <a:picLocks noGrp="1" noChangeAspect="1" noChangeArrowheads="1"/>
          </p:cNvPicPr>
          <p:nvPr>
            <p:ph type="clipArt"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429250" y="620687"/>
            <a:ext cx="3319214" cy="5256585"/>
          </a:xfrm>
        </p:spPr>
      </p:pic>
    </p:spTree>
    <p:extLst>
      <p:ext uri="{BB962C8B-B14F-4D97-AF65-F5344CB8AC3E}">
        <p14:creationId xmlns:p14="http://schemas.microsoft.com/office/powerpoint/2010/main" val="24577565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502920" y="404664"/>
            <a:ext cx="8183880" cy="5632486"/>
          </a:xfrm>
        </p:spPr>
        <p:txBody>
          <a:bodyPr/>
          <a:lstStyle/>
          <a:p>
            <a:r>
              <a:rPr lang="ru-RU" i="1" u="sng" dirty="0">
                <a:solidFill>
                  <a:schemeClr val="tx1"/>
                </a:solidFill>
                <a:effectLst/>
              </a:rPr>
              <a:t>Задание:</a:t>
            </a:r>
            <a:r>
              <a:rPr lang="ru-RU" i="1" dirty="0">
                <a:solidFill>
                  <a:schemeClr val="tx1"/>
                </a:solidFill>
                <a:effectLst/>
              </a:rPr>
              <a:t> арабские цифры </a:t>
            </a:r>
            <a:r>
              <a:rPr lang="ru-RU" i="1" dirty="0" smtClean="0">
                <a:solidFill>
                  <a:schemeClr val="tx1"/>
                </a:solidFill>
                <a:effectLst/>
              </a:rPr>
              <a:t/>
            </a:r>
            <a:br>
              <a:rPr lang="ru-RU" i="1" dirty="0" smtClean="0">
                <a:solidFill>
                  <a:schemeClr val="tx1"/>
                </a:solidFill>
                <a:effectLst/>
              </a:rPr>
            </a:br>
            <a:r>
              <a:rPr lang="ru-RU" i="1" dirty="0" smtClean="0">
                <a:solidFill>
                  <a:schemeClr val="tx1"/>
                </a:solidFill>
                <a:effectLst/>
              </a:rPr>
              <a:t>перевести </a:t>
            </a:r>
            <a:r>
              <a:rPr lang="ru-RU" i="1" dirty="0">
                <a:solidFill>
                  <a:schemeClr val="tx1"/>
                </a:solidFill>
                <a:effectLst/>
              </a:rPr>
              <a:t>в </a:t>
            </a:r>
            <a:r>
              <a:rPr lang="ru-RU" i="1" dirty="0" smtClean="0">
                <a:solidFill>
                  <a:schemeClr val="tx1"/>
                </a:solidFill>
                <a:effectLst/>
              </a:rPr>
              <a:t>римские</a:t>
            </a:r>
            <a:br>
              <a:rPr lang="ru-RU" i="1" dirty="0" smtClean="0">
                <a:solidFill>
                  <a:schemeClr val="tx1"/>
                </a:solidFill>
                <a:effectLst/>
              </a:rPr>
            </a:br>
            <a:r>
              <a:rPr lang="ru-RU" i="1" dirty="0">
                <a:solidFill>
                  <a:schemeClr val="tx1"/>
                </a:solidFill>
                <a:effectLst/>
              </a:rPr>
              <a:t/>
            </a:r>
            <a:br>
              <a:rPr lang="ru-RU" i="1" dirty="0">
                <a:solidFill>
                  <a:schemeClr val="tx1"/>
                </a:solidFill>
                <a:effectLst/>
              </a:rPr>
            </a:br>
            <a:r>
              <a:rPr lang="ru-RU" i="1" dirty="0">
                <a:solidFill>
                  <a:schemeClr val="tx1"/>
                </a:solidFill>
                <a:effectLst/>
              </a:rPr>
              <a:t>1 группа – </a:t>
            </a:r>
            <a:r>
              <a:rPr lang="ru-RU" i="1" dirty="0" smtClean="0">
                <a:solidFill>
                  <a:schemeClr val="tx1"/>
                </a:solidFill>
                <a:effectLst/>
              </a:rPr>
              <a:t>5,6,14</a:t>
            </a:r>
            <a:r>
              <a:rPr lang="ru-RU" i="1" dirty="0">
                <a:solidFill>
                  <a:schemeClr val="tx1"/>
                </a:solidFill>
                <a:effectLst/>
              </a:rPr>
              <a:t/>
            </a:r>
            <a:br>
              <a:rPr lang="ru-RU" i="1" dirty="0">
                <a:solidFill>
                  <a:schemeClr val="tx1"/>
                </a:solidFill>
                <a:effectLst/>
              </a:rPr>
            </a:br>
            <a:r>
              <a:rPr lang="ru-RU" i="1" dirty="0">
                <a:solidFill>
                  <a:schemeClr val="tx1"/>
                </a:solidFill>
                <a:effectLst/>
              </a:rPr>
              <a:t>2 группа -3,7,19</a:t>
            </a:r>
            <a:br>
              <a:rPr lang="ru-RU" i="1" dirty="0">
                <a:solidFill>
                  <a:schemeClr val="tx1"/>
                </a:solidFill>
                <a:effectLst/>
              </a:rPr>
            </a:br>
            <a:r>
              <a:rPr lang="ru-RU" i="1" dirty="0">
                <a:solidFill>
                  <a:schemeClr val="tx1"/>
                </a:solidFill>
                <a:effectLst/>
              </a:rPr>
              <a:t>3 группа- 2,8,4</a:t>
            </a:r>
            <a:br>
              <a:rPr lang="ru-RU" i="1" dirty="0">
                <a:solidFill>
                  <a:schemeClr val="tx1"/>
                </a:solidFill>
                <a:effectLst/>
              </a:rPr>
            </a:br>
            <a:r>
              <a:rPr lang="ru-RU" i="1" dirty="0">
                <a:solidFill>
                  <a:schemeClr val="tx1"/>
                </a:solidFill>
                <a:effectLst/>
              </a:rPr>
              <a:t>4 группа- 1,6, </a:t>
            </a:r>
            <a:r>
              <a:rPr lang="ru-RU" i="1" dirty="0" smtClean="0">
                <a:solidFill>
                  <a:schemeClr val="tx1"/>
                </a:solidFill>
                <a:effectLst/>
              </a:rPr>
              <a:t>9</a:t>
            </a:r>
            <a:br>
              <a:rPr lang="ru-RU" i="1" dirty="0" smtClean="0">
                <a:solidFill>
                  <a:schemeClr val="tx1"/>
                </a:solidFill>
                <a:effectLst/>
              </a:rPr>
            </a:br>
            <a:r>
              <a:rPr lang="ru-RU" i="1" dirty="0">
                <a:solidFill>
                  <a:schemeClr val="tx1"/>
                </a:solidFill>
                <a:effectLst/>
              </a:rPr>
              <a:t/>
            </a:r>
            <a:br>
              <a:rPr lang="ru-RU" i="1" dirty="0">
                <a:solidFill>
                  <a:schemeClr val="tx1"/>
                </a:solidFill>
                <a:effectLst/>
              </a:rPr>
            </a:br>
            <a:r>
              <a:rPr lang="ru-RU" dirty="0">
                <a:effectLst/>
              </a:rPr>
              <a:t/>
            </a:r>
            <a:br>
              <a:rPr lang="ru-RU" dirty="0">
                <a:effectLst/>
              </a:rPr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184636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502920" y="476672"/>
            <a:ext cx="8183880" cy="5560478"/>
          </a:xfrm>
        </p:spPr>
        <p:txBody>
          <a:bodyPr>
            <a:normAutofit fontScale="90000"/>
          </a:bodyPr>
          <a:lstStyle/>
          <a:p>
            <a:r>
              <a:rPr lang="ru-RU" sz="3100" dirty="0" smtClean="0">
                <a:solidFill>
                  <a:schemeClr val="tx1"/>
                </a:solidFill>
              </a:rPr>
              <a:t>Задание 2.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sz="2700" dirty="0" smtClean="0">
                <a:solidFill>
                  <a:schemeClr val="tx1"/>
                </a:solidFill>
              </a:rPr>
              <a:t>Замените старинные меры длины и веса  на современные</a:t>
            </a:r>
            <a:br>
              <a:rPr lang="ru-RU" sz="2700" dirty="0" smtClean="0">
                <a:solidFill>
                  <a:schemeClr val="tx1"/>
                </a:solidFill>
              </a:rPr>
            </a:br>
            <a:r>
              <a:rPr lang="ru-RU" sz="2700" dirty="0" smtClean="0">
                <a:solidFill>
                  <a:schemeClr val="tx1"/>
                </a:solidFill>
              </a:rPr>
              <a:t/>
            </a:r>
            <a:br>
              <a:rPr lang="ru-RU" sz="2700" dirty="0" smtClean="0">
                <a:solidFill>
                  <a:schemeClr val="tx1"/>
                </a:solidFill>
              </a:rPr>
            </a:br>
            <a:r>
              <a:rPr lang="ru-RU" sz="2700" i="1" dirty="0">
                <a:solidFill>
                  <a:schemeClr val="tx1"/>
                </a:solidFill>
                <a:effectLst/>
              </a:rPr>
              <a:t>К. Н. Бестужев </a:t>
            </a:r>
            <a:r>
              <a:rPr lang="ru-RU" sz="2700" i="1" dirty="0" smtClean="0">
                <a:solidFill>
                  <a:schemeClr val="tx1"/>
                </a:solidFill>
                <a:effectLst/>
              </a:rPr>
              <a:t>.«</a:t>
            </a:r>
            <a:r>
              <a:rPr lang="ru-RU" sz="2700" i="1" dirty="0">
                <a:solidFill>
                  <a:schemeClr val="tx1"/>
                </a:solidFill>
                <a:effectLst/>
              </a:rPr>
              <a:t>Колонны Исаакиевского собора»</a:t>
            </a:r>
            <a:br>
              <a:rPr lang="ru-RU" sz="2700" i="1" dirty="0">
                <a:solidFill>
                  <a:schemeClr val="tx1"/>
                </a:solidFill>
                <a:effectLst/>
              </a:rPr>
            </a:br>
            <a:r>
              <a:rPr lang="ru-RU" sz="2700" i="1" dirty="0">
                <a:solidFill>
                  <a:schemeClr val="tx1"/>
                </a:solidFill>
                <a:effectLst/>
              </a:rPr>
              <a:t>Колонн из ценного гранитного камня для Исаакиевского собора назначено 36: каждая вышиной в 56 фунтов, толщиной около 6 футов; 2 из них в 56 футов,  и 10 и </a:t>
            </a:r>
            <a:r>
              <a:rPr lang="ru-RU" sz="2700" i="1" dirty="0" smtClean="0">
                <a:solidFill>
                  <a:schemeClr val="tx1"/>
                </a:solidFill>
                <a:effectLst/>
              </a:rPr>
              <a:t>1/2</a:t>
            </a:r>
            <a:r>
              <a:rPr lang="ru-RU" sz="2700" i="1" dirty="0">
                <a:solidFill>
                  <a:schemeClr val="tx1"/>
                </a:solidFill>
                <a:effectLst/>
              </a:rPr>
              <a:t> дюймов </a:t>
            </a:r>
            <a:r>
              <a:rPr lang="ru-RU" sz="2700" i="1" dirty="0" err="1">
                <a:solidFill>
                  <a:schemeClr val="tx1"/>
                </a:solidFill>
                <a:effectLst/>
              </a:rPr>
              <a:t>вышиною</a:t>
            </a:r>
            <a:r>
              <a:rPr lang="ru-RU" sz="2700" i="1" dirty="0">
                <a:solidFill>
                  <a:schemeClr val="tx1"/>
                </a:solidFill>
                <a:effectLst/>
              </a:rPr>
              <a:t> и толщиною около 7 футов. Купец Суханов берётся выколоть колонну в 24 сажени </a:t>
            </a:r>
            <a:r>
              <a:rPr lang="ru-RU" sz="2700" i="1" dirty="0" smtClean="0">
                <a:solidFill>
                  <a:schemeClr val="tx1"/>
                </a:solidFill>
                <a:effectLst/>
              </a:rPr>
              <a:t>длиною.</a:t>
            </a:r>
            <a:r>
              <a:rPr lang="ru-RU" sz="2700" i="1" dirty="0">
                <a:solidFill>
                  <a:schemeClr val="tx1"/>
                </a:solidFill>
                <a:effectLst/>
              </a:rPr>
              <a:t/>
            </a:r>
            <a:br>
              <a:rPr lang="ru-RU" sz="2700" i="1" dirty="0">
                <a:solidFill>
                  <a:schemeClr val="tx1"/>
                </a:solidFill>
                <a:effectLst/>
              </a:rPr>
            </a:br>
            <a:r>
              <a:rPr lang="ru-RU" i="1" dirty="0" smtClean="0">
                <a:effectLst/>
              </a:rPr>
              <a:t> </a:t>
            </a:r>
            <a:r>
              <a:rPr lang="ru-RU" i="1" dirty="0" smtClean="0">
                <a:solidFill>
                  <a:schemeClr val="tx1"/>
                </a:solidFill>
              </a:rPr>
              <a:t/>
            </a:r>
            <a:br>
              <a:rPr lang="ru-RU" i="1" dirty="0" smtClean="0">
                <a:solidFill>
                  <a:schemeClr val="tx1"/>
                </a:solidFill>
              </a:rPr>
            </a:br>
            <a:endParaRPr lang="ru-RU" i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8314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226564" y="5388971"/>
            <a:ext cx="8593907" cy="747773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tx1"/>
                </a:solidFill>
              </a:rPr>
              <a:t>           </a:t>
            </a:r>
            <a:r>
              <a:rPr lang="ru-RU" sz="2000" dirty="0" smtClean="0">
                <a:solidFill>
                  <a:schemeClr val="tx1"/>
                </a:solidFill>
              </a:rPr>
              <a:t>Оформите ценники для покупки домашних</a:t>
            </a:r>
            <a:br>
              <a:rPr lang="ru-RU" sz="2000" dirty="0" smtClean="0">
                <a:solidFill>
                  <a:schemeClr val="tx1"/>
                </a:solidFill>
              </a:rPr>
            </a:br>
            <a:r>
              <a:rPr lang="ru-RU" sz="2000" dirty="0">
                <a:solidFill>
                  <a:schemeClr val="tx1"/>
                </a:solidFill>
              </a:rPr>
              <a:t> </a:t>
            </a:r>
            <a:r>
              <a:rPr lang="ru-RU" sz="2000" dirty="0" smtClean="0">
                <a:solidFill>
                  <a:schemeClr val="tx1"/>
                </a:solidFill>
              </a:rPr>
              <a:t>                               животных и птицы    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Текст 5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Объект 6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927" y="332656"/>
            <a:ext cx="4752527" cy="49843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419" y="296651"/>
            <a:ext cx="3697363" cy="50563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163032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404664"/>
            <a:ext cx="8183880" cy="5632486"/>
          </a:xfrm>
        </p:spPr>
        <p:txBody>
          <a:bodyPr>
            <a:noAutofit/>
          </a:bodyPr>
          <a:lstStyle/>
          <a:p>
            <a:r>
              <a:rPr lang="ru-RU" dirty="0" smtClean="0">
                <a:solidFill>
                  <a:srgbClr val="0070C0"/>
                </a:solidFill>
                <a:effectLst/>
              </a:rPr>
              <a:t>Домашнее задание</a:t>
            </a:r>
            <a:br>
              <a:rPr lang="ru-RU" dirty="0" smtClean="0">
                <a:solidFill>
                  <a:srgbClr val="0070C0"/>
                </a:solidFill>
                <a:effectLst/>
              </a:rPr>
            </a:br>
            <a:r>
              <a:rPr lang="ru-RU" sz="2000" dirty="0" smtClean="0">
                <a:solidFill>
                  <a:schemeClr val="tx1"/>
                </a:solidFill>
                <a:effectLst/>
              </a:rPr>
              <a:t>Составить </a:t>
            </a:r>
            <a:r>
              <a:rPr lang="ru-RU" sz="2000" dirty="0">
                <a:solidFill>
                  <a:schemeClr val="tx1"/>
                </a:solidFill>
                <a:effectLst/>
              </a:rPr>
              <a:t>текст (задачу) со старинными мерами </a:t>
            </a:r>
            <a:r>
              <a:rPr lang="ru-RU" sz="2000" dirty="0" smtClean="0">
                <a:solidFill>
                  <a:schemeClr val="tx1"/>
                </a:solidFill>
                <a:effectLst/>
              </a:rPr>
              <a:t>Аршин</a:t>
            </a:r>
            <a:r>
              <a:rPr lang="ru-RU" sz="2000" dirty="0">
                <a:solidFill>
                  <a:schemeClr val="tx1"/>
                </a:solidFill>
                <a:effectLst/>
              </a:rPr>
              <a:t> – 0,78 м</a:t>
            </a:r>
            <a:r>
              <a:rPr lang="ru-RU" sz="2000" dirty="0">
                <a:solidFill>
                  <a:schemeClr val="tx1"/>
                </a:solidFill>
              </a:rPr>
              <a:t/>
            </a:r>
            <a:br>
              <a:rPr lang="ru-RU" sz="2000" dirty="0">
                <a:solidFill>
                  <a:schemeClr val="tx1"/>
                </a:solidFill>
              </a:rPr>
            </a:br>
            <a:r>
              <a:rPr lang="ru-RU" sz="2000" dirty="0">
                <a:solidFill>
                  <a:schemeClr val="tx1"/>
                </a:solidFill>
                <a:effectLst/>
              </a:rPr>
              <a:t>Локоть – 48 см</a:t>
            </a:r>
            <a:r>
              <a:rPr lang="ru-RU" sz="2000" dirty="0">
                <a:solidFill>
                  <a:schemeClr val="tx1"/>
                </a:solidFill>
              </a:rPr>
              <a:t/>
            </a:r>
            <a:br>
              <a:rPr lang="ru-RU" sz="2000" dirty="0">
                <a:solidFill>
                  <a:schemeClr val="tx1"/>
                </a:solidFill>
              </a:rPr>
            </a:br>
            <a:r>
              <a:rPr lang="ru-RU" sz="2000" dirty="0">
                <a:solidFill>
                  <a:schemeClr val="tx1"/>
                </a:solidFill>
                <a:effectLst/>
              </a:rPr>
              <a:t>Верста – 1,06 км</a:t>
            </a:r>
            <a:r>
              <a:rPr lang="ru-RU" sz="2000" dirty="0">
                <a:solidFill>
                  <a:schemeClr val="tx1"/>
                </a:solidFill>
              </a:rPr>
              <a:t/>
            </a:r>
            <a:br>
              <a:rPr lang="ru-RU" sz="2000" dirty="0">
                <a:solidFill>
                  <a:schemeClr val="tx1"/>
                </a:solidFill>
              </a:rPr>
            </a:br>
            <a:r>
              <a:rPr lang="ru-RU" sz="2000" dirty="0">
                <a:solidFill>
                  <a:schemeClr val="tx1"/>
                </a:solidFill>
                <a:effectLst/>
              </a:rPr>
              <a:t>Вершок – 4, см</a:t>
            </a:r>
            <a:r>
              <a:rPr lang="ru-RU" sz="2000" dirty="0">
                <a:solidFill>
                  <a:schemeClr val="tx1"/>
                </a:solidFill>
              </a:rPr>
              <a:t/>
            </a:r>
            <a:br>
              <a:rPr lang="ru-RU" sz="2000" dirty="0">
                <a:solidFill>
                  <a:schemeClr val="tx1"/>
                </a:solidFill>
              </a:rPr>
            </a:br>
            <a:r>
              <a:rPr lang="ru-RU" sz="2000" dirty="0">
                <a:solidFill>
                  <a:schemeClr val="tx1"/>
                </a:solidFill>
                <a:effectLst/>
              </a:rPr>
              <a:t>Сажень – 3 аршина, 2,13 м</a:t>
            </a:r>
            <a:r>
              <a:rPr lang="ru-RU" sz="2000" dirty="0">
                <a:solidFill>
                  <a:schemeClr val="tx1"/>
                </a:solidFill>
              </a:rPr>
              <a:t/>
            </a:r>
            <a:br>
              <a:rPr lang="ru-RU" sz="2000" dirty="0">
                <a:solidFill>
                  <a:schemeClr val="tx1"/>
                </a:solidFill>
              </a:rPr>
            </a:br>
            <a:r>
              <a:rPr lang="ru-RU" sz="2000" dirty="0">
                <a:solidFill>
                  <a:schemeClr val="tx1"/>
                </a:solidFill>
                <a:effectLst/>
              </a:rPr>
              <a:t>Косая сажень (расстояние от пальцев левой ноги до кончиков вытянутой пр. руки) – 248 см</a:t>
            </a:r>
            <a:r>
              <a:rPr lang="ru-RU" sz="2000" dirty="0">
                <a:solidFill>
                  <a:schemeClr val="tx1"/>
                </a:solidFill>
              </a:rPr>
              <a:t/>
            </a:r>
            <a:br>
              <a:rPr lang="ru-RU" sz="2000" dirty="0">
                <a:solidFill>
                  <a:schemeClr val="tx1"/>
                </a:solidFill>
              </a:rPr>
            </a:br>
            <a:r>
              <a:rPr lang="ru-RU" sz="2000" dirty="0">
                <a:solidFill>
                  <a:schemeClr val="tx1"/>
                </a:solidFill>
                <a:effectLst/>
              </a:rPr>
              <a:t>Маховая сажень – (руки в стороны) – 176 см</a:t>
            </a:r>
            <a:r>
              <a:rPr lang="ru-RU" sz="2000" dirty="0">
                <a:solidFill>
                  <a:schemeClr val="tx1"/>
                </a:solidFill>
              </a:rPr>
              <a:t/>
            </a:r>
            <a:br>
              <a:rPr lang="ru-RU" sz="2000" dirty="0">
                <a:solidFill>
                  <a:schemeClr val="tx1"/>
                </a:solidFill>
              </a:rPr>
            </a:br>
            <a:r>
              <a:rPr lang="ru-RU" sz="2000" dirty="0">
                <a:solidFill>
                  <a:schemeClr val="tx1"/>
                </a:solidFill>
                <a:effectLst/>
              </a:rPr>
              <a:t>Фут – 30,5 см</a:t>
            </a:r>
            <a:r>
              <a:rPr lang="ru-RU" sz="2000" dirty="0">
                <a:solidFill>
                  <a:schemeClr val="tx1"/>
                </a:solidFill>
              </a:rPr>
              <a:t/>
            </a:r>
            <a:br>
              <a:rPr lang="ru-RU" sz="2000" dirty="0">
                <a:solidFill>
                  <a:schemeClr val="tx1"/>
                </a:solidFill>
              </a:rPr>
            </a:br>
            <a:r>
              <a:rPr lang="ru-RU" sz="2000" dirty="0">
                <a:solidFill>
                  <a:schemeClr val="tx1"/>
                </a:solidFill>
                <a:effectLst/>
              </a:rPr>
              <a:t>Фунт – 96 золотников=409,4 г</a:t>
            </a:r>
            <a:r>
              <a:rPr lang="ru-RU" sz="2000" dirty="0">
                <a:solidFill>
                  <a:schemeClr val="tx1"/>
                </a:solidFill>
              </a:rPr>
              <a:t/>
            </a:r>
            <a:br>
              <a:rPr lang="ru-RU" sz="2000" dirty="0">
                <a:solidFill>
                  <a:schemeClr val="tx1"/>
                </a:solidFill>
              </a:rPr>
            </a:br>
            <a:r>
              <a:rPr lang="ru-RU" sz="2000" dirty="0">
                <a:solidFill>
                  <a:schemeClr val="tx1"/>
                </a:solidFill>
                <a:effectLst/>
              </a:rPr>
              <a:t>Золотник – 4 г</a:t>
            </a:r>
            <a:r>
              <a:rPr lang="ru-RU" sz="2000" dirty="0">
                <a:solidFill>
                  <a:schemeClr val="tx1"/>
                </a:solidFill>
              </a:rPr>
              <a:t/>
            </a:r>
            <a:br>
              <a:rPr lang="ru-RU" sz="2000" dirty="0">
                <a:solidFill>
                  <a:schemeClr val="tx1"/>
                </a:solidFill>
              </a:rPr>
            </a:br>
            <a:r>
              <a:rPr lang="ru-RU" sz="2000" dirty="0">
                <a:solidFill>
                  <a:schemeClr val="tx1"/>
                </a:solidFill>
                <a:effectLst/>
              </a:rPr>
              <a:t>Пуд – 40 фунтов=16 кг</a:t>
            </a:r>
            <a:r>
              <a:rPr lang="ru-RU" sz="2000" dirty="0">
                <a:solidFill>
                  <a:schemeClr val="tx1"/>
                </a:solidFill>
              </a:rPr>
              <a:t/>
            </a:r>
            <a:br>
              <a:rPr lang="ru-RU" sz="2000" dirty="0">
                <a:solidFill>
                  <a:schemeClr val="tx1"/>
                </a:solidFill>
              </a:rPr>
            </a:br>
            <a:r>
              <a:rPr lang="ru-RU" sz="2000" dirty="0">
                <a:solidFill>
                  <a:schemeClr val="tx1"/>
                </a:solidFill>
                <a:effectLst/>
              </a:rPr>
              <a:t>Берковец – 10 пудов</a:t>
            </a:r>
            <a:r>
              <a:rPr lang="ru-RU" sz="2000" dirty="0">
                <a:solidFill>
                  <a:schemeClr val="tx1"/>
                </a:solidFill>
              </a:rPr>
              <a:t/>
            </a:r>
            <a:br>
              <a:rPr lang="ru-RU" sz="2000" dirty="0">
                <a:solidFill>
                  <a:schemeClr val="tx1"/>
                </a:solidFill>
              </a:rPr>
            </a:br>
            <a:r>
              <a:rPr lang="ru-RU" sz="2000" dirty="0">
                <a:solidFill>
                  <a:schemeClr val="tx1"/>
                </a:solidFill>
                <a:effectLst/>
              </a:rPr>
              <a:t>Дюйм – 1\12= 2,54 см</a:t>
            </a:r>
            <a:endParaRPr lang="ru-RU" sz="2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29231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502920" y="404664"/>
            <a:ext cx="8183880" cy="5632486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404665"/>
            <a:ext cx="8424936" cy="56166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311454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395536" y="188640"/>
            <a:ext cx="8517632" cy="6408712"/>
          </a:xfrm>
        </p:spPr>
        <p:txBody>
          <a:bodyPr>
            <a:normAutofit/>
          </a:bodyPr>
          <a:lstStyle/>
          <a:p>
            <a:r>
              <a:rPr lang="ru-RU" sz="1600" dirty="0" smtClean="0"/>
              <a:t>  </a:t>
            </a:r>
            <a:r>
              <a:rPr lang="ru-RU" sz="1600" dirty="0" smtClean="0">
                <a:solidFill>
                  <a:schemeClr val="tx1"/>
                </a:solidFill>
              </a:rPr>
              <a:t>Число, имя числительное, слова со значением числа интегрированный урок: русский язык+ математика). 6 класс</a:t>
            </a:r>
            <a:br>
              <a:rPr lang="ru-RU" sz="1600" dirty="0" smtClean="0">
                <a:solidFill>
                  <a:schemeClr val="tx1"/>
                </a:solidFill>
              </a:rPr>
            </a:br>
            <a:r>
              <a:rPr lang="ru-RU" sz="1600" dirty="0" smtClean="0">
                <a:solidFill>
                  <a:schemeClr val="tx1"/>
                </a:solidFill>
              </a:rPr>
              <a:t/>
            </a:r>
            <a:br>
              <a:rPr lang="ru-RU" sz="1600" dirty="0" smtClean="0">
                <a:solidFill>
                  <a:schemeClr val="tx1"/>
                </a:solidFill>
              </a:rPr>
            </a:br>
            <a:r>
              <a:rPr lang="ru-RU" sz="1600" dirty="0" smtClean="0">
                <a:solidFill>
                  <a:schemeClr val="tx1"/>
                </a:solidFill>
              </a:rPr>
              <a:t>    Цель урока:</a:t>
            </a:r>
            <a:br>
              <a:rPr lang="ru-RU" sz="1600" dirty="0" smtClean="0">
                <a:solidFill>
                  <a:schemeClr val="tx1"/>
                </a:solidFill>
              </a:rPr>
            </a:br>
            <a:r>
              <a:rPr lang="ru-RU" sz="1600" dirty="0" smtClean="0">
                <a:solidFill>
                  <a:schemeClr val="tx1"/>
                </a:solidFill>
              </a:rPr>
              <a:t>    </a:t>
            </a:r>
            <a:r>
              <a:rPr lang="ru-RU" sz="1600" i="1" dirty="0" smtClean="0">
                <a:solidFill>
                  <a:schemeClr val="tx1"/>
                </a:solidFill>
              </a:rPr>
              <a:t>научить различать числительное, число и слова со значением числа на основе стилистической работы.</a:t>
            </a:r>
            <a:br>
              <a:rPr lang="ru-RU" sz="1600" i="1" dirty="0" smtClean="0">
                <a:solidFill>
                  <a:schemeClr val="tx1"/>
                </a:solidFill>
              </a:rPr>
            </a:br>
            <a:r>
              <a:rPr lang="ru-RU" sz="1600" dirty="0" smtClean="0">
                <a:solidFill>
                  <a:schemeClr val="tx1"/>
                </a:solidFill>
              </a:rPr>
              <a:t>        Задачи урока:</a:t>
            </a:r>
            <a:br>
              <a:rPr lang="ru-RU" sz="1600" dirty="0" smtClean="0">
                <a:solidFill>
                  <a:schemeClr val="tx1"/>
                </a:solidFill>
              </a:rPr>
            </a:br>
            <a:r>
              <a:rPr lang="ru-RU" sz="1600" dirty="0" smtClean="0">
                <a:solidFill>
                  <a:schemeClr val="tx1"/>
                </a:solidFill>
              </a:rPr>
              <a:t>  </a:t>
            </a:r>
            <a:r>
              <a:rPr lang="ru-RU" sz="1600" i="1" dirty="0" smtClean="0">
                <a:solidFill>
                  <a:schemeClr val="tx1"/>
                </a:solidFill>
                <a:effectLst/>
              </a:rPr>
              <a:t>*</a:t>
            </a:r>
            <a:r>
              <a:rPr lang="ru-RU" sz="1600" i="1" dirty="0">
                <a:solidFill>
                  <a:schemeClr val="tx1"/>
                </a:solidFill>
                <a:effectLst/>
              </a:rPr>
              <a:t>вспомнить правописание числительных, расширив круг слов для </a:t>
            </a:r>
            <a:r>
              <a:rPr lang="ru-RU" sz="1600" i="1" dirty="0" smtClean="0">
                <a:solidFill>
                  <a:schemeClr val="tx1"/>
                </a:solidFill>
                <a:effectLst/>
              </a:rPr>
              <a:t/>
            </a:r>
            <a:br>
              <a:rPr lang="ru-RU" sz="1600" i="1" dirty="0" smtClean="0">
                <a:solidFill>
                  <a:schemeClr val="tx1"/>
                </a:solidFill>
                <a:effectLst/>
              </a:rPr>
            </a:br>
            <a:r>
              <a:rPr lang="ru-RU" sz="1600" i="1" dirty="0" smtClean="0">
                <a:solidFill>
                  <a:schemeClr val="tx1"/>
                </a:solidFill>
                <a:effectLst/>
              </a:rPr>
              <a:t>   запоминания</a:t>
            </a:r>
            <a:r>
              <a:rPr lang="ru-RU" sz="1600" i="1" dirty="0">
                <a:solidFill>
                  <a:schemeClr val="tx1"/>
                </a:solidFill>
                <a:effectLst/>
              </a:rPr>
              <a:t>;</a:t>
            </a:r>
            <a:br>
              <a:rPr lang="ru-RU" sz="1600" i="1" dirty="0">
                <a:solidFill>
                  <a:schemeClr val="tx1"/>
                </a:solidFill>
                <a:effectLst/>
              </a:rPr>
            </a:br>
            <a:r>
              <a:rPr lang="ru-RU" sz="1600" i="1" dirty="0" smtClean="0">
                <a:solidFill>
                  <a:schemeClr val="tx1"/>
                </a:solidFill>
                <a:effectLst/>
              </a:rPr>
              <a:t>  * </a:t>
            </a:r>
            <a:r>
              <a:rPr lang="ru-RU" sz="1600" i="1" dirty="0">
                <a:solidFill>
                  <a:schemeClr val="tx1"/>
                </a:solidFill>
                <a:effectLst/>
              </a:rPr>
              <a:t>развивать творческую, речевую и мыслительную активность, </a:t>
            </a:r>
            <a:r>
              <a:rPr lang="ru-RU" sz="1600" i="1" dirty="0" smtClean="0">
                <a:solidFill>
                  <a:schemeClr val="tx1"/>
                </a:solidFill>
                <a:effectLst/>
              </a:rPr>
              <a:t/>
            </a:r>
            <a:br>
              <a:rPr lang="ru-RU" sz="1600" i="1" dirty="0" smtClean="0">
                <a:solidFill>
                  <a:schemeClr val="tx1"/>
                </a:solidFill>
                <a:effectLst/>
              </a:rPr>
            </a:br>
            <a:r>
              <a:rPr lang="ru-RU" sz="1600" i="1" dirty="0">
                <a:solidFill>
                  <a:schemeClr val="tx1"/>
                </a:solidFill>
                <a:effectLst/>
              </a:rPr>
              <a:t> </a:t>
            </a:r>
            <a:r>
              <a:rPr lang="ru-RU" sz="1600" i="1" dirty="0" smtClean="0">
                <a:solidFill>
                  <a:schemeClr val="tx1"/>
                </a:solidFill>
                <a:effectLst/>
              </a:rPr>
              <a:t>   используя </a:t>
            </a:r>
            <a:r>
              <a:rPr lang="ru-RU" sz="1600" i="1" dirty="0">
                <a:solidFill>
                  <a:schemeClr val="tx1"/>
                </a:solidFill>
                <a:effectLst/>
              </a:rPr>
              <a:t>новые формы работы; </a:t>
            </a:r>
            <a:r>
              <a:rPr lang="ru-RU" sz="1600" i="1" dirty="0" smtClean="0">
                <a:solidFill>
                  <a:schemeClr val="tx1"/>
                </a:solidFill>
                <a:effectLst/>
              </a:rPr>
              <a:t/>
            </a:r>
            <a:br>
              <a:rPr lang="ru-RU" sz="1600" i="1" dirty="0" smtClean="0">
                <a:solidFill>
                  <a:schemeClr val="tx1"/>
                </a:solidFill>
                <a:effectLst/>
              </a:rPr>
            </a:br>
            <a:r>
              <a:rPr lang="ru-RU" sz="1600" i="1" dirty="0">
                <a:solidFill>
                  <a:schemeClr val="tx1"/>
                </a:solidFill>
                <a:effectLst/>
              </a:rPr>
              <a:t> </a:t>
            </a:r>
            <a:r>
              <a:rPr lang="ru-RU" sz="1600" i="1" dirty="0" smtClean="0">
                <a:solidFill>
                  <a:schemeClr val="tx1"/>
                </a:solidFill>
                <a:effectLst/>
              </a:rPr>
              <a:t>   *</a:t>
            </a:r>
            <a:r>
              <a:rPr lang="ru-RU" sz="1600" i="1" dirty="0">
                <a:solidFill>
                  <a:schemeClr val="tx1"/>
                </a:solidFill>
                <a:effectLst/>
              </a:rPr>
              <a:t>развивать  интерес к двум </a:t>
            </a:r>
            <a:r>
              <a:rPr lang="ru-RU" sz="1600" i="1" dirty="0" smtClean="0">
                <a:solidFill>
                  <a:schemeClr val="tx1"/>
                </a:solidFill>
                <a:effectLst/>
              </a:rPr>
              <a:t>наукам </a:t>
            </a:r>
            <a:r>
              <a:rPr lang="ru-RU" sz="1600" i="1" dirty="0">
                <a:solidFill>
                  <a:schemeClr val="tx1"/>
                </a:solidFill>
                <a:effectLst/>
              </a:rPr>
              <a:t>на базе получения </a:t>
            </a:r>
            <a:r>
              <a:rPr lang="ru-RU" sz="1600" i="1" dirty="0" smtClean="0">
                <a:solidFill>
                  <a:schemeClr val="tx1"/>
                </a:solidFill>
                <a:effectLst/>
              </a:rPr>
              <a:t/>
            </a:r>
            <a:br>
              <a:rPr lang="ru-RU" sz="1600" i="1" dirty="0" smtClean="0">
                <a:solidFill>
                  <a:schemeClr val="tx1"/>
                </a:solidFill>
                <a:effectLst/>
              </a:rPr>
            </a:br>
            <a:r>
              <a:rPr lang="ru-RU" sz="1600" i="1" dirty="0">
                <a:solidFill>
                  <a:schemeClr val="tx1"/>
                </a:solidFill>
                <a:effectLst/>
              </a:rPr>
              <a:t> </a:t>
            </a:r>
            <a:r>
              <a:rPr lang="ru-RU" sz="1600" i="1" dirty="0" smtClean="0">
                <a:solidFill>
                  <a:schemeClr val="tx1"/>
                </a:solidFill>
                <a:effectLst/>
              </a:rPr>
              <a:t>       дополнительной </a:t>
            </a:r>
            <a:r>
              <a:rPr lang="ru-RU" sz="1600" i="1" dirty="0">
                <a:solidFill>
                  <a:schemeClr val="tx1"/>
                </a:solidFill>
                <a:effectLst/>
              </a:rPr>
              <a:t>информации;</a:t>
            </a:r>
            <a:br>
              <a:rPr lang="ru-RU" sz="1600" i="1" dirty="0">
                <a:solidFill>
                  <a:schemeClr val="tx1"/>
                </a:solidFill>
                <a:effectLst/>
              </a:rPr>
            </a:br>
            <a:r>
              <a:rPr lang="ru-RU" sz="1600" i="1" dirty="0" smtClean="0">
                <a:solidFill>
                  <a:schemeClr val="tx1"/>
                </a:solidFill>
                <a:effectLst/>
              </a:rPr>
              <a:t>  * </a:t>
            </a:r>
            <a:r>
              <a:rPr lang="ru-RU" sz="1600" i="1" dirty="0">
                <a:solidFill>
                  <a:schemeClr val="tx1"/>
                </a:solidFill>
                <a:effectLst/>
              </a:rPr>
              <a:t>помогать овладению математической технологией</a:t>
            </a:r>
            <a:r>
              <a:rPr lang="ru-RU" sz="1600" i="1" dirty="0" smtClean="0">
                <a:solidFill>
                  <a:schemeClr val="tx1"/>
                </a:solidFill>
                <a:effectLst/>
              </a:rPr>
              <a:t>.</a:t>
            </a:r>
            <a:br>
              <a:rPr lang="ru-RU" sz="1600" i="1" dirty="0" smtClean="0">
                <a:solidFill>
                  <a:schemeClr val="tx1"/>
                </a:solidFill>
                <a:effectLst/>
              </a:rPr>
            </a:br>
            <a:r>
              <a:rPr lang="ru-RU" sz="1600" i="1" dirty="0">
                <a:solidFill>
                  <a:schemeClr val="tx1"/>
                </a:solidFill>
                <a:effectLst/>
              </a:rPr>
              <a:t/>
            </a:r>
            <a:br>
              <a:rPr lang="ru-RU" sz="1600" i="1" dirty="0">
                <a:solidFill>
                  <a:schemeClr val="tx1"/>
                </a:solidFill>
                <a:effectLst/>
              </a:rPr>
            </a:br>
            <a:r>
              <a:rPr lang="ru-RU" sz="1600" i="1" dirty="0" smtClean="0">
                <a:solidFill>
                  <a:schemeClr val="tx1"/>
                </a:solidFill>
                <a:effectLst/>
              </a:rPr>
              <a:t/>
            </a:r>
            <a:br>
              <a:rPr lang="ru-RU" sz="1600" i="1" dirty="0" smtClean="0">
                <a:solidFill>
                  <a:schemeClr val="tx1"/>
                </a:solidFill>
                <a:effectLst/>
              </a:rPr>
            </a:br>
            <a:r>
              <a:rPr lang="ru-RU" sz="1600" i="1" dirty="0">
                <a:solidFill>
                  <a:schemeClr val="tx1"/>
                </a:solidFill>
                <a:effectLst/>
              </a:rPr>
              <a:t/>
            </a:r>
            <a:br>
              <a:rPr lang="ru-RU" sz="1600" i="1" dirty="0">
                <a:solidFill>
                  <a:schemeClr val="tx1"/>
                </a:solidFill>
                <a:effectLst/>
              </a:rPr>
            </a:br>
            <a:r>
              <a:rPr lang="ru-RU" sz="1600" dirty="0" smtClean="0">
                <a:solidFill>
                  <a:schemeClr val="tx1"/>
                </a:solidFill>
                <a:effectLst/>
              </a:rPr>
              <a:t/>
            </a:r>
            <a:br>
              <a:rPr lang="ru-RU" sz="1600" dirty="0" smtClean="0">
                <a:solidFill>
                  <a:schemeClr val="tx1"/>
                </a:solidFill>
                <a:effectLst/>
              </a:rPr>
            </a:br>
            <a:r>
              <a:rPr lang="ru-RU" sz="1600" dirty="0">
                <a:effectLst/>
              </a:rPr>
              <a:t/>
            </a:r>
            <a:br>
              <a:rPr lang="ru-RU" sz="1600" dirty="0">
                <a:effectLst/>
              </a:rPr>
            </a:br>
            <a:r>
              <a:rPr lang="ru-RU" sz="1600" dirty="0" smtClean="0">
                <a:effectLst/>
              </a:rPr>
              <a:t/>
            </a:r>
            <a:br>
              <a:rPr lang="ru-RU" sz="1600" dirty="0" smtClean="0">
                <a:effectLst/>
              </a:rPr>
            </a:br>
            <a:r>
              <a:rPr lang="ru-RU" sz="1600" dirty="0">
                <a:effectLst/>
              </a:rPr>
              <a:t/>
            </a:r>
            <a:br>
              <a:rPr lang="ru-RU" sz="1600" dirty="0">
                <a:effectLst/>
              </a:rPr>
            </a:br>
            <a:r>
              <a:rPr lang="ru-RU" sz="1600" dirty="0" smtClean="0">
                <a:effectLst/>
              </a:rPr>
              <a:t/>
            </a:r>
            <a:br>
              <a:rPr lang="ru-RU" sz="1600" dirty="0" smtClean="0">
                <a:effectLst/>
              </a:rPr>
            </a:br>
            <a:r>
              <a:rPr lang="ru-RU" sz="1600" dirty="0">
                <a:effectLst/>
              </a:rPr>
              <a:t/>
            </a:r>
            <a:br>
              <a:rPr lang="ru-RU" sz="1600" dirty="0">
                <a:effectLst/>
              </a:rPr>
            </a:br>
            <a:r>
              <a:rPr lang="ru-RU" sz="1600" dirty="0">
                <a:effectLst/>
              </a:rPr>
              <a:t/>
            </a:r>
            <a:br>
              <a:rPr lang="ru-RU" sz="1600" dirty="0">
                <a:effectLst/>
              </a:rPr>
            </a:br>
            <a:endParaRPr lang="ru-RU" sz="16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4437112"/>
            <a:ext cx="3600400" cy="18607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565307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395536" y="509092"/>
            <a:ext cx="8183880" cy="5472608"/>
          </a:xfrm>
        </p:spPr>
        <p:txBody>
          <a:bodyPr>
            <a:normAutofit/>
          </a:bodyPr>
          <a:lstStyle/>
          <a:p>
            <a:r>
              <a:rPr lang="ru-RU" sz="4800" dirty="0" smtClean="0">
                <a:solidFill>
                  <a:schemeClr val="tx1"/>
                </a:solidFill>
              </a:rPr>
              <a:t>«</a:t>
            </a:r>
            <a:r>
              <a:rPr lang="ru-RU" sz="4800" i="1" dirty="0" smtClean="0">
                <a:solidFill>
                  <a:schemeClr val="tx1"/>
                </a:solidFill>
              </a:rPr>
              <a:t>Бывает частенько, что слово одно,</a:t>
            </a:r>
            <a:br>
              <a:rPr lang="ru-RU" sz="4800" i="1" dirty="0" smtClean="0">
                <a:solidFill>
                  <a:schemeClr val="tx1"/>
                </a:solidFill>
              </a:rPr>
            </a:br>
            <a:r>
              <a:rPr lang="ru-RU" sz="4800" i="1" dirty="0" smtClean="0">
                <a:solidFill>
                  <a:schemeClr val="tx1"/>
                </a:solidFill>
              </a:rPr>
              <a:t>Но очень по-разному служит оно…»</a:t>
            </a:r>
            <a:br>
              <a:rPr lang="ru-RU" sz="4800" i="1" dirty="0" smtClean="0">
                <a:solidFill>
                  <a:schemeClr val="tx1"/>
                </a:solidFill>
              </a:rPr>
            </a:br>
            <a:r>
              <a:rPr lang="ru-RU" sz="4800" dirty="0" smtClean="0">
                <a:solidFill>
                  <a:schemeClr val="tx1"/>
                </a:solidFill>
              </a:rPr>
              <a:t>                      В Суслов</a:t>
            </a:r>
            <a:br>
              <a:rPr lang="ru-RU" sz="4800" dirty="0" smtClean="0">
                <a:solidFill>
                  <a:schemeClr val="tx1"/>
                </a:solidFill>
              </a:rPr>
            </a:br>
            <a:r>
              <a:rPr lang="ru-RU" sz="4800" dirty="0" smtClean="0">
                <a:solidFill>
                  <a:schemeClr val="tx1"/>
                </a:solidFill>
              </a:rPr>
              <a:t/>
            </a:r>
            <a:br>
              <a:rPr lang="ru-RU" sz="4800" dirty="0" smtClean="0">
                <a:solidFill>
                  <a:schemeClr val="tx1"/>
                </a:solidFill>
              </a:rPr>
            </a:br>
            <a:endParaRPr lang="ru-RU" sz="4800" dirty="0">
              <a:solidFill>
                <a:schemeClr val="tx1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8250" y="3789040"/>
            <a:ext cx="2973710" cy="19442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976107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04664"/>
            <a:ext cx="8183880" cy="5632486"/>
          </a:xfrm>
        </p:spPr>
        <p:txBody>
          <a:bodyPr>
            <a:normAutofit/>
          </a:bodyPr>
          <a:lstStyle/>
          <a:p>
            <a:r>
              <a:rPr lang="ru-RU" sz="2800" dirty="0" smtClean="0">
                <a:solidFill>
                  <a:schemeClr val="tx1"/>
                </a:solidFill>
              </a:rPr>
              <a:t>Эпиграф </a:t>
            </a:r>
            <a:r>
              <a:rPr lang="en-US" sz="2800" dirty="0" smtClean="0">
                <a:solidFill>
                  <a:schemeClr val="tx1"/>
                </a:solidFill>
              </a:rPr>
              <a:t/>
            </a:r>
            <a:br>
              <a:rPr lang="en-US" sz="2800" dirty="0" smtClean="0">
                <a:solidFill>
                  <a:schemeClr val="tx1"/>
                </a:solidFill>
              </a:rPr>
            </a:br>
            <a:r>
              <a:rPr lang="ru-RU" sz="2800" dirty="0" smtClean="0">
                <a:solidFill>
                  <a:schemeClr val="tx1"/>
                </a:solidFill>
              </a:rPr>
              <a:t>(от греч. </a:t>
            </a:r>
            <a:r>
              <a:rPr lang="en-US" sz="2800" dirty="0" err="1" smtClean="0">
                <a:solidFill>
                  <a:schemeClr val="tx1"/>
                </a:solidFill>
              </a:rPr>
              <a:t>epigraphe</a:t>
            </a:r>
            <a:r>
              <a:rPr lang="ru-RU" sz="2800" dirty="0" smtClean="0">
                <a:solidFill>
                  <a:schemeClr val="tx1"/>
                </a:solidFill>
              </a:rPr>
              <a:t>       «надпись»)</a:t>
            </a:r>
            <a:br>
              <a:rPr lang="ru-RU" sz="2800" dirty="0" smtClean="0">
                <a:solidFill>
                  <a:schemeClr val="tx1"/>
                </a:solidFill>
              </a:rPr>
            </a:br>
            <a:r>
              <a:rPr lang="ru-RU" sz="2800" dirty="0" smtClean="0">
                <a:solidFill>
                  <a:schemeClr val="tx1"/>
                </a:solidFill>
              </a:rPr>
              <a:t>«</a:t>
            </a:r>
            <a:r>
              <a:rPr lang="ru-RU" sz="2800" i="1" dirty="0" smtClean="0">
                <a:solidFill>
                  <a:schemeClr val="tx1"/>
                </a:solidFill>
              </a:rPr>
              <a:t>краткое изречение, предпосланное произведению или его части как выражение основной идеи»</a:t>
            </a:r>
            <a:r>
              <a:rPr lang="en-US" sz="2800" i="1" dirty="0" smtClean="0">
                <a:solidFill>
                  <a:schemeClr val="tx1"/>
                </a:solidFill>
              </a:rPr>
              <a:t/>
            </a:r>
            <a:br>
              <a:rPr lang="en-US" sz="2800" i="1" dirty="0" smtClean="0">
                <a:solidFill>
                  <a:schemeClr val="tx1"/>
                </a:solidFill>
              </a:rPr>
            </a:br>
            <a:r>
              <a:rPr lang="en-US" sz="2800" dirty="0"/>
              <a:t/>
            </a:r>
            <a:br>
              <a:rPr lang="en-US" sz="2800" dirty="0"/>
            </a:br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en-US" sz="2800" dirty="0"/>
              <a:t/>
            </a:r>
            <a:br>
              <a:rPr lang="en-US" sz="2800" dirty="0"/>
            </a:br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en-US" sz="2800" dirty="0"/>
              <a:t/>
            </a:r>
            <a:br>
              <a:rPr lang="en-US" sz="2800" dirty="0"/>
            </a:br>
            <a:endParaRPr lang="ru-RU" sz="28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6375" y="3861048"/>
            <a:ext cx="6191250" cy="20882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233631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04664"/>
            <a:ext cx="8280920" cy="5400600"/>
          </a:xfrm>
        </p:spPr>
        <p:txBody>
          <a:bodyPr/>
          <a:lstStyle/>
          <a:p>
            <a:endParaRPr lang="ru-RU" dirty="0"/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86201731"/>
              </p:ext>
            </p:extLst>
          </p:nvPr>
        </p:nvGraphicFramePr>
        <p:xfrm>
          <a:off x="683568" y="548682"/>
          <a:ext cx="7992888" cy="525658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679528"/>
                <a:gridCol w="3313360"/>
              </a:tblGrid>
              <a:tr h="1051316"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1" dirty="0">
                          <a:effectLst/>
                        </a:rPr>
                        <a:t>  Часть речи</a:t>
                      </a:r>
                      <a:endParaRPr lang="ru-RU" sz="28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1" dirty="0">
                          <a:effectLst/>
                        </a:rPr>
                        <a:t>           вопросы</a:t>
                      </a:r>
                      <a:endParaRPr lang="ru-RU" sz="28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051316"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1">
                          <a:effectLst/>
                        </a:rPr>
                        <a:t>Имя существительное</a:t>
                      </a:r>
                      <a:endParaRPr lang="ru-RU" sz="28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1" dirty="0">
                          <a:effectLst/>
                        </a:rPr>
                        <a:t>Кто? Что?</a:t>
                      </a:r>
                      <a:endParaRPr lang="ru-RU" sz="28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051316"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1">
                          <a:effectLst/>
                        </a:rPr>
                        <a:t>Имя прилагательное</a:t>
                      </a:r>
                      <a:endParaRPr lang="ru-RU" sz="28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1" dirty="0">
                          <a:effectLst/>
                        </a:rPr>
                        <a:t>Какой? Чей?</a:t>
                      </a:r>
                      <a:endParaRPr lang="ru-RU" sz="28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051316"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1" dirty="0">
                          <a:effectLst/>
                        </a:rPr>
                        <a:t>Имя числительное</a:t>
                      </a:r>
                      <a:endParaRPr lang="ru-RU" sz="28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1" dirty="0">
                          <a:effectLst/>
                        </a:rPr>
                        <a:t>Сколько? Который?</a:t>
                      </a:r>
                      <a:endParaRPr lang="ru-RU" sz="28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051316"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1">
                          <a:effectLst/>
                        </a:rPr>
                        <a:t> Глагол</a:t>
                      </a:r>
                      <a:endParaRPr lang="ru-RU" sz="28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1" dirty="0">
                          <a:effectLst/>
                        </a:rPr>
                        <a:t> Что делать? Что сделать?</a:t>
                      </a:r>
                      <a:endParaRPr lang="ru-RU" sz="28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863116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76672"/>
            <a:ext cx="8183880" cy="5560478"/>
          </a:xfrm>
        </p:spPr>
        <p:txBody>
          <a:bodyPr>
            <a:normAutofit fontScale="90000"/>
          </a:bodyPr>
          <a:lstStyle/>
          <a:p>
            <a:r>
              <a:rPr lang="ru-RU" sz="2400" dirty="0" smtClean="0"/>
              <a:t> </a:t>
            </a:r>
            <a:br>
              <a:rPr lang="ru-RU" sz="2400" dirty="0" smtClean="0"/>
            </a:br>
            <a:r>
              <a:rPr lang="ru-RU" sz="2400" dirty="0"/>
              <a:t/>
            </a:r>
            <a:br>
              <a:rPr lang="ru-RU" sz="2400" dirty="0"/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/>
              <a:t/>
            </a:r>
            <a:br>
              <a:rPr lang="ru-RU" sz="2400" dirty="0"/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/>
              <a:t/>
            </a:r>
            <a:br>
              <a:rPr lang="ru-RU" sz="2400" dirty="0"/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/>
              <a:t/>
            </a:r>
            <a:br>
              <a:rPr lang="ru-RU" sz="2400" dirty="0"/>
            </a:br>
            <a:r>
              <a:rPr lang="ru-RU" sz="2400" dirty="0" smtClean="0"/>
              <a:t>               </a:t>
            </a:r>
            <a:r>
              <a:rPr lang="ru-RU" sz="2700" dirty="0" smtClean="0">
                <a:solidFill>
                  <a:schemeClr val="tx1"/>
                </a:solidFill>
              </a:rPr>
              <a:t>11 (одиннадцать), </a:t>
            </a:r>
            <a:br>
              <a:rPr lang="ru-RU" sz="2700" dirty="0" smtClean="0">
                <a:solidFill>
                  <a:schemeClr val="tx1"/>
                </a:solidFill>
              </a:rPr>
            </a:br>
            <a:r>
              <a:rPr lang="ru-RU" sz="2700" dirty="0" smtClean="0">
                <a:solidFill>
                  <a:schemeClr val="tx1"/>
                </a:solidFill>
              </a:rPr>
              <a:t>                    удвоить, </a:t>
            </a:r>
            <a:br>
              <a:rPr lang="ru-RU" sz="2700" dirty="0" smtClean="0">
                <a:solidFill>
                  <a:schemeClr val="tx1"/>
                </a:solidFill>
              </a:rPr>
            </a:br>
            <a:r>
              <a:rPr lang="ru-RU" sz="2700" dirty="0" smtClean="0">
                <a:solidFill>
                  <a:schemeClr val="tx1"/>
                </a:solidFill>
              </a:rPr>
              <a:t>              60 (шестьдесят), </a:t>
            </a:r>
            <a:br>
              <a:rPr lang="ru-RU" sz="2700" dirty="0" smtClean="0">
                <a:solidFill>
                  <a:schemeClr val="tx1"/>
                </a:solidFill>
              </a:rPr>
            </a:br>
            <a:r>
              <a:rPr lang="ru-RU" sz="2700" dirty="0" smtClean="0">
                <a:solidFill>
                  <a:schemeClr val="tx1"/>
                </a:solidFill>
              </a:rPr>
              <a:t>                    четвёрка, </a:t>
            </a:r>
            <a:br>
              <a:rPr lang="ru-RU" sz="2700" dirty="0" smtClean="0">
                <a:solidFill>
                  <a:schemeClr val="tx1"/>
                </a:solidFill>
              </a:rPr>
            </a:br>
            <a:r>
              <a:rPr lang="ru-RU" sz="2700" dirty="0" smtClean="0">
                <a:solidFill>
                  <a:schemeClr val="tx1"/>
                </a:solidFill>
              </a:rPr>
              <a:t>              16 (шестнадцать, </a:t>
            </a:r>
            <a:br>
              <a:rPr lang="ru-RU" sz="2700" dirty="0" smtClean="0">
                <a:solidFill>
                  <a:schemeClr val="tx1"/>
                </a:solidFill>
              </a:rPr>
            </a:br>
            <a:r>
              <a:rPr lang="ru-RU" sz="2700" dirty="0" smtClean="0">
                <a:solidFill>
                  <a:schemeClr val="tx1"/>
                </a:solidFill>
              </a:rPr>
              <a:t>                   трёхэтажный, </a:t>
            </a:r>
            <a:br>
              <a:rPr lang="ru-RU" sz="2700" dirty="0" smtClean="0">
                <a:solidFill>
                  <a:schemeClr val="tx1"/>
                </a:solidFill>
              </a:rPr>
            </a:br>
            <a:r>
              <a:rPr lang="ru-RU" sz="2700" dirty="0" smtClean="0">
                <a:solidFill>
                  <a:schemeClr val="tx1"/>
                </a:solidFill>
              </a:rPr>
              <a:t>             71 (семьдесят один)</a:t>
            </a:r>
            <a:br>
              <a:rPr lang="ru-RU" sz="2700" dirty="0" smtClean="0">
                <a:solidFill>
                  <a:schemeClr val="tx1"/>
                </a:solidFill>
              </a:rPr>
            </a:br>
            <a:r>
              <a:rPr lang="ru-RU" sz="2700" dirty="0"/>
              <a:t/>
            </a:r>
            <a:br>
              <a:rPr lang="ru-RU" sz="2700" dirty="0"/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/>
              <a:t/>
            </a:r>
            <a:br>
              <a:rPr lang="ru-RU" sz="2400" dirty="0"/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/>
              <a:t/>
            </a:r>
            <a:br>
              <a:rPr lang="ru-RU" sz="2400" dirty="0"/>
            </a:br>
            <a:r>
              <a:rPr lang="ru-RU" sz="2400" dirty="0" smtClean="0"/>
              <a:t/>
            </a:r>
            <a:br>
              <a:rPr lang="ru-RU" sz="2400" dirty="0" smtClean="0"/>
            </a:br>
            <a:endParaRPr lang="ru-RU" sz="2400" dirty="0"/>
          </a:p>
        </p:txBody>
      </p:sp>
      <p:pic>
        <p:nvPicPr>
          <p:cNvPr id="2050" name="Picture 2" descr="C:\Program Files\Microsoft Office\MEDIA\CAGCAT10\j0299125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3717032"/>
            <a:ext cx="2736304" cy="2304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502489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476672"/>
            <a:ext cx="8183880" cy="5516056"/>
          </a:xfrm>
        </p:spPr>
        <p:txBody>
          <a:bodyPr>
            <a:normAutofit fontScale="90000"/>
          </a:bodyPr>
          <a:lstStyle/>
          <a:p>
            <a:r>
              <a:rPr lang="ru-RU" b="0" dirty="0" smtClean="0">
                <a:solidFill>
                  <a:schemeClr val="tx1"/>
                </a:solidFill>
              </a:rPr>
              <a:t/>
            </a:r>
            <a:br>
              <a:rPr lang="ru-RU" b="0" dirty="0" smtClean="0">
                <a:solidFill>
                  <a:schemeClr val="tx1"/>
                </a:solidFill>
              </a:rPr>
            </a:br>
            <a:r>
              <a:rPr lang="ru-RU" b="0" dirty="0">
                <a:solidFill>
                  <a:schemeClr val="tx1"/>
                </a:solidFill>
              </a:rPr>
              <a:t/>
            </a:r>
            <a:br>
              <a:rPr lang="ru-RU" b="0" dirty="0">
                <a:solidFill>
                  <a:schemeClr val="tx1"/>
                </a:solidFill>
              </a:rPr>
            </a:br>
            <a:r>
              <a:rPr lang="ru-RU" b="0" dirty="0" smtClean="0">
                <a:solidFill>
                  <a:schemeClr val="tx1"/>
                </a:solidFill>
              </a:rPr>
              <a:t/>
            </a:r>
            <a:br>
              <a:rPr lang="ru-RU" b="0" dirty="0" smtClean="0">
                <a:solidFill>
                  <a:schemeClr val="tx1"/>
                </a:solidFill>
              </a:rPr>
            </a:br>
            <a:r>
              <a:rPr lang="ru-RU" b="0" dirty="0">
                <a:solidFill>
                  <a:schemeClr val="tx1"/>
                </a:solidFill>
              </a:rPr>
              <a:t/>
            </a:r>
            <a:br>
              <a:rPr lang="ru-RU" b="0" dirty="0">
                <a:solidFill>
                  <a:schemeClr val="tx1"/>
                </a:solidFill>
              </a:rPr>
            </a:br>
            <a:r>
              <a:rPr lang="ru-RU" b="0" dirty="0" smtClean="0">
                <a:solidFill>
                  <a:srgbClr val="0070C0"/>
                </a:solidFill>
              </a:rPr>
              <a:t>Тренировочное упражнение</a:t>
            </a:r>
            <a:br>
              <a:rPr lang="ru-RU" b="0" dirty="0" smtClean="0">
                <a:solidFill>
                  <a:srgbClr val="0070C0"/>
                </a:solidFill>
              </a:rPr>
            </a:br>
            <a:r>
              <a:rPr lang="ru-RU" b="0" dirty="0">
                <a:solidFill>
                  <a:schemeClr val="tx1"/>
                </a:solidFill>
              </a:rPr>
              <a:t> </a:t>
            </a:r>
            <a:r>
              <a:rPr lang="ru-RU" sz="2400" b="0" dirty="0" smtClean="0">
                <a:solidFill>
                  <a:schemeClr val="tx1"/>
                </a:solidFill>
              </a:rPr>
              <a:t>имена числительные         слова со значением  </a:t>
            </a:r>
            <a:br>
              <a:rPr lang="ru-RU" sz="2400" b="0" dirty="0" smtClean="0">
                <a:solidFill>
                  <a:schemeClr val="tx1"/>
                </a:solidFill>
              </a:rPr>
            </a:br>
            <a:r>
              <a:rPr lang="ru-RU" sz="2400" b="0" dirty="0" smtClean="0">
                <a:solidFill>
                  <a:schemeClr val="tx1"/>
                </a:solidFill>
              </a:rPr>
              <a:t>                                                    числа</a:t>
            </a:r>
            <a:br>
              <a:rPr lang="ru-RU" sz="2400" b="0" dirty="0" smtClean="0">
                <a:solidFill>
                  <a:schemeClr val="tx1"/>
                </a:solidFill>
              </a:rPr>
            </a:br>
            <a:r>
              <a:rPr lang="ru-RU" sz="2200" i="1" dirty="0" smtClean="0">
                <a:solidFill>
                  <a:schemeClr val="tx1"/>
                </a:solidFill>
              </a:rPr>
              <a:t>Двойник, 55 (пятьдесят пять), </a:t>
            </a:r>
            <a:br>
              <a:rPr lang="ru-RU" sz="2200" i="1" dirty="0" smtClean="0">
                <a:solidFill>
                  <a:schemeClr val="tx1"/>
                </a:solidFill>
              </a:rPr>
            </a:br>
            <a:r>
              <a:rPr lang="ru-RU" sz="2200" i="1" dirty="0" smtClean="0">
                <a:solidFill>
                  <a:schemeClr val="tx1"/>
                </a:solidFill>
              </a:rPr>
              <a:t>удесятерить, 100 ( сто), пятиэтажный, </a:t>
            </a:r>
            <a:br>
              <a:rPr lang="ru-RU" sz="2200" i="1" dirty="0" smtClean="0">
                <a:solidFill>
                  <a:schemeClr val="tx1"/>
                </a:solidFill>
              </a:rPr>
            </a:br>
            <a:r>
              <a:rPr lang="ru-RU" sz="2200" i="1" dirty="0" smtClean="0">
                <a:solidFill>
                  <a:schemeClr val="tx1"/>
                </a:solidFill>
              </a:rPr>
              <a:t>12 (двенадцать), утроить, 3988 (три тысячи девятьсот восемьдесят восемь),</a:t>
            </a:r>
            <a:br>
              <a:rPr lang="ru-RU" sz="2200" i="1" dirty="0" smtClean="0">
                <a:solidFill>
                  <a:schemeClr val="tx1"/>
                </a:solidFill>
              </a:rPr>
            </a:br>
            <a:r>
              <a:rPr lang="ru-RU" sz="2200" i="1" dirty="0" smtClean="0">
                <a:solidFill>
                  <a:schemeClr val="tx1"/>
                </a:solidFill>
              </a:rPr>
              <a:t>треугольник, </a:t>
            </a:r>
            <a:br>
              <a:rPr lang="ru-RU" sz="2200" i="1" dirty="0" smtClean="0">
                <a:solidFill>
                  <a:schemeClr val="tx1"/>
                </a:solidFill>
              </a:rPr>
            </a:br>
            <a:r>
              <a:rPr lang="ru-RU" sz="2200" i="1" dirty="0" smtClean="0">
                <a:solidFill>
                  <a:schemeClr val="tx1"/>
                </a:solidFill>
              </a:rPr>
              <a:t>семиэтажный.</a:t>
            </a:r>
            <a:r>
              <a:rPr lang="ru-RU" sz="2200" i="1" dirty="0">
                <a:solidFill>
                  <a:schemeClr val="tx1"/>
                </a:solidFill>
              </a:rPr>
              <a:t/>
            </a:r>
            <a:br>
              <a:rPr lang="ru-RU" sz="2200" i="1" dirty="0">
                <a:solidFill>
                  <a:schemeClr val="tx1"/>
                </a:solidFill>
              </a:rPr>
            </a:br>
            <a:r>
              <a:rPr lang="ru-RU" sz="2200" b="0" dirty="0" smtClean="0"/>
              <a:t/>
            </a:r>
            <a:br>
              <a:rPr lang="ru-RU" sz="2200" b="0" dirty="0" smtClean="0"/>
            </a:br>
            <a:r>
              <a:rPr lang="ru-RU" sz="2400" b="0" dirty="0"/>
              <a:t/>
            </a:r>
            <a:br>
              <a:rPr lang="ru-RU" sz="2400" b="0" dirty="0"/>
            </a:br>
            <a:r>
              <a:rPr lang="ru-RU" sz="2400" b="0" dirty="0" smtClean="0"/>
              <a:t/>
            </a:r>
            <a:br>
              <a:rPr lang="ru-RU" sz="2400" b="0" dirty="0" smtClean="0"/>
            </a:br>
            <a:r>
              <a:rPr lang="ru-RU" sz="2400" b="0" dirty="0"/>
              <a:t/>
            </a:r>
            <a:br>
              <a:rPr lang="ru-RU" sz="2400" b="0" dirty="0"/>
            </a:br>
            <a:r>
              <a:rPr lang="ru-RU" sz="2400" b="0" dirty="0" smtClean="0"/>
              <a:t/>
            </a:r>
            <a:br>
              <a:rPr lang="ru-RU" sz="2400" b="0" dirty="0" smtClean="0"/>
            </a:br>
            <a:r>
              <a:rPr lang="ru-RU" sz="2400" b="0" dirty="0"/>
              <a:t/>
            </a:r>
            <a:br>
              <a:rPr lang="ru-RU" sz="2400" b="0" dirty="0"/>
            </a:br>
            <a:endParaRPr lang="ru-RU" sz="2400" b="0" dirty="0"/>
          </a:p>
        </p:txBody>
      </p:sp>
      <p:pic>
        <p:nvPicPr>
          <p:cNvPr id="3074" name="Picture 2" descr="C:\Program Files\Microsoft Office\MEDIA\CAGCAT10\j0301252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4187449"/>
            <a:ext cx="1829714" cy="15654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385099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04664"/>
            <a:ext cx="8183880" cy="5632486"/>
          </a:xfrm>
        </p:spPr>
        <p:txBody>
          <a:bodyPr/>
          <a:lstStyle/>
          <a:p>
            <a:r>
              <a:rPr lang="ru-RU" dirty="0" smtClean="0">
                <a:solidFill>
                  <a:srgbClr val="0070C0"/>
                </a:solidFill>
                <a:effectLst/>
              </a:rPr>
              <a:t>Эксперт</a:t>
            </a:r>
            <a:r>
              <a:rPr lang="ru-RU" dirty="0" smtClean="0">
                <a:solidFill>
                  <a:schemeClr val="tx1"/>
                </a:solidFill>
                <a:effectLst/>
              </a:rPr>
              <a:t>,-</a:t>
            </a:r>
            <a:r>
              <a:rPr lang="ru-RU" dirty="0">
                <a:solidFill>
                  <a:schemeClr val="tx1"/>
                </a:solidFill>
                <a:effectLst/>
              </a:rPr>
              <a:t>а, -м. </a:t>
            </a:r>
            <a:r>
              <a:rPr lang="ru-RU" i="1" dirty="0">
                <a:solidFill>
                  <a:schemeClr val="tx1"/>
                </a:solidFill>
                <a:effectLst/>
              </a:rPr>
              <a:t>Специалист, дающий заключение при рассмотрении какого-нибудь вопроса</a:t>
            </a:r>
            <a:r>
              <a:rPr lang="ru-RU" i="1" dirty="0" smtClean="0">
                <a:solidFill>
                  <a:schemeClr val="tx1"/>
                </a:solidFill>
                <a:effectLst/>
              </a:rPr>
              <a:t>.</a:t>
            </a:r>
            <a:br>
              <a:rPr lang="ru-RU" i="1" dirty="0" smtClean="0">
                <a:solidFill>
                  <a:schemeClr val="tx1"/>
                </a:solidFill>
                <a:effectLst/>
              </a:rPr>
            </a:br>
            <a:r>
              <a:rPr lang="ru-RU" i="1" dirty="0" smtClean="0">
                <a:solidFill>
                  <a:schemeClr val="tx1"/>
                </a:solidFill>
                <a:effectLst/>
              </a:rPr>
              <a:t>(Толковый словарь С.И.Ожегов, Н.Ю.Щведова</a:t>
            </a:r>
            <a:br>
              <a:rPr lang="ru-RU" i="1" dirty="0" smtClean="0">
                <a:solidFill>
                  <a:schemeClr val="tx1"/>
                </a:solidFill>
                <a:effectLst/>
              </a:rPr>
            </a:br>
            <a:r>
              <a:rPr lang="ru-RU" i="1" dirty="0">
                <a:solidFill>
                  <a:schemeClr val="tx1"/>
                </a:solidFill>
                <a:effectLst/>
              </a:rPr>
              <a:t> </a:t>
            </a:r>
            <a:r>
              <a:rPr lang="ru-RU" i="1" dirty="0" smtClean="0">
                <a:solidFill>
                  <a:schemeClr val="tx1"/>
                </a:solidFill>
                <a:effectLst/>
              </a:rPr>
              <a:t>стр.941)</a:t>
            </a:r>
            <a:r>
              <a:rPr lang="ru-RU" dirty="0">
                <a:effectLst/>
              </a:rPr>
              <a:t/>
            </a:r>
            <a:br>
              <a:rPr lang="ru-RU" dirty="0">
                <a:effectLst/>
              </a:rPr>
            </a:br>
            <a:r>
              <a:rPr lang="ru-RU" dirty="0">
                <a:effectLst/>
              </a:rPr>
              <a:t/>
            </a:r>
            <a:br>
              <a:rPr lang="ru-RU" dirty="0">
                <a:effectLst/>
              </a:rPr>
            </a:br>
            <a:r>
              <a:rPr lang="ru-RU" dirty="0">
                <a:effectLst/>
              </a:rPr>
              <a:t> </a:t>
            </a:r>
            <a:r>
              <a:rPr lang="ru-RU" dirty="0" smtClean="0">
                <a:effectLst/>
              </a:rPr>
              <a:t> </a:t>
            </a:r>
            <a:endParaRPr lang="ru-RU" dirty="0">
              <a:effectLst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1999" y="4509120"/>
            <a:ext cx="3816425" cy="13681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01377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i="1" dirty="0" smtClean="0">
                <a:solidFill>
                  <a:srgbClr val="0070C0"/>
                </a:solidFill>
              </a:rPr>
              <a:t>Славянские цифры</a:t>
            </a:r>
            <a:endParaRPr lang="ru-RU" i="1" dirty="0">
              <a:solidFill>
                <a:srgbClr val="0070C0"/>
              </a:solidFill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1" y="548680"/>
            <a:ext cx="4176464" cy="55446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412773"/>
            <a:ext cx="4176465" cy="46805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124282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Аспект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125</TotalTime>
  <Words>262</Words>
  <Application>Microsoft Office PowerPoint</Application>
  <PresentationFormat>Экран (4:3)</PresentationFormat>
  <Paragraphs>65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Аспект</vt:lpstr>
      <vt:lpstr>     Государственное бюджетное общеобразовательное учреждение Ненецкого автономного округа «Средняя школа п. Искателей»          Число, имя числительное, слова со значением числа.  (Интегрированный урок: русский язык + математика). 6 класс                                                                                                                                                                            Мельник                                                                              Надежда Николаевна,                                                                              учитель русского языка и                                                                                       литературы                                                                                 высшая категория, 14 разряд                                              п. Искателей.2015г     </vt:lpstr>
      <vt:lpstr>  Число, имя числительное, слова со значением числа интегрированный урок: русский язык+ математика). 6 класс      Цель урока:     научить различать числительное, число и слова со значением числа на основе стилистической работы.         Задачи урока:   *вспомнить правописание числительных, расширив круг слов для     запоминания;   * развивать творческую, речевую и мыслительную активность,      используя новые формы работы;      *развивать  интерес к двум наукам на базе получения          дополнительной информации;   * помогать овладению математической технологией.           </vt:lpstr>
      <vt:lpstr>«Бывает частенько, что слово одно, Но очень по-разному служит оно…»                       В Суслов  </vt:lpstr>
      <vt:lpstr>Эпиграф  (от греч. epigraphe       «надпись») «краткое изречение, предпосланное произведению или его части как выражение основной идеи»      </vt:lpstr>
      <vt:lpstr>Презентация PowerPoint</vt:lpstr>
      <vt:lpstr>                         11 (одиннадцать),                      удвоить,                60 (шестьдесят),                      четвёрка,                16 (шестнадцать,                     трёхэтажный,               71 (семьдесят один)        </vt:lpstr>
      <vt:lpstr>    Тренировочное упражнение  имена числительные         слова со значением                                                       числа Двойник, 55 (пятьдесят пять),  удесятерить, 100 ( сто), пятиэтажный,  12 (двенадцать), утроить, 3988 (три тысячи девятьсот восемьдесят восемь), треугольник,  семиэтажный.       </vt:lpstr>
      <vt:lpstr>Эксперт,-а, -м. Специалист, дающий заключение при рассмотрении какого-нибудь вопроса. (Толковый словарь С.И.Ожегов, Н.Ю.Щведова  стр.941)   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Задание: арабские цифры  перевести в римские  1 группа – 5,6,14 2 группа -3,7,19 3 группа- 2,8,4 4 группа- 1,6, 9   </vt:lpstr>
      <vt:lpstr>Задание 2. Замените старинные меры длины и веса  на современные  К. Н. Бестужев .«Колонны Исаакиевского собора» Колонн из ценного гранитного камня для Исаакиевского собора назначено 36: каждая вышиной в 56 фунтов, толщиной около 6 футов; 2 из них в 56 футов,  и 10 и 1/2 дюймов вышиною и толщиною около 7 футов. Купец Суханов берётся выколоть колонну в 24 сажени длиною.   </vt:lpstr>
      <vt:lpstr>           Оформите ценники для покупки домашних                                 животных и птицы    </vt:lpstr>
      <vt:lpstr>Домашнее задание Составить текст (задачу) со старинными мерами Аршин – 0,78 м Локоть – 48 см Верста – 1,06 км Вершок – 4, см Сажень – 3 аршина, 2,13 м Косая сажень (расстояние от пальцев левой ноги до кончиков вытянутой пр. руки) – 248 см Маховая сажень – (руки в стороны) – 176 см Фут – 30,5 см Фунт – 96 золотников=409,4 г Золотник – 4 г Пуд – 40 фунтов=16 кг Берковец – 10 пудов Дюйм – 1\12= 2,54 см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WORK</cp:lastModifiedBy>
  <cp:revision>46</cp:revision>
  <dcterms:created xsi:type="dcterms:W3CDTF">2015-01-20T18:54:27Z</dcterms:created>
  <dcterms:modified xsi:type="dcterms:W3CDTF">2015-01-25T18:59:26Z</dcterms:modified>
</cp:coreProperties>
</file>