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&#1056;&#1077;&#1096;&#1077;&#1085;&#1080;&#1077;%20%20%20&#1079;&#1072;&#1076;&#1072;&#1095;%20&#1089;%20&#1087;&#1086;&#1084;&#1086;&#1097;&#1100;&#1102;%20&#1089;&#1080;&#1089;&#1090;&#1077;&#1084;%20&#1091;&#1088;&#1072;&#1074;&#1085;&#1077;&#1085;&#1080;&#1081;.ppt" TargetMode="External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000109"/>
            <a:ext cx="7772400" cy="2600342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Тема урока:</a:t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/>
              <a:t>«Решение задач с помощью систем уравнений»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00298" y="4214818"/>
            <a:ext cx="5272102" cy="1423982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Урок практикум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алгебра 9 класс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Учитель : </a:t>
            </a:r>
            <a:r>
              <a:rPr lang="ru-RU" dirty="0" err="1" smtClean="0">
                <a:solidFill>
                  <a:schemeClr val="tx1"/>
                </a:solidFill>
              </a:rPr>
              <a:t>Окишева</a:t>
            </a:r>
            <a:r>
              <a:rPr lang="ru-RU" dirty="0" smtClean="0">
                <a:solidFill>
                  <a:schemeClr val="tx1"/>
                </a:solidFill>
              </a:rPr>
              <a:t> О.А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6E79D5-DC68-4841-A0FC-1F3AD4509672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  <p:sp>
        <p:nvSpPr>
          <p:cNvPr id="3" name="Блок-схема: альтернативный процесс 2"/>
          <p:cNvSpPr/>
          <p:nvPr/>
        </p:nvSpPr>
        <p:spPr>
          <a:xfrm>
            <a:off x="3429000" y="3000375"/>
            <a:ext cx="2214563" cy="1071563"/>
          </a:xfrm>
          <a:prstGeom prst="flowChartAlternateProcess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dirty="0"/>
              <a:t>Типы задач</a:t>
            </a:r>
          </a:p>
        </p:txBody>
      </p:sp>
      <p:sp>
        <p:nvSpPr>
          <p:cNvPr id="4" name="Выноска-облако 3"/>
          <p:cNvSpPr/>
          <p:nvPr/>
        </p:nvSpPr>
        <p:spPr>
          <a:xfrm>
            <a:off x="5214938" y="357188"/>
            <a:ext cx="3214687" cy="1428750"/>
          </a:xfrm>
          <a:prstGeom prst="cloud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dirty="0"/>
              <a:t>Геометрические</a:t>
            </a:r>
          </a:p>
          <a:p>
            <a:pPr algn="ctr">
              <a:defRPr/>
            </a:pPr>
            <a:r>
              <a:rPr lang="ru-RU" sz="2000" dirty="0"/>
              <a:t> задачи</a:t>
            </a:r>
          </a:p>
        </p:txBody>
      </p:sp>
      <p:sp>
        <p:nvSpPr>
          <p:cNvPr id="5" name="Выноска-облако 4"/>
          <p:cNvSpPr/>
          <p:nvPr/>
        </p:nvSpPr>
        <p:spPr>
          <a:xfrm>
            <a:off x="1357313" y="214313"/>
            <a:ext cx="3214687" cy="1500187"/>
          </a:xfrm>
          <a:prstGeom prst="cloud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dirty="0"/>
              <a:t>Арифметические задачи на числа</a:t>
            </a:r>
          </a:p>
        </p:txBody>
      </p:sp>
      <p:sp>
        <p:nvSpPr>
          <p:cNvPr id="7" name="Выноска-облако 6"/>
          <p:cNvSpPr/>
          <p:nvPr/>
        </p:nvSpPr>
        <p:spPr>
          <a:xfrm>
            <a:off x="5857875" y="2214563"/>
            <a:ext cx="2928938" cy="1714500"/>
          </a:xfrm>
          <a:prstGeom prst="cloud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dirty="0"/>
              <a:t>Задачи на работ</a:t>
            </a:r>
            <a:r>
              <a:rPr lang="ru-RU" dirty="0"/>
              <a:t>у</a:t>
            </a:r>
          </a:p>
        </p:txBody>
      </p:sp>
      <p:sp>
        <p:nvSpPr>
          <p:cNvPr id="10" name="Выноска-облако 9"/>
          <p:cNvSpPr/>
          <p:nvPr/>
        </p:nvSpPr>
        <p:spPr>
          <a:xfrm>
            <a:off x="214313" y="2286000"/>
            <a:ext cx="2857500" cy="1571625"/>
          </a:xfrm>
          <a:prstGeom prst="cloud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dirty="0"/>
              <a:t>Задачи на смеси, сплавы, растворы</a:t>
            </a:r>
          </a:p>
        </p:txBody>
      </p:sp>
      <p:sp>
        <p:nvSpPr>
          <p:cNvPr id="11" name="Выноска-облако 10"/>
          <p:cNvSpPr/>
          <p:nvPr/>
        </p:nvSpPr>
        <p:spPr>
          <a:xfrm>
            <a:off x="785813" y="4786313"/>
            <a:ext cx="2928937" cy="1571625"/>
          </a:xfrm>
          <a:prstGeom prst="cloud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dirty="0"/>
              <a:t>Задачи на движение</a:t>
            </a:r>
          </a:p>
        </p:txBody>
      </p:sp>
      <p:sp>
        <p:nvSpPr>
          <p:cNvPr id="12" name="Выноска-облако 11"/>
          <p:cNvSpPr/>
          <p:nvPr/>
        </p:nvSpPr>
        <p:spPr>
          <a:xfrm>
            <a:off x="5143500" y="4714875"/>
            <a:ext cx="3357563" cy="1714500"/>
          </a:xfrm>
          <a:prstGeom prst="cloud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dirty="0"/>
              <a:t>Задачи на десятичную запись числа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7" grpId="0" animBg="1"/>
      <p:bldP spid="10" grpId="0" animBg="1"/>
      <p:bldP spid="11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F37EF-E0F9-4806-97AB-B74BA35BB045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214313" y="785813"/>
            <a:ext cx="8756650" cy="255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ru-RU" sz="4000">
                <a:latin typeface="Calibri" pitchFamily="34" charset="0"/>
                <a:cs typeface="Times New Roman" pitchFamily="18" charset="0"/>
              </a:rPr>
              <a:t>«</a:t>
            </a:r>
            <a:r>
              <a:rPr lang="ru-RU" sz="4000" b="1">
                <a:latin typeface="Calibri" pitchFamily="34" charset="0"/>
                <a:cs typeface="Times New Roman" pitchFamily="18" charset="0"/>
              </a:rPr>
              <a:t>Всякая хорошо решенная </a:t>
            </a:r>
          </a:p>
          <a:p>
            <a:pPr algn="ctr" eaLnBrk="0" hangingPunct="0"/>
            <a:r>
              <a:rPr lang="ru-RU" sz="4000" b="1">
                <a:latin typeface="Calibri" pitchFamily="34" charset="0"/>
                <a:cs typeface="Times New Roman" pitchFamily="18" charset="0"/>
              </a:rPr>
              <a:t>математическая задача</a:t>
            </a:r>
          </a:p>
          <a:p>
            <a:pPr algn="ctr" eaLnBrk="0" hangingPunct="0"/>
            <a:r>
              <a:rPr lang="ru-RU" sz="4000" b="1">
                <a:latin typeface="Calibri" pitchFamily="34" charset="0"/>
                <a:cs typeface="Times New Roman" pitchFamily="18" charset="0"/>
              </a:rPr>
              <a:t>доставляет умственное наслаждение»</a:t>
            </a:r>
            <a:r>
              <a:rPr lang="ru-RU" sz="4000">
                <a:latin typeface="Calibri" pitchFamily="34" charset="0"/>
                <a:cs typeface="Times New Roman" pitchFamily="18" charset="0"/>
              </a:rPr>
              <a:t> </a:t>
            </a:r>
          </a:p>
          <a:p>
            <a:pPr algn="r" eaLnBrk="0" hangingPunct="0"/>
            <a:r>
              <a:rPr lang="ru-RU" sz="4000" b="1">
                <a:latin typeface="Calibri" pitchFamily="34" charset="0"/>
                <a:cs typeface="Times New Roman" pitchFamily="18" charset="0"/>
              </a:rPr>
              <a:t>Г.Гессе</a:t>
            </a:r>
            <a:endParaRPr lang="ru-RU" sz="40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6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96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6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96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96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96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96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96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96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96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TextBox 1"/>
          <p:cNvSpPr txBox="1">
            <a:spLocks noChangeArrowheads="1"/>
          </p:cNvSpPr>
          <p:nvPr/>
        </p:nvSpPr>
        <p:spPr bwMode="auto">
          <a:xfrm>
            <a:off x="785813" y="357188"/>
            <a:ext cx="7786687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400" b="1">
                <a:latin typeface="Calibri" pitchFamily="34" charset="0"/>
              </a:rPr>
              <a:t>Площадь прямоугольника равна 45 см</a:t>
            </a:r>
            <a:r>
              <a:rPr lang="ru-RU" sz="2400" b="1" baseline="30000">
                <a:latin typeface="Calibri" pitchFamily="34" charset="0"/>
              </a:rPr>
              <a:t>2</a:t>
            </a:r>
            <a:r>
              <a:rPr lang="ru-RU" sz="2400" b="1">
                <a:latin typeface="Calibri" pitchFamily="34" charset="0"/>
              </a:rPr>
              <a:t> . Длина прямоугольника относится к его ширине 5:4. Найдите длины сторон этого прямоугольника.</a:t>
            </a:r>
          </a:p>
          <a:p>
            <a:pPr algn="just"/>
            <a:r>
              <a:rPr lang="ru-RU" sz="2400" b="1">
                <a:latin typeface="Calibri" pitchFamily="34" charset="0"/>
              </a:rPr>
              <a:t>Пусть  </a:t>
            </a:r>
            <a:r>
              <a:rPr lang="ru-RU" sz="2400" b="1" i="1">
                <a:solidFill>
                  <a:srgbClr val="C00000"/>
                </a:solidFill>
                <a:latin typeface="Calibri" pitchFamily="34" charset="0"/>
              </a:rPr>
              <a:t>а</a:t>
            </a:r>
            <a:r>
              <a:rPr lang="ru-RU" sz="2400" b="1" i="1">
                <a:latin typeface="Calibri" pitchFamily="34" charset="0"/>
              </a:rPr>
              <a:t> </a:t>
            </a:r>
            <a:r>
              <a:rPr lang="ru-RU" sz="2400" b="1">
                <a:latin typeface="Calibri" pitchFamily="34" charset="0"/>
              </a:rPr>
              <a:t>и </a:t>
            </a:r>
            <a:r>
              <a:rPr lang="ru-RU" sz="2400" b="1" i="1">
                <a:solidFill>
                  <a:srgbClr val="C00000"/>
                </a:solidFill>
                <a:latin typeface="Calibri" pitchFamily="34" charset="0"/>
              </a:rPr>
              <a:t>в</a:t>
            </a:r>
            <a:r>
              <a:rPr lang="ru-RU" sz="2400" b="1" i="1">
                <a:latin typeface="Calibri" pitchFamily="34" charset="0"/>
              </a:rPr>
              <a:t> </a:t>
            </a:r>
            <a:r>
              <a:rPr lang="ru-RU" sz="2400" b="1">
                <a:latin typeface="Calibri" pitchFamily="34" charset="0"/>
              </a:rPr>
              <a:t> - длина и ширина (в см) соответственно. </a:t>
            </a:r>
          </a:p>
          <a:p>
            <a:pPr algn="just"/>
            <a:r>
              <a:rPr lang="ru-RU" sz="2400" b="1">
                <a:solidFill>
                  <a:srgbClr val="C00000"/>
                </a:solidFill>
                <a:latin typeface="Calibri" pitchFamily="34" charset="0"/>
              </a:rPr>
              <a:t>Какая из систем соответствует  условию задачи? </a:t>
            </a:r>
            <a:r>
              <a:rPr lang="ru-RU" sz="2400" b="1" baseline="30000">
                <a:solidFill>
                  <a:srgbClr val="C00000"/>
                </a:solidFill>
                <a:latin typeface="Calibri" pitchFamily="34" charset="0"/>
              </a:rPr>
              <a:t>     </a:t>
            </a:r>
            <a:r>
              <a:rPr lang="ru-RU" sz="2400" b="1" baseline="-25000">
                <a:solidFill>
                  <a:srgbClr val="C00000"/>
                </a:solidFill>
                <a:latin typeface="Calibri" pitchFamily="34" charset="0"/>
              </a:rPr>
              <a:t>     </a:t>
            </a:r>
            <a:r>
              <a:rPr lang="ru-RU" sz="2400" b="1" baseline="30000">
                <a:solidFill>
                  <a:srgbClr val="C00000"/>
                </a:solidFill>
                <a:latin typeface="Calibri" pitchFamily="34" charset="0"/>
              </a:rPr>
              <a:t> </a:t>
            </a:r>
            <a:r>
              <a:rPr lang="ru-RU" sz="2400" b="1" baseline="-25000">
                <a:solidFill>
                  <a:srgbClr val="C00000"/>
                </a:solidFill>
                <a:latin typeface="Calibri" pitchFamily="34" charset="0"/>
              </a:rPr>
              <a:t>   </a:t>
            </a:r>
            <a:r>
              <a:rPr lang="ru-RU" sz="2400" b="1" baseline="30000">
                <a:solidFill>
                  <a:srgbClr val="C00000"/>
                </a:solidFill>
                <a:latin typeface="Calibri" pitchFamily="34" charset="0"/>
              </a:rPr>
              <a:t>    </a:t>
            </a:r>
            <a:endParaRPr lang="ru-RU" sz="2400" b="1">
              <a:solidFill>
                <a:srgbClr val="C00000"/>
              </a:solidFill>
              <a:latin typeface="Calibri" pitchFamily="34" charset="0"/>
            </a:endParaRPr>
          </a:p>
        </p:txBody>
      </p:sp>
      <p:graphicFrame>
        <p:nvGraphicFramePr>
          <p:cNvPr id="7170" name="Object 3"/>
          <p:cNvGraphicFramePr>
            <a:graphicFrameLocks noChangeAspect="1"/>
          </p:cNvGraphicFramePr>
          <p:nvPr/>
        </p:nvGraphicFramePr>
        <p:xfrm>
          <a:off x="4929188" y="2286000"/>
          <a:ext cx="3575050" cy="2214563"/>
        </p:xfrm>
        <a:graphic>
          <a:graphicData uri="http://schemas.openxmlformats.org/presentationml/2006/ole">
            <p:oleObj spid="_x0000_s1026" name="Формула" r:id="rId3" imgW="927000" imgH="583920" progId="Equation.3">
              <p:embed/>
            </p:oleObj>
          </a:graphicData>
        </a:graphic>
      </p:graphicFrame>
      <p:graphicFrame>
        <p:nvGraphicFramePr>
          <p:cNvPr id="7171" name="Object 4"/>
          <p:cNvGraphicFramePr>
            <a:graphicFrameLocks noChangeAspect="1"/>
          </p:cNvGraphicFramePr>
          <p:nvPr/>
        </p:nvGraphicFramePr>
        <p:xfrm>
          <a:off x="642938" y="2357438"/>
          <a:ext cx="2351087" cy="2214562"/>
        </p:xfrm>
        <a:graphic>
          <a:graphicData uri="http://schemas.openxmlformats.org/presentationml/2006/ole">
            <p:oleObj spid="_x0000_s1027" name="Формула" r:id="rId4" imgW="609480" imgH="583920" progId="Equation.3">
              <p:embed/>
            </p:oleObj>
          </a:graphicData>
        </a:graphic>
      </p:graphicFrame>
      <p:graphicFrame>
        <p:nvGraphicFramePr>
          <p:cNvPr id="7172" name="Object 5"/>
          <p:cNvGraphicFramePr>
            <a:graphicFrameLocks noChangeAspect="1"/>
          </p:cNvGraphicFramePr>
          <p:nvPr/>
        </p:nvGraphicFramePr>
        <p:xfrm>
          <a:off x="571500" y="4643438"/>
          <a:ext cx="3576638" cy="1644650"/>
        </p:xfrm>
        <a:graphic>
          <a:graphicData uri="http://schemas.openxmlformats.org/presentationml/2006/ole">
            <p:oleObj spid="_x0000_s1028" name="Формула" r:id="rId5" imgW="927000" imgH="457200" progId="Equation.3">
              <p:embed/>
            </p:oleObj>
          </a:graphicData>
        </a:graphic>
      </p:graphicFrame>
      <p:graphicFrame>
        <p:nvGraphicFramePr>
          <p:cNvPr id="7173" name="Object 6"/>
          <p:cNvGraphicFramePr>
            <a:graphicFrameLocks noChangeAspect="1"/>
          </p:cNvGraphicFramePr>
          <p:nvPr/>
        </p:nvGraphicFramePr>
        <p:xfrm>
          <a:off x="5072063" y="4429125"/>
          <a:ext cx="3135312" cy="2286000"/>
        </p:xfrm>
        <a:graphic>
          <a:graphicData uri="http://schemas.openxmlformats.org/presentationml/2006/ole">
            <p:oleObj spid="_x0000_s1029" name="Формула" r:id="rId6" imgW="812520" imgH="583920" progId="Equation.3">
              <p:embed/>
            </p:oleObj>
          </a:graphicData>
        </a:graphic>
      </p:graphicFrame>
      <p:sp>
        <p:nvSpPr>
          <p:cNvPr id="7175" name="TextBox 7"/>
          <p:cNvSpPr txBox="1">
            <a:spLocks noChangeArrowheads="1"/>
          </p:cNvSpPr>
          <p:nvPr/>
        </p:nvSpPr>
        <p:spPr bwMode="auto">
          <a:xfrm>
            <a:off x="214313" y="3071813"/>
            <a:ext cx="6127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C00000"/>
                </a:solidFill>
                <a:latin typeface="Calibri" pitchFamily="34" charset="0"/>
              </a:rPr>
              <a:t>1)</a:t>
            </a:r>
          </a:p>
        </p:txBody>
      </p:sp>
      <p:sp>
        <p:nvSpPr>
          <p:cNvPr id="7176" name="TextBox 8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4356100" y="3141663"/>
            <a:ext cx="5715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C00000"/>
                </a:solidFill>
              </a:rPr>
              <a:t>2</a:t>
            </a:r>
            <a:r>
              <a:rPr lang="ru-RU" sz="2800" b="1">
                <a:solidFill>
                  <a:srgbClr val="C00000"/>
                </a:solidFill>
                <a:latin typeface="Calibri" pitchFamily="34" charset="0"/>
              </a:rPr>
              <a:t>)</a:t>
            </a:r>
          </a:p>
        </p:txBody>
      </p:sp>
      <p:sp>
        <p:nvSpPr>
          <p:cNvPr id="7177" name="TextBox 9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214313" y="5143500"/>
            <a:ext cx="5413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C00000"/>
                </a:solidFill>
                <a:latin typeface="Calibri" pitchFamily="34" charset="0"/>
              </a:rPr>
              <a:t>3)</a:t>
            </a:r>
          </a:p>
        </p:txBody>
      </p:sp>
      <p:sp>
        <p:nvSpPr>
          <p:cNvPr id="7178" name="TextBox 1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4500563" y="5229225"/>
            <a:ext cx="5715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C00000"/>
                </a:solidFill>
                <a:latin typeface="Calibri" pitchFamily="34" charset="0"/>
              </a:rPr>
              <a:t>4)</a:t>
            </a:r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2B926F-3AF4-4F36-BC1F-A3830272CD3A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5" grpId="0"/>
      <p:bldP spid="7176" grpId="0"/>
      <p:bldP spid="7176" grpId="1"/>
      <p:bldP spid="7177" grpId="0"/>
      <p:bldP spid="7177" grpId="1"/>
      <p:bldP spid="7178" grpId="0"/>
      <p:bldP spid="7178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" name="TextBox 1"/>
          <p:cNvSpPr txBox="1">
            <a:spLocks noChangeArrowheads="1"/>
          </p:cNvSpPr>
          <p:nvPr/>
        </p:nvSpPr>
        <p:spPr bwMode="auto">
          <a:xfrm>
            <a:off x="428625" y="357188"/>
            <a:ext cx="8358188" cy="267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400" b="1">
                <a:latin typeface="Calibri" pitchFamily="34" charset="0"/>
              </a:rPr>
              <a:t>Мальчик и девочка собирали в лесу грибы, причем девочка собрала третью часть от всех грибов. Сколько грибов собрал каждый из них, если мальчик собрал на 10 грибов больше, чем девочка?</a:t>
            </a:r>
          </a:p>
          <a:p>
            <a:pPr algn="just"/>
            <a:r>
              <a:rPr lang="ru-RU" sz="2400" b="1">
                <a:latin typeface="Calibri" pitchFamily="34" charset="0"/>
              </a:rPr>
              <a:t> Пусть  </a:t>
            </a:r>
            <a:r>
              <a:rPr lang="ru-RU" sz="2400" b="1" i="1">
                <a:solidFill>
                  <a:srgbClr val="C00000"/>
                </a:solidFill>
                <a:latin typeface="Calibri" pitchFamily="34" charset="0"/>
              </a:rPr>
              <a:t>а</a:t>
            </a:r>
            <a:r>
              <a:rPr lang="ru-RU" sz="2400" b="1" i="1">
                <a:latin typeface="Calibri" pitchFamily="34" charset="0"/>
              </a:rPr>
              <a:t> </a:t>
            </a:r>
            <a:r>
              <a:rPr lang="ru-RU" sz="2400" b="1">
                <a:latin typeface="Calibri" pitchFamily="34" charset="0"/>
              </a:rPr>
              <a:t>грибов собрала девочка</a:t>
            </a:r>
            <a:r>
              <a:rPr lang="ru-RU" sz="2400" b="1" i="1">
                <a:latin typeface="Calibri" pitchFamily="34" charset="0"/>
              </a:rPr>
              <a:t>, </a:t>
            </a:r>
            <a:r>
              <a:rPr lang="ru-RU" sz="2400" b="1" i="1">
                <a:solidFill>
                  <a:srgbClr val="C00000"/>
                </a:solidFill>
                <a:latin typeface="Calibri" pitchFamily="34" charset="0"/>
              </a:rPr>
              <a:t>в</a:t>
            </a:r>
            <a:r>
              <a:rPr lang="ru-RU" sz="2400" b="1" i="1">
                <a:latin typeface="Calibri" pitchFamily="34" charset="0"/>
              </a:rPr>
              <a:t> </a:t>
            </a:r>
            <a:r>
              <a:rPr lang="ru-RU" sz="2400" b="1">
                <a:latin typeface="Calibri" pitchFamily="34" charset="0"/>
              </a:rPr>
              <a:t>грибов – мальчик</a:t>
            </a:r>
            <a:r>
              <a:rPr lang="ru-RU" sz="2400" b="1" i="1">
                <a:latin typeface="Calibri" pitchFamily="34" charset="0"/>
              </a:rPr>
              <a:t>.</a:t>
            </a:r>
          </a:p>
          <a:p>
            <a:pPr algn="just"/>
            <a:r>
              <a:rPr lang="ru-RU" sz="2400" b="1">
                <a:solidFill>
                  <a:srgbClr val="C00000"/>
                </a:solidFill>
                <a:latin typeface="Calibri" pitchFamily="34" charset="0"/>
              </a:rPr>
              <a:t>Какая из систем уравнений не соответствует условию задачи?</a:t>
            </a:r>
          </a:p>
        </p:txBody>
      </p:sp>
      <p:graphicFrame>
        <p:nvGraphicFramePr>
          <p:cNvPr id="8194" name="Object 3">
            <a:hlinkClick r:id="rId3" action="ppaction://hlinkpres?slideindex=1&amp;slidetitle="/>
          </p:cNvPr>
          <p:cNvGraphicFramePr>
            <a:graphicFrameLocks noChangeAspect="1"/>
          </p:cNvGraphicFramePr>
          <p:nvPr/>
        </p:nvGraphicFramePr>
        <p:xfrm>
          <a:off x="1000125" y="3000375"/>
          <a:ext cx="2643188" cy="1714500"/>
        </p:xfrm>
        <a:graphic>
          <a:graphicData uri="http://schemas.openxmlformats.org/presentationml/2006/ole">
            <p:oleObj spid="_x0000_s2050" name="Формула" r:id="rId4" imgW="736560" imgH="457200" progId="Equation.3">
              <p:embed/>
            </p:oleObj>
          </a:graphicData>
        </a:graphic>
      </p:graphicFrame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4857750" y="2786063"/>
          <a:ext cx="3071813" cy="2071687"/>
        </p:xfrm>
        <a:graphic>
          <a:graphicData uri="http://schemas.openxmlformats.org/presentationml/2006/ole">
            <p:oleObj spid="_x0000_s2051" name="Формула" r:id="rId5" imgW="888840" imgH="583920" progId="Equation.3">
              <p:embed/>
            </p:oleObj>
          </a:graphicData>
        </a:graphic>
      </p:graphicFrame>
      <p:graphicFrame>
        <p:nvGraphicFramePr>
          <p:cNvPr id="8196" name="Object 7"/>
          <p:cNvGraphicFramePr>
            <a:graphicFrameLocks noChangeAspect="1"/>
          </p:cNvGraphicFramePr>
          <p:nvPr/>
        </p:nvGraphicFramePr>
        <p:xfrm>
          <a:off x="928688" y="4643438"/>
          <a:ext cx="2535237" cy="1928812"/>
        </p:xfrm>
        <a:graphic>
          <a:graphicData uri="http://schemas.openxmlformats.org/presentationml/2006/ole">
            <p:oleObj spid="_x0000_s2052" name="Формула" r:id="rId6" imgW="901440" imgH="609480" progId="Equation.3">
              <p:embed/>
            </p:oleObj>
          </a:graphicData>
        </a:graphic>
      </p:graphicFrame>
      <p:graphicFrame>
        <p:nvGraphicFramePr>
          <p:cNvPr id="8197" name="Object 8"/>
          <p:cNvGraphicFramePr>
            <a:graphicFrameLocks noChangeAspect="1"/>
          </p:cNvGraphicFramePr>
          <p:nvPr/>
        </p:nvGraphicFramePr>
        <p:xfrm>
          <a:off x="5000625" y="4857750"/>
          <a:ext cx="2411413" cy="1571625"/>
        </p:xfrm>
        <a:graphic>
          <a:graphicData uri="http://schemas.openxmlformats.org/presentationml/2006/ole">
            <p:oleObj spid="_x0000_s2053" name="Формула" r:id="rId7" imgW="723600" imgH="457200" progId="Equation.3">
              <p:embed/>
            </p:oleObj>
          </a:graphicData>
        </a:graphic>
      </p:graphicFrame>
      <p:sp>
        <p:nvSpPr>
          <p:cNvPr id="8199" name="TextBox 9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323850" y="3571875"/>
            <a:ext cx="6762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C00000"/>
                </a:solidFill>
                <a:latin typeface="Calibri" pitchFamily="34" charset="0"/>
              </a:rPr>
              <a:t>1)</a:t>
            </a:r>
          </a:p>
        </p:txBody>
      </p:sp>
      <p:sp>
        <p:nvSpPr>
          <p:cNvPr id="8200" name="TextBox 1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250825" y="5300663"/>
            <a:ext cx="6778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C00000"/>
                </a:solidFill>
                <a:latin typeface="Calibri" pitchFamily="34" charset="0"/>
              </a:rPr>
              <a:t>3)</a:t>
            </a:r>
          </a:p>
        </p:txBody>
      </p:sp>
      <p:sp>
        <p:nvSpPr>
          <p:cNvPr id="8201" name="TextBox 11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4140200" y="3571875"/>
            <a:ext cx="7889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C00000"/>
                </a:solidFill>
                <a:latin typeface="Calibri" pitchFamily="34" charset="0"/>
              </a:rPr>
              <a:t>2)</a:t>
            </a:r>
          </a:p>
        </p:txBody>
      </p:sp>
      <p:sp>
        <p:nvSpPr>
          <p:cNvPr id="8202" name="TextBox 12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4284663" y="5445125"/>
            <a:ext cx="7159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C00000"/>
                </a:solidFill>
                <a:latin typeface="Calibri" pitchFamily="34" charset="0"/>
              </a:rPr>
              <a:t>4)</a:t>
            </a:r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DDDA29-AB91-4D4D-BB8E-090E74F44A0C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/>
      <p:bldP spid="8199" grpId="0"/>
      <p:bldP spid="8199" grpId="1"/>
      <p:bldP spid="8200" grpId="0"/>
      <p:bldP spid="8200" grpId="1"/>
      <p:bldP spid="8201" grpId="0"/>
      <p:bldP spid="8202" grpId="0"/>
      <p:bldP spid="8202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1"/>
          <p:cNvSpPr txBox="1">
            <a:spLocks noChangeArrowheads="1"/>
          </p:cNvSpPr>
          <p:nvPr/>
        </p:nvSpPr>
        <p:spPr bwMode="auto">
          <a:xfrm>
            <a:off x="285750" y="4786313"/>
            <a:ext cx="8643938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800" b="1">
                <a:latin typeface="Calibri" pitchFamily="34" charset="0"/>
              </a:rPr>
              <a:t>«Знание – самое превосходное из владений. Все стремятся к нему, само же оно не приходит». </a:t>
            </a:r>
          </a:p>
        </p:txBody>
      </p:sp>
      <p:pic>
        <p:nvPicPr>
          <p:cNvPr id="14339" name="Picture 2" descr="C:\Documents and Settings\Администратор\Рабочий стол\Урок математики\бирнули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" y="214313"/>
            <a:ext cx="3128963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786188" y="285750"/>
            <a:ext cx="5072062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>
                <a:solidFill>
                  <a:srgbClr val="C00000"/>
                </a:solidFill>
                <a:latin typeface="Calibri" pitchFamily="34" charset="0"/>
              </a:rPr>
              <a:t>Абу-р-Райхан</a:t>
            </a:r>
            <a:r>
              <a:rPr lang="ru-RU" sz="2800" b="1" dirty="0">
                <a:solidFill>
                  <a:srgbClr val="C00000"/>
                </a:solidFill>
                <a:latin typeface="Calibri" pitchFamily="34" charset="0"/>
              </a:rPr>
              <a:t>  </a:t>
            </a:r>
            <a:r>
              <a:rPr lang="ru-RU" sz="2800" b="1" dirty="0" err="1">
                <a:solidFill>
                  <a:srgbClr val="C00000"/>
                </a:solidFill>
                <a:latin typeface="Calibri" pitchFamily="34" charset="0"/>
              </a:rPr>
              <a:t>ал-Бируни</a:t>
            </a:r>
            <a:r>
              <a:rPr lang="ru-RU" sz="2800" b="1" dirty="0">
                <a:solidFill>
                  <a:srgbClr val="C00000"/>
                </a:solidFill>
                <a:latin typeface="Calibri" pitchFamily="34" charset="0"/>
              </a:rPr>
              <a:t> -среднеазиатский ученый-энциклопедист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F05426-39E4-4AB8-AC92-9D8C58944F51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9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0</TotalTime>
  <Words>192</Words>
  <PresentationFormat>Экран (4:3)</PresentationFormat>
  <Paragraphs>37</Paragraphs>
  <Slides>6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8" baseType="lpstr">
      <vt:lpstr>Трек</vt:lpstr>
      <vt:lpstr>Microsoft Equation 3.0</vt:lpstr>
      <vt:lpstr>Тема урока: «Решение задач с помощью систем уравнений»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урока: «Решение задач с помощью систем уравнений»</dc:title>
  <cp:lastModifiedBy>Administrator</cp:lastModifiedBy>
  <cp:revision>1</cp:revision>
  <dcterms:modified xsi:type="dcterms:W3CDTF">2015-01-31T10:25:54Z</dcterms:modified>
</cp:coreProperties>
</file>