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33" r:id="rId2"/>
    <p:sldId id="306" r:id="rId3"/>
    <p:sldId id="279" r:id="rId4"/>
    <p:sldId id="331" r:id="rId5"/>
    <p:sldId id="332" r:id="rId6"/>
    <p:sldId id="316" r:id="rId7"/>
    <p:sldId id="261" r:id="rId8"/>
    <p:sldId id="319" r:id="rId9"/>
    <p:sldId id="320" r:id="rId10"/>
    <p:sldId id="328" r:id="rId11"/>
    <p:sldId id="329" r:id="rId12"/>
    <p:sldId id="317" r:id="rId13"/>
    <p:sldId id="323" r:id="rId14"/>
    <p:sldId id="324" r:id="rId15"/>
    <p:sldId id="325" r:id="rId16"/>
    <p:sldId id="330" r:id="rId17"/>
    <p:sldId id="318" r:id="rId18"/>
    <p:sldId id="292" r:id="rId19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33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9" autoAdjust="0"/>
    <p:restoredTop sz="94660"/>
  </p:normalViewPr>
  <p:slideViewPr>
    <p:cSldViewPr>
      <p:cViewPr>
        <p:scale>
          <a:sx n="75" d="100"/>
          <a:sy n="75" d="100"/>
        </p:scale>
        <p:origin x="-36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A26AB-4D29-4BDD-8F4E-102F80C7390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A09C77-D6C6-4A0C-A235-EB421D6F91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7483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Урок в 5 классе на тему: </a:t>
            </a:r>
            <a:br>
              <a:rPr lang="ru-RU" dirty="0" smtClean="0"/>
            </a:br>
            <a:r>
              <a:rPr lang="ru-RU" dirty="0" smtClean="0"/>
              <a:t>«Площадь. Формула площади прямоугольника»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5696" y="4005064"/>
            <a:ext cx="5317192" cy="1296144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Разработан учителями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математики  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МБОУ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Житнинская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СОШ» 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Никифоровой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Е. В. и Семеновой Е. Ю.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785794"/>
            <a:ext cx="218829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Задача 3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785786" y="1714488"/>
            <a:ext cx="657229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Выразите следующие величины 200мм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30мм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200дм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5км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а) в кв. см б) в кв. м, используя таблицу. Время на выполнение данной работы 5 минут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785794"/>
            <a:ext cx="218829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Задача 4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785786" y="1714488"/>
            <a:ext cx="657229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Работа в группах. В каких единицах измеряют площадь: квартиры,  государства, участка земли, листа бумаги, оконного стекла. Объясните свою точку зрения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 урока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8662" y="1785927"/>
            <a:ext cx="7329510" cy="19288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Площадь. Формула площади прямоугольника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19807904">
            <a:off x="1044317" y="2966983"/>
            <a:ext cx="792162" cy="2397125"/>
          </a:xfrm>
          <a:prstGeom prst="rect">
            <a:avLst/>
          </a:prstGeom>
          <a:solidFill>
            <a:srgbClr val="CC66FF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429388" y="3857628"/>
            <a:ext cx="2133600" cy="1905000"/>
          </a:xfrm>
          <a:prstGeom prst="rect">
            <a:avLst/>
          </a:prstGeom>
          <a:solidFill>
            <a:srgbClr val="66FF33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66FF33"/>
              </a:solidFill>
              <a:latin typeface="Verdana" pitchFamily="34" charset="0"/>
            </a:endParaRPr>
          </a:p>
        </p:txBody>
      </p:sp>
      <p:sp>
        <p:nvSpPr>
          <p:cNvPr id="6" name="Ромб 5"/>
          <p:cNvSpPr/>
          <p:nvPr/>
        </p:nvSpPr>
        <p:spPr>
          <a:xfrm>
            <a:off x="3143240" y="3571876"/>
            <a:ext cx="2397125" cy="2232025"/>
          </a:xfrm>
          <a:prstGeom prst="diamond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26881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Чему равны площади данных фигур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15140" y="4643446"/>
            <a:ext cx="1971660" cy="14827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8596" y="1643050"/>
            <a:ext cx="3124200" cy="1752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 dirty="0">
              <a:solidFill>
                <a:srgbClr val="66FF33"/>
              </a:solidFill>
              <a:latin typeface="Verdan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85918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714744" y="228599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 rot="19153063">
            <a:off x="1258631" y="3752801"/>
            <a:ext cx="792162" cy="2397125"/>
          </a:xfrm>
          <a:prstGeom prst="rect">
            <a:avLst/>
          </a:prstGeom>
          <a:solidFill>
            <a:srgbClr val="CC66FF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714348" y="52149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9" name="Ромб 8"/>
          <p:cNvSpPr/>
          <p:nvPr/>
        </p:nvSpPr>
        <p:spPr>
          <a:xfrm>
            <a:off x="2928926" y="3786190"/>
            <a:ext cx="2397125" cy="2232025"/>
          </a:xfrm>
          <a:prstGeom prst="diamond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857752" y="550070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16200000" flipH="1">
            <a:off x="3286116" y="4286256"/>
            <a:ext cx="285752" cy="28575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4643438" y="4214818"/>
            <a:ext cx="357190" cy="35719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араллелограмм 14"/>
          <p:cNvSpPr/>
          <p:nvPr/>
        </p:nvSpPr>
        <p:spPr>
          <a:xfrm>
            <a:off x="4572000" y="1714488"/>
            <a:ext cx="3344862" cy="1655763"/>
          </a:xfrm>
          <a:prstGeom prst="parallelogram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16" name="Group 21"/>
          <p:cNvGrpSpPr>
            <a:grpSpLocks/>
          </p:cNvGrpSpPr>
          <p:nvPr/>
        </p:nvGrpSpPr>
        <p:grpSpPr bwMode="auto">
          <a:xfrm>
            <a:off x="5857884" y="1928802"/>
            <a:ext cx="3743325" cy="4737100"/>
            <a:chOff x="528" y="-898"/>
            <a:chExt cx="2484" cy="2984"/>
          </a:xfrm>
        </p:grpSpPr>
        <p:sp>
          <p:nvSpPr>
            <p:cNvPr id="17" name="AutoShape 14"/>
            <p:cNvSpPr>
              <a:spLocks noChangeArrowheads="1"/>
            </p:cNvSpPr>
            <p:nvPr/>
          </p:nvSpPr>
          <p:spPr bwMode="auto">
            <a:xfrm rot="5260109">
              <a:off x="1080" y="216"/>
              <a:ext cx="912" cy="2016"/>
            </a:xfrm>
            <a:prstGeom prst="flowChartManualInput">
              <a:avLst/>
            </a:prstGeom>
            <a:solidFill>
              <a:srgbClr val="FFFF00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1278" y="-898"/>
              <a:ext cx="12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sz="2400" b="1" dirty="0" smtClean="0">
                <a:solidFill>
                  <a:schemeClr val="accent4">
                    <a:lumMod val="10000"/>
                  </a:schemeClr>
                </a:solidFill>
                <a:latin typeface="Bookman Old Style" pitchFamily="18" charset="0"/>
              </a:endParaRPr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2896" y="1795"/>
              <a:ext cx="11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 sz="2400" b="1">
                <a:latin typeface="Bookman Old Style" pitchFamily="18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285984" y="5929330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 4 раза меньше длины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Задача 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dirty="0" smtClean="0"/>
              <a:t>Представь, что ты маляр и тебя наняли для ремонта помещения. Ты знаешь, что стена имеет измерение 39 м и 47 м,  а для покраски 1 кв.м поверхности требуется 200 грамм краски. В магазине есть в продаже банки с краской по 1,8 кг., 2,4 кг., 3 кг. Сколько и каких банок нужно купить, что бы в результате ремонта  осталось меньше краски.  Свое мнение объясни.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Задача 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dirty="0" smtClean="0"/>
              <a:t>Сколько коврового покрытия </a:t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ru-RU" dirty="0" smtClean="0"/>
              <a:t>кв. м</a:t>
            </a:r>
            <a:r>
              <a:rPr lang="ru-RU" dirty="0" smtClean="0"/>
              <a:t>) нужно купить для того, чтобы застелить полы в зале, если его измерения 10 м и 35 м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Самостоятельная работа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На «3»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Найти площадь прямоугольника, если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= 10,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= 20  </a:t>
            </a:r>
          </a:p>
          <a:p>
            <a:pPr algn="just"/>
            <a:r>
              <a:rPr lang="ru-RU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На «4»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Грядку длиной 12м и шириной 3м разделили на три равных прямоугольника. Чему равна площадь каждого? Решите задачу разными способами. Сравните полученные результаты и объясните их.</a:t>
            </a:r>
          </a:p>
          <a:p>
            <a:pPr algn="just"/>
            <a:r>
              <a:rPr lang="ru-RU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На «5»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Как измениться площадь квадрата, если его сторону уменьшить в три раза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0100" y="2214555"/>
            <a:ext cx="7429552" cy="242889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Вместе с родителями посчитать затраты на ремонт в вашей комнате.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73" name="Group 1"/>
          <p:cNvGrpSpPr>
            <a:grpSpLocks/>
          </p:cNvGrpSpPr>
          <p:nvPr/>
        </p:nvGrpSpPr>
        <p:grpSpPr bwMode="auto">
          <a:xfrm>
            <a:off x="4357686" y="3728624"/>
            <a:ext cx="3773215" cy="2400710"/>
            <a:chOff x="3268" y="2271"/>
            <a:chExt cx="4659" cy="2927"/>
          </a:xfrm>
        </p:grpSpPr>
        <p:sp>
          <p:nvSpPr>
            <p:cNvPr id="3076" name="AutoShape 4"/>
            <p:cNvSpPr>
              <a:spLocks noChangeArrowheads="1"/>
            </p:cNvSpPr>
            <p:nvPr/>
          </p:nvSpPr>
          <p:spPr bwMode="auto">
            <a:xfrm>
              <a:off x="3268" y="2271"/>
              <a:ext cx="4518" cy="2509"/>
            </a:xfrm>
            <a:prstGeom prst="cube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7" name="Text Box 5"/>
            <p:cNvSpPr txBox="1">
              <a:spLocks noChangeArrowheads="1"/>
            </p:cNvSpPr>
            <p:nvPr/>
          </p:nvSpPr>
          <p:spPr bwMode="auto">
            <a:xfrm>
              <a:off x="4398" y="3107"/>
              <a:ext cx="847" cy="41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2м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8" name="Text Box 6"/>
            <p:cNvSpPr txBox="1">
              <a:spLocks noChangeArrowheads="1"/>
            </p:cNvSpPr>
            <p:nvPr/>
          </p:nvSpPr>
          <p:spPr bwMode="auto">
            <a:xfrm>
              <a:off x="5245" y="3804"/>
              <a:ext cx="847" cy="41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2м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9" name="Text Box 7"/>
            <p:cNvSpPr txBox="1">
              <a:spLocks noChangeArrowheads="1"/>
            </p:cNvSpPr>
            <p:nvPr/>
          </p:nvSpPr>
          <p:spPr bwMode="auto">
            <a:xfrm>
              <a:off x="5668" y="4083"/>
              <a:ext cx="708" cy="41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2м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0" name="Text Box 8"/>
            <p:cNvSpPr txBox="1">
              <a:spLocks noChangeArrowheads="1"/>
            </p:cNvSpPr>
            <p:nvPr/>
          </p:nvSpPr>
          <p:spPr bwMode="auto">
            <a:xfrm>
              <a:off x="6233" y="3386"/>
              <a:ext cx="564" cy="27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1м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1" name="Line 9"/>
            <p:cNvSpPr>
              <a:spLocks noChangeShapeType="1"/>
            </p:cNvSpPr>
            <p:nvPr/>
          </p:nvSpPr>
          <p:spPr bwMode="auto">
            <a:xfrm>
              <a:off x="3833" y="4083"/>
              <a:ext cx="395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2" name="Line 10"/>
            <p:cNvSpPr>
              <a:spLocks noChangeShapeType="1"/>
            </p:cNvSpPr>
            <p:nvPr/>
          </p:nvSpPr>
          <p:spPr bwMode="auto">
            <a:xfrm flipH="1">
              <a:off x="3268" y="4083"/>
              <a:ext cx="565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3" name="Line 11"/>
            <p:cNvSpPr>
              <a:spLocks noChangeShapeType="1"/>
            </p:cNvSpPr>
            <p:nvPr/>
          </p:nvSpPr>
          <p:spPr bwMode="auto">
            <a:xfrm>
              <a:off x="3833" y="2271"/>
              <a:ext cx="0" cy="18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6233" y="3804"/>
              <a:ext cx="565" cy="9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5104" y="2968"/>
              <a:ext cx="847" cy="6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>
              <a:off x="5527" y="2968"/>
              <a:ext cx="0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5527" y="3247"/>
              <a:ext cx="4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>
              <a:off x="3268" y="5198"/>
              <a:ext cx="395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6092" y="3804"/>
              <a:ext cx="0" cy="9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>
              <a:off x="6233" y="3665"/>
              <a:ext cx="5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>
              <a:off x="7927" y="2271"/>
              <a:ext cx="0" cy="18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104" y="3804"/>
              <a:ext cx="84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4962" y="2968"/>
              <a:ext cx="0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7221" y="4222"/>
              <a:ext cx="706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5" name="AutoShape 23"/>
            <p:cNvSpPr>
              <a:spLocks noChangeArrowheads="1"/>
            </p:cNvSpPr>
            <p:nvPr/>
          </p:nvSpPr>
          <p:spPr bwMode="auto">
            <a:xfrm>
              <a:off x="6233" y="4222"/>
              <a:ext cx="141" cy="139"/>
            </a:xfrm>
            <a:prstGeom prst="flowChartConnec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="" xmlns:p14="http://schemas.microsoft.com/office/powerpoint/2010/main" val="35519112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Documents and Settings\Надежда\Рабочий стол\j034334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7" y="1235102"/>
            <a:ext cx="4786314" cy="497998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Закончи предложение: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 узнал…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 научился…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Мне понравилось…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 затруднялся…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Мое настроение…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Надежда\Рабочий стол\863707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785794"/>
            <a:ext cx="5929354" cy="857257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Математику,  друзья,</a:t>
            </a:r>
            <a:b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Не любить никак нельзя.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/>
              <a:t/>
            </a:r>
            <a:br>
              <a:rPr lang="ru-RU" sz="4000" dirty="0"/>
            </a:br>
            <a:endParaRPr lang="ru-RU" sz="4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85010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Устный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innerShdw blurRad="749300" dist="990600" dir="11400000">
                    <a:prstClr val="black">
                      <a:alpha val="4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счет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innerShdw blurRad="749300" dist="990600" dir="11400000">
                    <a:prstClr val="black">
                      <a:alpha val="4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accent6">
                  <a:lumMod val="75000"/>
                </a:schemeClr>
              </a:solidFill>
              <a:effectLst>
                <a:innerShdw blurRad="749300" dist="990600" dir="11400000">
                  <a:prstClr val="black">
                    <a:alpha val="40000"/>
                  </a:prst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28860" y="1071546"/>
            <a:ext cx="3840224" cy="7920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25 ◦ 15 ◦ 4  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2071678"/>
            <a:ext cx="3840224" cy="8927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125 ◦ 8 ◦ 6  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3286124"/>
            <a:ext cx="384022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12 ◦ 5 ◦ 20  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14876" y="2071678"/>
            <a:ext cx="3840224" cy="86409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25 ◦ 7 ◦ 8  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43438" y="3286124"/>
            <a:ext cx="3840224" cy="86409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25 ◦ 22 ◦ 4  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14876" y="4643446"/>
            <a:ext cx="384022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11 ◦  26  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4282" y="4714884"/>
            <a:ext cx="3840224" cy="86409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  520 ◦ 5  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71736" y="5715016"/>
            <a:ext cx="3840224" cy="86409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(25 +9)  ◦ 4  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357298"/>
          <a:ext cx="7929614" cy="5000660"/>
        </p:xfrm>
        <a:graphic>
          <a:graphicData uri="http://schemas.openxmlformats.org/drawingml/2006/table">
            <a:tbl>
              <a:tblPr/>
              <a:tblGrid>
                <a:gridCol w="579273"/>
                <a:gridCol w="579273"/>
                <a:gridCol w="579273"/>
                <a:gridCol w="669384"/>
                <a:gridCol w="720875"/>
                <a:gridCol w="669384"/>
                <a:gridCol w="579273"/>
                <a:gridCol w="579273"/>
                <a:gridCol w="669384"/>
                <a:gridCol w="579273"/>
                <a:gridCol w="579273"/>
                <a:gridCol w="579273"/>
                <a:gridCol w="566403"/>
              </a:tblGrid>
              <a:tr h="714380"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 algn="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 algn="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71670" y="285728"/>
            <a:ext cx="45720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Реши кроссворд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85786" y="571478"/>
          <a:ext cx="7786743" cy="5462156"/>
        </p:xfrm>
        <a:graphic>
          <a:graphicData uri="http://schemas.openxmlformats.org/drawingml/2006/table">
            <a:tbl>
              <a:tblPr/>
              <a:tblGrid>
                <a:gridCol w="568836"/>
                <a:gridCol w="568836"/>
                <a:gridCol w="568836"/>
                <a:gridCol w="657323"/>
                <a:gridCol w="707888"/>
                <a:gridCol w="657323"/>
                <a:gridCol w="568836"/>
                <a:gridCol w="568836"/>
                <a:gridCol w="657323"/>
                <a:gridCol w="568836"/>
                <a:gridCol w="568836"/>
                <a:gridCol w="568836"/>
                <a:gridCol w="556198"/>
              </a:tblGrid>
              <a:tr h="780308"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1" i="0" u="none" strike="noStrike" dirty="0" err="1">
                          <a:solidFill>
                            <a:srgbClr val="FF0000"/>
                          </a:solidFill>
                          <a:latin typeface="Calibri"/>
                        </a:rPr>
                        <a:t>п</a:t>
                      </a:r>
                      <a:endParaRPr lang="ru-RU" sz="4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е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р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и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м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е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т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р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0308"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д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л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и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а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03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р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я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м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о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у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г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л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ь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и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0308"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1" i="0" u="none" strike="noStrike" dirty="0" err="1">
                          <a:solidFill>
                            <a:srgbClr val="FF0000"/>
                          </a:solidFill>
                          <a:latin typeface="Calibri"/>
                        </a:rPr>
                        <a:t>щ</a:t>
                      </a:r>
                      <a:endParaRPr lang="ru-RU" sz="4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80308"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а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ж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е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ь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0308"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а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1" i="0" u="none" strike="noStrike" dirty="0" err="1">
                          <a:solidFill>
                            <a:srgbClr val="FF0000"/>
                          </a:solidFill>
                          <a:latin typeface="Calibri"/>
                        </a:rPr>
                        <a:t>д</a:t>
                      </a:r>
                      <a:endParaRPr lang="ru-RU" sz="4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р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а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т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03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д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р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</a:t>
                      </a: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800" b="1" i="0" u="none" strike="noStrike" dirty="0" err="1">
                          <a:solidFill>
                            <a:srgbClr val="FF0000"/>
                          </a:solidFill>
                          <a:latin typeface="Calibri"/>
                        </a:rPr>
                        <a:t>ь</a:t>
                      </a:r>
                      <a:endParaRPr lang="ru-RU" sz="4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4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66" marR="7966" marT="79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500042"/>
            <a:ext cx="72152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  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Найдите площадь фигуры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700808"/>
            <a:ext cx="2952328" cy="187220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724128" y="1700808"/>
            <a:ext cx="2016224" cy="187220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187624" y="1116033"/>
            <a:ext cx="1656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        </a:t>
            </a:r>
            <a:r>
              <a:rPr lang="en-US" sz="3200" b="1" dirty="0" smtClean="0"/>
              <a:t>a</a:t>
            </a:r>
            <a:endParaRPr lang="ru-RU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156176" y="1116033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   a</a:t>
            </a:r>
            <a:endParaRPr lang="ru-RU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779912" y="220486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b</a:t>
            </a:r>
            <a:endParaRPr lang="ru-RU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87624" y="3861048"/>
            <a:ext cx="67419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          </a:t>
            </a:r>
            <a:r>
              <a:rPr lang="en-US" sz="3200" b="1" dirty="0" smtClean="0"/>
              <a:t>a = 4</a:t>
            </a:r>
            <a:r>
              <a:rPr lang="ru-RU" sz="3200" b="1" dirty="0" smtClean="0"/>
              <a:t> см</a:t>
            </a:r>
            <a:r>
              <a:rPr lang="en-US" sz="3200" b="1" dirty="0" smtClean="0"/>
              <a:t>                  b= 12 </a:t>
            </a:r>
            <a:r>
              <a:rPr lang="ru-RU" sz="3200" b="1" dirty="0" smtClean="0"/>
              <a:t>см</a:t>
            </a:r>
            <a:r>
              <a:rPr lang="en-US" sz="3200" b="1" dirty="0" smtClean="0"/>
              <a:t>  </a:t>
            </a:r>
            <a:endParaRPr lang="ru-RU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95536" y="5949280"/>
            <a:ext cx="36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 </a:t>
            </a:r>
            <a:endParaRPr lang="ru-RU" sz="3200" b="1" dirty="0"/>
          </a:p>
        </p:txBody>
      </p:sp>
    </p:spTree>
    <p:extLst>
      <p:ext uri="{BB962C8B-B14F-4D97-AF65-F5344CB8AC3E}">
        <p14:creationId xmlns="" xmlns:p14="http://schemas.microsoft.com/office/powerpoint/2010/main" val="24011754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500042"/>
            <a:ext cx="80010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  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Найдите периметр фигуры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700808"/>
            <a:ext cx="2952328" cy="187220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724128" y="1700808"/>
            <a:ext cx="2016224" cy="187220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187624" y="1116033"/>
            <a:ext cx="1656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        </a:t>
            </a:r>
            <a:r>
              <a:rPr lang="en-US" sz="3200" b="1" dirty="0" smtClean="0"/>
              <a:t>a</a:t>
            </a:r>
            <a:endParaRPr lang="ru-RU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156176" y="1116033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   a</a:t>
            </a:r>
            <a:endParaRPr lang="ru-RU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779912" y="220486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b</a:t>
            </a:r>
            <a:endParaRPr lang="ru-RU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87624" y="3861048"/>
            <a:ext cx="53285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          </a:t>
            </a:r>
            <a:r>
              <a:rPr lang="en-US" sz="3200" b="1" dirty="0" smtClean="0"/>
              <a:t>a = 4</a:t>
            </a:r>
            <a:r>
              <a:rPr lang="ru-RU" sz="3200" b="1" dirty="0" smtClean="0"/>
              <a:t> см</a:t>
            </a:r>
            <a:r>
              <a:rPr lang="en-US" sz="3200" b="1" dirty="0" smtClean="0"/>
              <a:t>              b= 12 </a:t>
            </a:r>
            <a:r>
              <a:rPr lang="ru-RU" sz="3200" b="1" dirty="0" smtClean="0"/>
              <a:t>см</a:t>
            </a:r>
            <a:r>
              <a:rPr lang="en-US" sz="3200" b="1" dirty="0" smtClean="0"/>
              <a:t> </a:t>
            </a:r>
            <a:endParaRPr lang="ru-RU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024856" y="5085184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  S=a ∙ b</a:t>
            </a:r>
            <a:endParaRPr lang="ru-RU" sz="3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760132" y="5056584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   S=a ∙ a</a:t>
            </a:r>
            <a:r>
              <a:rPr lang="ru-RU" sz="3200" b="1" dirty="0" smtClean="0"/>
              <a:t> </a:t>
            </a:r>
            <a:endParaRPr lang="ru-RU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95536" y="5949280"/>
            <a:ext cx="41050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  </a:t>
            </a:r>
            <a:r>
              <a:rPr lang="en-US" sz="3200" b="1" dirty="0" smtClean="0"/>
              <a:t>S</a:t>
            </a:r>
            <a:r>
              <a:rPr lang="ru-RU" sz="3200" b="1" dirty="0" smtClean="0"/>
              <a:t> = 4</a:t>
            </a:r>
            <a:r>
              <a:rPr lang="en-US" sz="3200" b="1" dirty="0" smtClean="0"/>
              <a:t> </a:t>
            </a:r>
            <a:r>
              <a:rPr lang="ru-RU" sz="3200" b="1" dirty="0" smtClean="0"/>
              <a:t>∙</a:t>
            </a:r>
            <a:r>
              <a:rPr lang="en-US" sz="3200" b="1" dirty="0" smtClean="0"/>
              <a:t> 1</a:t>
            </a:r>
            <a:r>
              <a:rPr lang="ru-RU" sz="3200" b="1" dirty="0" smtClean="0"/>
              <a:t>2</a:t>
            </a:r>
            <a:r>
              <a:rPr lang="en-US" sz="3200" b="1" dirty="0" smtClean="0"/>
              <a:t> </a:t>
            </a:r>
            <a:r>
              <a:rPr lang="ru-RU" sz="3200" b="1" dirty="0" smtClean="0"/>
              <a:t>=</a:t>
            </a:r>
            <a:r>
              <a:rPr lang="en-US" sz="3200" b="1" dirty="0" smtClean="0"/>
              <a:t> 48</a:t>
            </a:r>
            <a:r>
              <a:rPr lang="ru-RU" sz="3200" b="1" dirty="0" smtClean="0"/>
              <a:t> кв.см</a:t>
            </a:r>
            <a:endParaRPr lang="ru-RU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436096" y="5949280"/>
            <a:ext cx="3350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  </a:t>
            </a:r>
            <a:r>
              <a:rPr lang="en-US" sz="3200" b="1" dirty="0" smtClean="0"/>
              <a:t>S</a:t>
            </a:r>
            <a:r>
              <a:rPr lang="ru-RU" sz="3200" b="1" dirty="0" smtClean="0"/>
              <a:t> = 4∙4=16 кв.см</a:t>
            </a:r>
            <a:endParaRPr lang="ru-RU" sz="32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85786" y="1571612"/>
            <a:ext cx="7444927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Найдите площадь прямоугольника со сторонами 1м и 40 м. Из предложенных ответов найдите верный и объясните его: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1)40;    2) 250;     3)400;     4)4000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57290" y="642918"/>
            <a:ext cx="57150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Задача 1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785794"/>
            <a:ext cx="218829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Задача 2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785786" y="1714488"/>
            <a:ext cx="657229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Какой из прямоугольников имеющих площадь 36см</a:t>
            </a:r>
            <a:r>
              <a:rPr kumimoji="0" lang="ru-RU" sz="36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имеет наименьший периметр. Как можно использовать эту задачу при планировании садового участка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679</TotalTime>
  <Words>507</Words>
  <Application>Microsoft Office PowerPoint</Application>
  <PresentationFormat>Экран (4:3)</PresentationFormat>
  <Paragraphs>160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Урок в 5 классе на тему:  «Площадь. Формула площади прямоугольника»</vt:lpstr>
      <vt:lpstr>Математику,  друзья, Не любить никак нельзя.  </vt:lpstr>
      <vt:lpstr>Устный счет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Тема урока </vt:lpstr>
      <vt:lpstr>Чему равны площади данных фигур</vt:lpstr>
      <vt:lpstr>Задача 5</vt:lpstr>
      <vt:lpstr>Задача 6</vt:lpstr>
      <vt:lpstr>Самостоятельная работа</vt:lpstr>
      <vt:lpstr>Домашнее задание</vt:lpstr>
      <vt:lpstr>Рефлексия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Ребята, послушайте, какая тишина! Это в школе начались уроки. Мы не будем тратить время зря  И приступим все к работе.</dc:title>
  <cp:lastModifiedBy>Дом</cp:lastModifiedBy>
  <cp:revision>74</cp:revision>
  <dcterms:modified xsi:type="dcterms:W3CDTF">2015-02-08T15:28:29Z</dcterms:modified>
</cp:coreProperties>
</file>