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521A3-6C45-4D18-A6D9-AEEF83E1B31F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0B852-02D0-4A1B-91C6-7AD969D75CE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B852-02D0-4A1B-91C6-7AD969D75CE7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CB40B-16BE-4FF7-B362-8BAE90767BD0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14ABE-B9F1-42D9-9F64-A7FB8CC9EC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2357446"/>
          </a:xfrm>
          <a:ln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Линзы</a:t>
            </a:r>
            <a:r>
              <a:rPr lang="ru-RU" b="1" dirty="0"/>
              <a:t>. Построение изображений, даваемых линзой. Формула тонкой </a:t>
            </a:r>
            <a:r>
              <a:rPr lang="ru-RU" b="1" dirty="0" smtClean="0"/>
              <a:t>линзы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71472" y="285728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Фокальная плоскость линзы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плоскость, проходящая через фокус линзы перпендикулярно главной оптической оси.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1" descr="321"/>
          <p:cNvPicPr>
            <a:picLocks noChangeAspect="1" noChangeArrowheads="1"/>
          </p:cNvPicPr>
          <p:nvPr/>
        </p:nvPicPr>
        <p:blipFill>
          <a:blip r:embed="rId3"/>
          <a:srcRect l="39714" t="11711" r="43539" b="13515"/>
          <a:stretch>
            <a:fillRect/>
          </a:stretch>
        </p:blipFill>
        <p:spPr bwMode="auto">
          <a:xfrm>
            <a:off x="2714612" y="2714620"/>
            <a:ext cx="827067" cy="2481279"/>
          </a:xfrm>
          <a:prstGeom prst="rect">
            <a:avLst/>
          </a:prstGeom>
          <a:noFill/>
        </p:spPr>
      </p:pic>
      <p:cxnSp>
        <p:nvCxnSpPr>
          <p:cNvPr id="4" name="Прямая со стрелкой 3"/>
          <p:cNvCxnSpPr/>
          <p:nvPr/>
        </p:nvCxnSpPr>
        <p:spPr>
          <a:xfrm>
            <a:off x="1643042" y="3500438"/>
            <a:ext cx="128588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1643042" y="4500570"/>
            <a:ext cx="128588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928926" y="3500438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2928926" y="4429132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428992" y="3571876"/>
            <a:ext cx="1071570" cy="7858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3428992" y="3571876"/>
            <a:ext cx="1143008" cy="8572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86182" y="3214686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sz="32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85852" y="4000504"/>
            <a:ext cx="35719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2500298" y="3857628"/>
            <a:ext cx="3000396" cy="1588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4071934" y="2071678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5143512"/>
            <a:ext cx="333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N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000496" y="3429000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28596" y="357166"/>
            <a:ext cx="8143932" cy="954107"/>
          </a:xfrm>
          <a:prstGeom prst="rect">
            <a:avLst/>
          </a:prstGeom>
          <a:noFill/>
          <a:ln w="9525">
            <a:solidFill>
              <a:schemeClr val="accent4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Оптическая сила линзы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величина обратная фокусному расстоянию.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42" name="Рисунок 10"/>
          <p:cNvPicPr>
            <a:picLocks noChangeAspect="1" noChangeArrowheads="1"/>
          </p:cNvPicPr>
          <p:nvPr/>
        </p:nvPicPr>
        <p:blipFill>
          <a:blip r:embed="rId4"/>
          <a:srcRect l="26367" t="26367" r="53125" b="55322"/>
          <a:stretch>
            <a:fillRect/>
          </a:stretch>
        </p:blipFill>
        <p:spPr bwMode="auto">
          <a:xfrm>
            <a:off x="714348" y="1643050"/>
            <a:ext cx="3010579" cy="2143123"/>
          </a:xfrm>
          <a:prstGeom prst="rect">
            <a:avLst/>
          </a:prstGeom>
          <a:noFill/>
          <a:ln w="9525">
            <a:solidFill>
              <a:srgbClr val="4F81BD"/>
            </a:solidFill>
            <a:miter lim="800000"/>
            <a:headEnd/>
            <a:tailEnd/>
          </a:ln>
          <a:effectLst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4143372" y="2000240"/>
          <a:ext cx="4186669" cy="1357322"/>
        </p:xfrm>
        <a:graphic>
          <a:graphicData uri="http://schemas.openxmlformats.org/presentationml/2006/ole">
            <p:oleObj spid="_x0000_s35843" name="Формула" r:id="rId5" imgW="1320227" imgH="431613" progId="Equation.3">
              <p:embed/>
            </p:oleObj>
          </a:graphicData>
        </a:graphic>
      </p:graphicFrame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71472" y="4286256"/>
            <a:ext cx="51338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СИ: [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= 1/м =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дптр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(диоптрия)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3214686"/>
          <a:ext cx="8215370" cy="1261872"/>
        </p:xfrm>
        <a:graphic>
          <a:graphicData uri="http://schemas.openxmlformats.org/drawingml/2006/table">
            <a:tbl>
              <a:tblPr/>
              <a:tblGrid>
                <a:gridCol w="1552774"/>
                <a:gridCol w="2799114"/>
                <a:gridCol w="3863482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Номер опыта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Фокусное расстояние, м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Оптическая сила линзы, </a:t>
                      </a: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дптр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357166"/>
            <a:ext cx="850112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Практическое задание: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Используя удаленный источник света (Солнце), с помощью линзы получите на экране четкое изображение. Измерьте фокусное расстояние и вычислите оптическую силу линзы.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Приборы: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линзы, экран.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внесите в таблицу: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85720" y="500042"/>
            <a:ext cx="842968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Решите устно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Оптическая сила у очков соответственно равна 1,25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дптр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4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дптр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Каковы фокусные расстояния этих линз?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Чем отличаются друг от друга линзы, оптическая сила одной из которых равна +1,5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дптр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другой -1,5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дптр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Может ли оптическая сила линзы быть равна 0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дптр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28596" y="285728"/>
            <a:ext cx="842968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Построение изображения в линзе: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Луч, падающий на линзу параллельно оптической оси, после преломления идет через фокус линзы.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Луч, проходящий через оптический центр линзы не преломляется.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Луч, проходя через фокус линзы после преломления идет параллельно оптической оси.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985" name="Объект 3"/>
          <p:cNvPicPr>
            <a:picLocks noChangeArrowheads="1"/>
          </p:cNvPicPr>
          <p:nvPr/>
        </p:nvPicPr>
        <p:blipFill>
          <a:blip r:embed="rId3"/>
          <a:srcRect t="-5174" r="-31" b="-3360"/>
          <a:stretch>
            <a:fillRect/>
          </a:stretch>
        </p:blipFill>
        <p:spPr bwMode="auto">
          <a:xfrm>
            <a:off x="1643042" y="3571876"/>
            <a:ext cx="6715172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1" y="2285992"/>
          <a:ext cx="8715437" cy="3364992"/>
        </p:xfrm>
        <a:graphic>
          <a:graphicData uri="http://schemas.openxmlformats.org/drawingml/2006/table">
            <a:tbl>
              <a:tblPr/>
              <a:tblGrid>
                <a:gridCol w="2142545"/>
                <a:gridCol w="2142545"/>
                <a:gridCol w="2142545"/>
                <a:gridCol w="2287802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Изображение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Вид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Ориентация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Относительный размер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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2F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d=2F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F&lt;d&lt;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2F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d=F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d&lt;F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4033" name="Объект 9"/>
          <p:cNvPicPr>
            <a:picLocks noChangeArrowheads="1"/>
          </p:cNvPicPr>
          <p:nvPr/>
        </p:nvPicPr>
        <p:blipFill>
          <a:blip r:embed="rId3" cstate="print"/>
          <a:srcRect t="-179" r="-2129" b="-249"/>
          <a:stretch>
            <a:fillRect/>
          </a:stretch>
        </p:blipFill>
        <p:spPr bwMode="auto">
          <a:xfrm>
            <a:off x="587375" y="8934450"/>
            <a:ext cx="152400" cy="790575"/>
          </a:xfrm>
          <a:prstGeom prst="rect">
            <a:avLst/>
          </a:prstGeom>
          <a:noFill/>
        </p:spPr>
      </p:pic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357158" y="285728"/>
            <a:ext cx="857256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 задач: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Постройте изображения предметов в тонких линзах и заполните таблицу: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Постройте изображение и определите его вид: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Закрепление: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Какую линзу называют собирающей, рассеивающей?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Зависит ли фокусное расстояние линзы от показателя преломления среды, в которой она находится?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Можно ли получить мнимое изображение источника на экране или фотопластинке?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Всегда ли двояковогнутая линза является рассеивающей?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Как нужно расположить две собирающие линзы, чтобы пучок параллельных лучей, пройдя через обе линзы, снова стал параллельным?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285728"/>
            <a:ext cx="4286280" cy="582594"/>
          </a:xfrm>
          <a:ln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План </a:t>
            </a:r>
            <a:r>
              <a:rPr lang="ru-RU" b="1" dirty="0"/>
              <a:t>урока: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500174"/>
            <a:ext cx="7929618" cy="2554545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1.Линзы. Типы линз.</a:t>
            </a:r>
            <a:endParaRPr kumimoji="0" lang="ru-RU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2.Геометрические характеристики линз. Характерные лучи.</a:t>
            </a:r>
            <a:endParaRPr kumimoji="0" lang="ru-RU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3.Получение изображения с помощью линзы.</a:t>
            </a:r>
            <a:endParaRPr kumimoji="0" lang="ru-RU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274638"/>
            <a:ext cx="5929354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 </a:t>
            </a:r>
            <a:r>
              <a:rPr lang="ru-RU" dirty="0"/>
              <a:t>такое линза?</a:t>
            </a:r>
            <a:br>
              <a:rPr lang="ru-RU" dirty="0"/>
            </a:br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85786" y="1500174"/>
            <a:ext cx="7715304" cy="3170099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Линзы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это прозрачные для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света тела, ограниченные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сферическими поверхностями,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одна из которых может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быть плоской.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5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1" descr="3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214686"/>
            <a:ext cx="3362735" cy="1785950"/>
          </a:xfrm>
          <a:prstGeom prst="rect">
            <a:avLst/>
          </a:prstGeom>
          <a:noFill/>
        </p:spPr>
      </p:pic>
      <p:pic>
        <p:nvPicPr>
          <p:cNvPr id="19457" name="Рисунок 2" descr="45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143248"/>
            <a:ext cx="3731069" cy="1857388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14348" y="928670"/>
            <a:ext cx="3071834" cy="1071570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Выпуклые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(толще по середине, чем у краев)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143504" y="928670"/>
            <a:ext cx="3286148" cy="1071570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Вогнутые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(тоньше по середине, чем у краев)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928662" y="1357298"/>
            <a:ext cx="742955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Двояковыпуклая                                                                    Двояковогнутая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Плоско-выпуклая                                                                  Плоско-вогнутая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Вогнуто-выпуклая                                                                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Выпукло-вогнутая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857620" y="214290"/>
            <a:ext cx="1133644" cy="461665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Линзы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 стрелкой 11"/>
          <p:cNvCxnSpPr>
            <a:stCxn id="19464" idx="1"/>
            <a:endCxn id="19460" idx="0"/>
          </p:cNvCxnSpPr>
          <p:nvPr/>
        </p:nvCxnSpPr>
        <p:spPr>
          <a:xfrm rot="10800000" flipV="1">
            <a:off x="2250266" y="445122"/>
            <a:ext cx="1607355" cy="4835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9464" idx="3"/>
            <a:endCxn id="19459" idx="0"/>
          </p:cNvCxnSpPr>
          <p:nvPr/>
        </p:nvCxnSpPr>
        <p:spPr>
          <a:xfrm>
            <a:off x="4991264" y="445123"/>
            <a:ext cx="1795314" cy="4835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428860" y="5357826"/>
            <a:ext cx="4196150" cy="461665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Какие типы линз вы знаете?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59" grpId="0" animBg="1"/>
      <p:bldP spid="19462" grpId="0"/>
      <p:bldP spid="19464" grpId="0" animBg="1"/>
      <p:bldP spid="194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28596" y="285728"/>
            <a:ext cx="8358246" cy="1569660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Собирающие линзы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линзы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преобразующие параллельный пучок световых лучей в сходящийся.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66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7915275"/>
            <a:ext cx="161925" cy="917575"/>
          </a:xfrm>
          <a:prstGeom prst="rect">
            <a:avLst/>
          </a:prstGeom>
          <a:noFill/>
        </p:spPr>
      </p:pic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428596" y="250030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7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928802"/>
            <a:ext cx="571504" cy="3238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2000232" y="3571876"/>
            <a:ext cx="407196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428860" y="2786058"/>
            <a:ext cx="142876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428860" y="4357694"/>
            <a:ext cx="142876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929058" y="2786058"/>
            <a:ext cx="1571636" cy="121444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3929058" y="3000372"/>
            <a:ext cx="1571636" cy="14287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57158" y="357166"/>
            <a:ext cx="8572560" cy="1569660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Рассеивающие линзы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линзы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преобразующие параллельный пучок световых лучей в расходящийся.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2" name="Объект 9"/>
          <p:cNvPicPr>
            <a:picLocks noChangeArrowheads="1"/>
          </p:cNvPicPr>
          <p:nvPr/>
        </p:nvPicPr>
        <p:blipFill>
          <a:blip r:embed="rId3"/>
          <a:srcRect t="-179" r="-2129" b="-249"/>
          <a:stretch>
            <a:fillRect/>
          </a:stretch>
        </p:blipFill>
        <p:spPr bwMode="auto">
          <a:xfrm>
            <a:off x="3857620" y="2071678"/>
            <a:ext cx="542910" cy="3489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643174" y="3714752"/>
            <a:ext cx="3000396" cy="158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643174" y="2857496"/>
            <a:ext cx="150019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643174" y="4572008"/>
            <a:ext cx="150019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4071934" y="2071678"/>
            <a:ext cx="857256" cy="7143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4071934" y="4643446"/>
            <a:ext cx="857256" cy="7143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143240" y="2928934"/>
            <a:ext cx="1071570" cy="9286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V="1">
            <a:off x="3214678" y="3643314"/>
            <a:ext cx="1000132" cy="8572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1" descr="321"/>
          <p:cNvPicPr>
            <a:picLocks noChangeAspect="1" noChangeArrowheads="1"/>
          </p:cNvPicPr>
          <p:nvPr/>
        </p:nvPicPr>
        <p:blipFill>
          <a:blip r:embed="rId3"/>
          <a:srcRect l="39714" t="11711" r="43539" b="13515"/>
          <a:stretch>
            <a:fillRect/>
          </a:stretch>
        </p:blipFill>
        <p:spPr bwMode="auto">
          <a:xfrm>
            <a:off x="3357554" y="1643050"/>
            <a:ext cx="827067" cy="2481279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571472" y="357166"/>
            <a:ext cx="807249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Геометрические характеристики линз. Характерные лучи.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914400"/>
            <a:ext cx="21082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43042" y="2928934"/>
            <a:ext cx="45720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00232" y="1714488"/>
            <a:ext cx="3571900" cy="24288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3714744" y="2857496"/>
            <a:ext cx="200020" cy="20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500166" y="1000108"/>
            <a:ext cx="4286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А                                         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15008" y="4071942"/>
            <a:ext cx="3513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71538" y="2643182"/>
            <a:ext cx="6429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</a:t>
            </a:r>
            <a:r>
              <a:rPr lang="ru-RU" sz="2800" b="1" baseline="-25000" dirty="0"/>
              <a:t>1</a:t>
            </a:r>
            <a:endParaRPr lang="ru-RU" sz="2800" dirty="0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6357950" y="2643182"/>
            <a:ext cx="7858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43306" y="2357430"/>
            <a:ext cx="4796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О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571472" y="4929198"/>
            <a:ext cx="771530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–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главный 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оптический    центр  линзы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главная оптическая ось линзы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   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побочная оптическая ось линзы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46710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Фокус собирающей линзы –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786313" y="357166"/>
            <a:ext cx="4143405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точка на главной оптической оси, в которой собираются лучи,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падающие параллельно главной оптической оси, после преломления их в линзе.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1" descr="321"/>
          <p:cNvPicPr>
            <a:picLocks noChangeAspect="1" noChangeArrowheads="1"/>
          </p:cNvPicPr>
          <p:nvPr/>
        </p:nvPicPr>
        <p:blipFill>
          <a:blip r:embed="rId3"/>
          <a:srcRect l="39714" t="11711" r="43539" b="13515"/>
          <a:stretch>
            <a:fillRect/>
          </a:stretch>
        </p:blipFill>
        <p:spPr bwMode="auto">
          <a:xfrm>
            <a:off x="2714612" y="2714620"/>
            <a:ext cx="827067" cy="2481279"/>
          </a:xfrm>
          <a:prstGeom prst="rect">
            <a:avLst/>
          </a:prstGeom>
          <a:noFill/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285852" y="4000504"/>
            <a:ext cx="38576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643042" y="3500438"/>
            <a:ext cx="128588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643042" y="4500570"/>
            <a:ext cx="128588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928926" y="3500438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928926" y="4429132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428992" y="3571876"/>
            <a:ext cx="1071570" cy="7858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428992" y="3571876"/>
            <a:ext cx="1143008" cy="8572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786182" y="3214686"/>
            <a:ext cx="4267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sz="3200" dirty="0"/>
              <a:t>F</a:t>
            </a:r>
            <a:endParaRPr lang="ru-RU" sz="3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428728" y="5357826"/>
            <a:ext cx="3888180" cy="523220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en-US" sz="2800" dirty="0"/>
              <a:t>Фокус </a:t>
            </a:r>
            <a:r>
              <a:rPr lang="ru-RU" sz="2800" dirty="0"/>
              <a:t>- действительный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214290"/>
            <a:ext cx="82153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Почему фокус  рассеивающей линзы называется мнимым?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00034" y="857232"/>
            <a:ext cx="8240717" cy="1200329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Фокус рассеивающей линзы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точка на главной оптической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оси, через которую проходят продолжения расходящегося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пучка  лучей,  параллельных  главной оптической оси.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7" name="Рисунок 2" descr="456"/>
          <p:cNvPicPr>
            <a:picLocks noChangeAspect="1" noChangeArrowheads="1"/>
          </p:cNvPicPr>
          <p:nvPr/>
        </p:nvPicPr>
        <p:blipFill>
          <a:blip r:embed="rId3"/>
          <a:srcRect l="8734" r="72926" b="16667"/>
          <a:stretch>
            <a:fillRect/>
          </a:stretch>
        </p:blipFill>
        <p:spPr bwMode="auto">
          <a:xfrm>
            <a:off x="3357554" y="2214554"/>
            <a:ext cx="107157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143108" y="3857628"/>
            <a:ext cx="3786214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571736" y="3214686"/>
            <a:ext cx="114300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71736" y="4500570"/>
            <a:ext cx="114300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643306" y="3143248"/>
            <a:ext cx="50006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714744" y="4500570"/>
            <a:ext cx="428628" cy="1428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4143372" y="2643182"/>
            <a:ext cx="1071570" cy="500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143372" y="4643446"/>
            <a:ext cx="1000132" cy="500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2285984" y="3143248"/>
            <a:ext cx="1857388" cy="8572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2285984" y="3643314"/>
            <a:ext cx="1857388" cy="100013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00298" y="3286124"/>
            <a:ext cx="354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F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428728" y="5572140"/>
            <a:ext cx="4714908" cy="584775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Фокус - мнимый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23" grpId="0"/>
      <p:bldP spid="3174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519</Words>
  <Application>Microsoft Office PowerPoint</Application>
  <PresentationFormat>Экран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Microsoft Equation 3.0</vt:lpstr>
      <vt:lpstr> Линзы. Построение изображений, даваемых линзой. Формула тонкой линзы </vt:lpstr>
      <vt:lpstr> План урока: </vt:lpstr>
      <vt:lpstr> Что такое линза?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16</cp:revision>
  <dcterms:created xsi:type="dcterms:W3CDTF">2015-01-25T08:41:55Z</dcterms:created>
  <dcterms:modified xsi:type="dcterms:W3CDTF">2015-01-25T09:52:24Z</dcterms:modified>
</cp:coreProperties>
</file>