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90" r:id="rId3"/>
    <p:sldId id="283" r:id="rId4"/>
    <p:sldId id="284" r:id="rId5"/>
    <p:sldId id="287" r:id="rId6"/>
    <p:sldId id="285" r:id="rId7"/>
    <p:sldId id="286" r:id="rId8"/>
    <p:sldId id="288" r:id="rId9"/>
    <p:sldId id="272" r:id="rId10"/>
    <p:sldId id="276" r:id="rId11"/>
    <p:sldId id="29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990099"/>
    <a:srgbClr val="006600"/>
    <a:srgbClr val="CC00CC"/>
    <a:srgbClr val="33CC33"/>
    <a:srgbClr val="FF0066"/>
    <a:srgbClr val="FF6600"/>
    <a:srgbClr val="FF00FF"/>
    <a:srgbClr val="66FF33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Прямоугольник,</a:t>
            </a:r>
            <a:br>
              <a:rPr lang="ru-RU" dirty="0" smtClean="0"/>
            </a:br>
            <a:r>
              <a:rPr lang="ru-RU" dirty="0" smtClean="0"/>
              <a:t>ромб и </a:t>
            </a:r>
            <a:r>
              <a:rPr lang="ru-RU" dirty="0" smtClean="0"/>
              <a:t>к</a:t>
            </a:r>
            <a:r>
              <a:rPr lang="ru-RU" dirty="0" smtClean="0"/>
              <a:t>вадрат</a:t>
            </a:r>
            <a:r>
              <a:rPr lang="ru-RU" dirty="0" smtClean="0"/>
              <a:t>.          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2500298" y="92867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dirty="0">
              <a:ln w="11430"/>
              <a:solidFill>
                <a:srgbClr val="99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285720" y="1000108"/>
            <a:ext cx="7000924" cy="3759955"/>
            <a:chOff x="285720" y="1000108"/>
            <a:chExt cx="7000924" cy="375995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3215472" y="3928272"/>
              <a:ext cx="285752" cy="1588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3000364" y="3786190"/>
              <a:ext cx="357190" cy="1588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786183" y="1785529"/>
              <a:ext cx="2428892" cy="2143934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572264" y="100010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3071802" y="1643050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393405" y="1821645"/>
              <a:ext cx="2428892" cy="2071702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1821637" y="2821777"/>
              <a:ext cx="2428892" cy="71438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43174" y="3929066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Н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71802" y="2428868"/>
              <a:ext cx="5000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000" b="1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4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6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868363" y="4672013"/>
          <a:ext cx="5792787" cy="1592262"/>
        </p:xfrm>
        <a:graphic>
          <a:graphicData uri="http://schemas.openxmlformats.org/presentationml/2006/ole">
            <p:oleObj spid="_x0000_s45059" name="Формула" r:id="rId3" imgW="1663560" imgH="457200" progId="Equation.3">
              <p:embed/>
            </p:oleObj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5143500" y="357188"/>
          <a:ext cx="3617913" cy="723900"/>
        </p:xfrm>
        <a:graphic>
          <a:graphicData uri="http://schemas.openxmlformats.org/presentationml/2006/ole">
            <p:oleObj spid="_x0000_s45060" name="Формула" r:id="rId4" imgW="1143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214422"/>
            <a:ext cx="72152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1)Я выполнял тяжелую для меня работу.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2)Я добросовестно трудился.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3)Я возводил храм науки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15" descr="учени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3716338"/>
            <a:ext cx="1981200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000240"/>
            <a:ext cx="8183880" cy="40348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1) Повторить определение, свойства прямоугольника, ромба и квадрата;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2)Учиться решать задачи.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3270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Задачи урока</a:t>
            </a:r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98"/>
          <p:cNvGrpSpPr/>
          <p:nvPr/>
        </p:nvGrpSpPr>
        <p:grpSpPr>
          <a:xfrm>
            <a:off x="0" y="-1"/>
            <a:ext cx="8863019" cy="6665736"/>
            <a:chOff x="0" y="-1"/>
            <a:chExt cx="8863019" cy="6665736"/>
          </a:xfrm>
        </p:grpSpPr>
        <p:grpSp>
          <p:nvGrpSpPr>
            <p:cNvPr id="3" name="Группа 259"/>
            <p:cNvGrpSpPr/>
            <p:nvPr/>
          </p:nvGrpSpPr>
          <p:grpSpPr>
            <a:xfrm>
              <a:off x="142844" y="-1"/>
              <a:ext cx="8720175" cy="6665736"/>
              <a:chOff x="147607" y="-1"/>
              <a:chExt cx="8720175" cy="6665736"/>
            </a:xfrm>
          </p:grpSpPr>
          <p:graphicFrame>
            <p:nvGraphicFramePr>
              <p:cNvPr id="177" name="Объект 176"/>
              <p:cNvGraphicFramePr>
                <a:graphicFrameLocks noChangeAspect="1"/>
              </p:cNvGraphicFramePr>
              <p:nvPr/>
            </p:nvGraphicFramePr>
            <p:xfrm>
              <a:off x="4429124" y="1643050"/>
              <a:ext cx="3862415" cy="255588"/>
            </p:xfrm>
            <a:graphic>
              <a:graphicData uri="http://schemas.openxmlformats.org/presentationml/2006/ole">
                <p:oleObj spid="_x0000_s60418" name="Формула" r:id="rId3" imgW="3009600" imgH="203040" progId="Equation.3">
                  <p:embed/>
                </p:oleObj>
              </a:graphicData>
            </a:graphic>
          </p:graphicFrame>
          <p:grpSp>
            <p:nvGrpSpPr>
              <p:cNvPr id="4" name="Группа 161"/>
              <p:cNvGrpSpPr/>
              <p:nvPr/>
            </p:nvGrpSpPr>
            <p:grpSpPr>
              <a:xfrm>
                <a:off x="2714612" y="357166"/>
                <a:ext cx="2790845" cy="1450785"/>
                <a:chOff x="2714612" y="357166"/>
                <a:chExt cx="2790845" cy="1450785"/>
              </a:xfrm>
            </p:grpSpPr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flipV="1">
                  <a:off x="3000364" y="642918"/>
                  <a:ext cx="857256" cy="50006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 flipV="1">
                  <a:off x="3857620" y="500042"/>
                  <a:ext cx="1362085" cy="14287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Прямая соединительная линия 137"/>
                <p:cNvCxnSpPr/>
                <p:nvPr/>
              </p:nvCxnSpPr>
              <p:spPr>
                <a:xfrm rot="5400000">
                  <a:off x="4217192" y="569099"/>
                  <a:ext cx="1071570" cy="93345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Прямая соединительная линия 139"/>
                <p:cNvCxnSpPr/>
                <p:nvPr/>
              </p:nvCxnSpPr>
              <p:spPr>
                <a:xfrm rot="10800000">
                  <a:off x="3000364" y="1142984"/>
                  <a:ext cx="1285884" cy="42862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5" name="TextBox 144"/>
                <p:cNvSpPr txBox="1"/>
                <p:nvPr/>
              </p:nvSpPr>
              <p:spPr>
                <a:xfrm>
                  <a:off x="2714612" y="1000108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6" name="TextBox 145"/>
                <p:cNvSpPr txBox="1"/>
                <p:nvPr/>
              </p:nvSpPr>
              <p:spPr>
                <a:xfrm>
                  <a:off x="3571868" y="42860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>
                <a:xfrm>
                  <a:off x="5219705" y="357166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4000496" y="150017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51" name="Прямая соединительная линия 150"/>
                <p:cNvCxnSpPr/>
                <p:nvPr/>
              </p:nvCxnSpPr>
              <p:spPr>
                <a:xfrm rot="16200000" flipH="1">
                  <a:off x="3607587" y="892951"/>
                  <a:ext cx="928694" cy="42862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Прямая соединительная линия 156"/>
                <p:cNvCxnSpPr/>
                <p:nvPr/>
              </p:nvCxnSpPr>
              <p:spPr>
                <a:xfrm rot="10800000" flipV="1">
                  <a:off x="3000365" y="500041"/>
                  <a:ext cx="2219341" cy="64294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4" name="Прямая со стрелкой 163"/>
              <p:cNvCxnSpPr/>
              <p:nvPr/>
            </p:nvCxnSpPr>
            <p:spPr>
              <a:xfrm rot="5400000">
                <a:off x="4033651" y="1686096"/>
                <a:ext cx="428628" cy="19966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Группа 177"/>
              <p:cNvGrpSpPr/>
              <p:nvPr/>
            </p:nvGrpSpPr>
            <p:grpSpPr>
              <a:xfrm>
                <a:off x="2857488" y="1857364"/>
                <a:ext cx="2786081" cy="1462413"/>
                <a:chOff x="2610517" y="2143116"/>
                <a:chExt cx="3104491" cy="1409175"/>
              </a:xfrm>
            </p:grpSpPr>
            <p:sp>
              <p:nvSpPr>
                <p:cNvPr id="165" name="Параллелограмм 164"/>
                <p:cNvSpPr/>
                <p:nvPr/>
              </p:nvSpPr>
              <p:spPr>
                <a:xfrm>
                  <a:off x="2849324" y="2357430"/>
                  <a:ext cx="2579932" cy="1000132"/>
                </a:xfrm>
                <a:prstGeom prst="parallelogram">
                  <a:avLst>
                    <a:gd name="adj" fmla="val 58016"/>
                  </a:avLst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69" name="Прямая соединительная линия 168"/>
                <p:cNvCxnSpPr>
                  <a:endCxn id="174" idx="1"/>
                </p:cNvCxnSpPr>
                <p:nvPr/>
              </p:nvCxnSpPr>
              <p:spPr>
                <a:xfrm flipV="1">
                  <a:off x="2928927" y="2368443"/>
                  <a:ext cx="2500329" cy="94490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Прямая соединительная линия 170"/>
                <p:cNvCxnSpPr/>
                <p:nvPr/>
              </p:nvCxnSpPr>
              <p:spPr>
                <a:xfrm>
                  <a:off x="3491450" y="2349628"/>
                  <a:ext cx="1252001" cy="9637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TextBox 171"/>
                <p:cNvSpPr txBox="1"/>
                <p:nvPr/>
              </p:nvSpPr>
              <p:spPr>
                <a:xfrm>
                  <a:off x="2610517" y="324451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3173041" y="2143116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5429256" y="221455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5" name="TextBox 174"/>
                <p:cNvSpPr txBox="1"/>
                <p:nvPr/>
              </p:nvSpPr>
              <p:spPr>
                <a:xfrm>
                  <a:off x="4759781" y="324451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6" name="TextBox 175"/>
                <p:cNvSpPr txBox="1"/>
                <p:nvPr/>
              </p:nvSpPr>
              <p:spPr>
                <a:xfrm>
                  <a:off x="3963758" y="2556140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79" name="Прямоугольник 178"/>
              <p:cNvSpPr/>
              <p:nvPr/>
            </p:nvSpPr>
            <p:spPr>
              <a:xfrm>
                <a:off x="5072066" y="3929066"/>
                <a:ext cx="1643074" cy="92869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1" name="Прямая соединительная линия 180"/>
              <p:cNvCxnSpPr/>
              <p:nvPr/>
            </p:nvCxnSpPr>
            <p:spPr>
              <a:xfrm flipV="1">
                <a:off x="5072066" y="3929066"/>
                <a:ext cx="1643074" cy="9286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>
                <a:off x="5072066" y="3929066"/>
                <a:ext cx="1643074" cy="9286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Прямоугольник 184"/>
              <p:cNvSpPr/>
              <p:nvPr/>
            </p:nvSpPr>
            <p:spPr>
              <a:xfrm>
                <a:off x="3719507" y="5214950"/>
                <a:ext cx="1428760" cy="12858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7" name="Прямая со стрелкой 186"/>
              <p:cNvCxnSpPr/>
              <p:nvPr/>
            </p:nvCxnSpPr>
            <p:spPr>
              <a:xfrm rot="10800000" flipV="1">
                <a:off x="3000364" y="3214686"/>
                <a:ext cx="857258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 стрелкой 190"/>
              <p:cNvCxnSpPr/>
              <p:nvPr/>
            </p:nvCxnSpPr>
            <p:spPr>
              <a:xfrm>
                <a:off x="4357686" y="3214686"/>
                <a:ext cx="785818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 стрелкой 195"/>
              <p:cNvCxnSpPr/>
              <p:nvPr/>
            </p:nvCxnSpPr>
            <p:spPr>
              <a:xfrm rot="5400000">
                <a:off x="5041112" y="5107795"/>
                <a:ext cx="857257" cy="5000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 стрелкой 197"/>
              <p:cNvCxnSpPr/>
              <p:nvPr/>
            </p:nvCxnSpPr>
            <p:spPr>
              <a:xfrm>
                <a:off x="2933687" y="5072074"/>
                <a:ext cx="714384" cy="71438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Прямая соединительная линия 207"/>
              <p:cNvCxnSpPr/>
              <p:nvPr/>
            </p:nvCxnSpPr>
            <p:spPr>
              <a:xfrm rot="10800000" flipV="1">
                <a:off x="3719507" y="5214950"/>
                <a:ext cx="1428760" cy="128588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Прямая соединительная линия 209"/>
              <p:cNvCxnSpPr/>
              <p:nvPr/>
            </p:nvCxnSpPr>
            <p:spPr>
              <a:xfrm>
                <a:off x="3719507" y="5214950"/>
                <a:ext cx="1428760" cy="128588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1" name="TextBox 210"/>
              <p:cNvSpPr txBox="1"/>
              <p:nvPr/>
            </p:nvSpPr>
            <p:spPr>
              <a:xfrm>
                <a:off x="4714876" y="471488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1862119" y="492919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3433755" y="635795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6" name="Группа 220"/>
              <p:cNvGrpSpPr/>
              <p:nvPr/>
            </p:nvGrpSpPr>
            <p:grpSpPr>
              <a:xfrm>
                <a:off x="2076433" y="3643312"/>
                <a:ext cx="1790713" cy="1549449"/>
                <a:chOff x="2004995" y="3568527"/>
                <a:chExt cx="1790713" cy="1809389"/>
              </a:xfrm>
            </p:grpSpPr>
            <p:sp>
              <p:nvSpPr>
                <p:cNvPr id="184" name="Параллелограмм 183"/>
                <p:cNvSpPr/>
                <p:nvPr/>
              </p:nvSpPr>
              <p:spPr>
                <a:xfrm>
                  <a:off x="2004995" y="3902218"/>
                  <a:ext cx="1790713" cy="1212502"/>
                </a:xfrm>
                <a:prstGeom prst="parallelogram">
                  <a:avLst>
                    <a:gd name="adj" fmla="val 46111"/>
                  </a:avLst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02" name="Прямая соединительная линия 201"/>
                <p:cNvCxnSpPr/>
                <p:nvPr/>
              </p:nvCxnSpPr>
              <p:spPr>
                <a:xfrm rot="16200000" flipH="1">
                  <a:off x="2320490" y="4086790"/>
                  <a:ext cx="1154960" cy="78581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Прямая соединительная линия 203"/>
                <p:cNvCxnSpPr/>
                <p:nvPr/>
              </p:nvCxnSpPr>
              <p:spPr>
                <a:xfrm flipV="1">
                  <a:off x="2004995" y="3902218"/>
                  <a:ext cx="1785950" cy="12125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3" name="TextBox 212"/>
                <p:cNvSpPr txBox="1"/>
                <p:nvPr/>
              </p:nvSpPr>
              <p:spPr>
                <a:xfrm>
                  <a:off x="2290747" y="3568530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" name="TextBox 214"/>
                <p:cNvSpPr txBox="1"/>
                <p:nvPr/>
              </p:nvSpPr>
              <p:spPr>
                <a:xfrm>
                  <a:off x="3148003" y="5070138"/>
                  <a:ext cx="285752" cy="307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6" name="TextBox 215"/>
                <p:cNvSpPr txBox="1"/>
                <p:nvPr/>
              </p:nvSpPr>
              <p:spPr>
                <a:xfrm>
                  <a:off x="3500430" y="3568527"/>
                  <a:ext cx="285752" cy="307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7" name="TextBox 216"/>
                <p:cNvSpPr txBox="1"/>
                <p:nvPr/>
              </p:nvSpPr>
              <p:spPr>
                <a:xfrm>
                  <a:off x="2790813" y="4152487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О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44" name="TextBox 243"/>
              <p:cNvSpPr txBox="1"/>
              <p:nvPr/>
            </p:nvSpPr>
            <p:spPr>
              <a:xfrm>
                <a:off x="6643702" y="3714752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5" name="TextBox 244"/>
              <p:cNvSpPr txBox="1"/>
              <p:nvPr/>
            </p:nvSpPr>
            <p:spPr>
              <a:xfrm>
                <a:off x="4786314" y="378619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6" name="TextBox 245"/>
              <p:cNvSpPr txBox="1"/>
              <p:nvPr/>
            </p:nvSpPr>
            <p:spPr>
              <a:xfrm>
                <a:off x="6715140" y="471488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7" name="TextBox 246"/>
              <p:cNvSpPr txBox="1"/>
              <p:nvPr/>
            </p:nvSpPr>
            <p:spPr>
              <a:xfrm>
                <a:off x="5715008" y="4071942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8" name="TextBox 247"/>
              <p:cNvSpPr txBox="1"/>
              <p:nvPr/>
            </p:nvSpPr>
            <p:spPr>
              <a:xfrm>
                <a:off x="3648069" y="492919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9" name="TextBox 248"/>
              <p:cNvSpPr txBox="1"/>
              <p:nvPr/>
            </p:nvSpPr>
            <p:spPr>
              <a:xfrm>
                <a:off x="5076829" y="500063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0" name="TextBox 249"/>
              <p:cNvSpPr txBox="1"/>
              <p:nvPr/>
            </p:nvSpPr>
            <p:spPr>
              <a:xfrm>
                <a:off x="5076829" y="628652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1" name="TextBox 250"/>
              <p:cNvSpPr txBox="1"/>
              <p:nvPr/>
            </p:nvSpPr>
            <p:spPr>
              <a:xfrm>
                <a:off x="4291011" y="557214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040" name="Object 16"/>
              <p:cNvGraphicFramePr>
                <a:graphicFrameLocks noChangeAspect="1"/>
              </p:cNvGraphicFramePr>
              <p:nvPr/>
            </p:nvGraphicFramePr>
            <p:xfrm>
              <a:off x="4786314" y="3286124"/>
              <a:ext cx="4076729" cy="255588"/>
            </p:xfrm>
            <a:graphic>
              <a:graphicData uri="http://schemas.openxmlformats.org/presentationml/2006/ole">
                <p:oleObj spid="_x0000_s60419" name="Формула" r:id="rId4" imgW="3200400" imgH="203040" progId="Equation.3">
                  <p:embed/>
                </p:oleObj>
              </a:graphicData>
            </a:graphic>
          </p:graphicFrame>
          <p:graphicFrame>
            <p:nvGraphicFramePr>
              <p:cNvPr id="1041" name="Object 17"/>
              <p:cNvGraphicFramePr>
                <a:graphicFrameLocks noChangeAspect="1"/>
              </p:cNvGraphicFramePr>
              <p:nvPr/>
            </p:nvGraphicFramePr>
            <p:xfrm>
              <a:off x="219045" y="3286124"/>
              <a:ext cx="3219473" cy="255587"/>
            </p:xfrm>
            <a:graphic>
              <a:graphicData uri="http://schemas.openxmlformats.org/presentationml/2006/ole">
                <p:oleObj spid="_x0000_s60420" name="Формула" r:id="rId5" imgW="2476440" imgH="203040" progId="Equation.3">
                  <p:embed/>
                </p:oleObj>
              </a:graphicData>
            </a:graphic>
          </p:graphicFrame>
          <p:graphicFrame>
            <p:nvGraphicFramePr>
              <p:cNvPr id="1042" name="Object 18"/>
              <p:cNvGraphicFramePr>
                <a:graphicFrameLocks noChangeAspect="1"/>
              </p:cNvGraphicFramePr>
              <p:nvPr/>
            </p:nvGraphicFramePr>
            <p:xfrm>
              <a:off x="5505457" y="5357826"/>
              <a:ext cx="3362325" cy="255588"/>
            </p:xfrm>
            <a:graphic>
              <a:graphicData uri="http://schemas.openxmlformats.org/presentationml/2006/ole">
                <p:oleObj spid="_x0000_s60421" name="Формула" r:id="rId6" imgW="2679480" imgH="203040" progId="Equation.3">
                  <p:embed/>
                </p:oleObj>
              </a:graphicData>
            </a:graphic>
          </p:graphicFrame>
          <p:graphicFrame>
            <p:nvGraphicFramePr>
              <p:cNvPr id="1043" name="Object 19"/>
              <p:cNvGraphicFramePr>
                <a:graphicFrameLocks noChangeAspect="1"/>
              </p:cNvGraphicFramePr>
              <p:nvPr/>
            </p:nvGraphicFramePr>
            <p:xfrm>
              <a:off x="147607" y="5429264"/>
              <a:ext cx="3495675" cy="255587"/>
            </p:xfrm>
            <a:graphic>
              <a:graphicData uri="http://schemas.openxmlformats.org/presentationml/2006/ole">
                <p:oleObj spid="_x0000_s60422" name="Формула" r:id="rId7" imgW="2781000" imgH="203040" progId="Equation.3">
                  <p:embed/>
                </p:oleObj>
              </a:graphicData>
            </a:graphic>
          </p:graphicFrame>
          <p:graphicFrame>
            <p:nvGraphicFramePr>
              <p:cNvPr id="1044" name="Object 20"/>
              <p:cNvGraphicFramePr>
                <a:graphicFrameLocks noChangeAspect="1"/>
              </p:cNvGraphicFramePr>
              <p:nvPr/>
            </p:nvGraphicFramePr>
            <p:xfrm>
              <a:off x="5691188" y="2000250"/>
              <a:ext cx="2043113" cy="1501775"/>
            </p:xfrm>
            <a:graphic>
              <a:graphicData uri="http://schemas.openxmlformats.org/presentationml/2006/ole">
                <p:oleObj spid="_x0000_s60423" name="Формула" r:id="rId8" imgW="1625400" imgH="1193760" progId="Equation.3">
                  <p:embed/>
                </p:oleObj>
              </a:graphicData>
            </a:graphic>
          </p:graphicFrame>
          <p:graphicFrame>
            <p:nvGraphicFramePr>
              <p:cNvPr id="1045" name="Object 21"/>
              <p:cNvGraphicFramePr>
                <a:graphicFrameLocks noChangeAspect="1"/>
              </p:cNvGraphicFramePr>
              <p:nvPr/>
            </p:nvGraphicFramePr>
            <p:xfrm>
              <a:off x="219045" y="3714752"/>
              <a:ext cx="1755776" cy="1471612"/>
            </p:xfrm>
            <a:graphic>
              <a:graphicData uri="http://schemas.openxmlformats.org/presentationml/2006/ole">
                <p:oleObj spid="_x0000_s60424" name="Формула" r:id="rId9" imgW="1282680" imgH="1168200" progId="Equation.3">
                  <p:embed/>
                </p:oleObj>
              </a:graphicData>
            </a:graphic>
          </p:graphicFrame>
          <p:graphicFrame>
            <p:nvGraphicFramePr>
              <p:cNvPr id="1046" name="Object 22"/>
              <p:cNvGraphicFramePr>
                <a:graphicFrameLocks noChangeAspect="1"/>
              </p:cNvGraphicFramePr>
              <p:nvPr/>
            </p:nvGraphicFramePr>
            <p:xfrm>
              <a:off x="7096125" y="3968750"/>
              <a:ext cx="1123976" cy="576263"/>
            </p:xfrm>
            <a:graphic>
              <a:graphicData uri="http://schemas.openxmlformats.org/presentationml/2006/ole">
                <p:oleObj spid="_x0000_s60425" name="Формула" r:id="rId10" imgW="812520" imgH="457200" progId="Equation.3">
                  <p:embed/>
                </p:oleObj>
              </a:graphicData>
            </a:graphic>
          </p:graphicFrame>
          <p:graphicFrame>
            <p:nvGraphicFramePr>
              <p:cNvPr id="1047" name="Object 23"/>
              <p:cNvGraphicFramePr>
                <a:graphicFrameLocks noChangeAspect="1"/>
              </p:cNvGraphicFramePr>
              <p:nvPr/>
            </p:nvGraphicFramePr>
            <p:xfrm>
              <a:off x="3143239" y="-1"/>
              <a:ext cx="2647970" cy="428605"/>
            </p:xfrm>
            <a:graphic>
              <a:graphicData uri="http://schemas.openxmlformats.org/presentationml/2006/ole">
                <p:oleObj spid="_x0000_s60426" name="Формула" r:id="rId11" imgW="1244520" imgH="203040" progId="Equation.3">
                  <p:embed/>
                </p:oleObj>
              </a:graphicData>
            </a:graphic>
          </p:graphicFrame>
        </p:grpSp>
        <p:graphicFrame>
          <p:nvGraphicFramePr>
            <p:cNvPr id="70" name="Object 22"/>
            <p:cNvGraphicFramePr>
              <a:graphicFrameLocks noChangeAspect="1"/>
            </p:cNvGraphicFramePr>
            <p:nvPr/>
          </p:nvGraphicFramePr>
          <p:xfrm>
            <a:off x="5429256" y="5857892"/>
            <a:ext cx="2286016" cy="576262"/>
          </p:xfrm>
          <a:graphic>
            <a:graphicData uri="http://schemas.openxmlformats.org/presentationml/2006/ole">
              <p:oleObj spid="_x0000_s60427" name="Формула" r:id="rId12" imgW="1726920" imgH="457200" progId="Equation.3">
                <p:embed/>
              </p:oleObj>
            </a:graphicData>
          </a:graphic>
        </p:graphicFrame>
        <p:cxnSp>
          <p:nvCxnSpPr>
            <p:cNvPr id="64" name="Прямая соединительная линия 63"/>
            <p:cNvCxnSpPr/>
            <p:nvPr/>
          </p:nvCxnSpPr>
          <p:spPr>
            <a:xfrm>
              <a:off x="4286248" y="1928802"/>
              <a:ext cx="1643074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4929190" y="3571876"/>
              <a:ext cx="17859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>
              <a:off x="214282" y="3571876"/>
              <a:ext cx="1785950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5357818" y="5643578"/>
              <a:ext cx="17859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214282" y="5715016"/>
              <a:ext cx="1714512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Прямоугольник 74"/>
            <p:cNvSpPr/>
            <p:nvPr/>
          </p:nvSpPr>
          <p:spPr>
            <a:xfrm>
              <a:off x="4429124" y="1643050"/>
              <a:ext cx="1500198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5929322" y="2357430"/>
              <a:ext cx="2000264" cy="857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4786314" y="3286124"/>
              <a:ext cx="1928826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214282" y="3286124"/>
              <a:ext cx="1785950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7358082" y="4286256"/>
              <a:ext cx="857256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500034" y="4071942"/>
              <a:ext cx="107157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42844" y="4643446"/>
              <a:ext cx="1857388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5500694" y="5357826"/>
              <a:ext cx="1714512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0" y="5429264"/>
              <a:ext cx="2000232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5429256" y="6143644"/>
              <a:ext cx="2428892" cy="357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97" name="Прямая соединительная линия 96"/>
          <p:cNvCxnSpPr/>
          <p:nvPr/>
        </p:nvCxnSpPr>
        <p:spPr>
          <a:xfrm>
            <a:off x="5929322" y="2571744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929322" y="2857496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929322" y="3143248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7286644" y="4500570"/>
            <a:ext cx="1643074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28596" y="4286256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357158" y="4572008"/>
            <a:ext cx="178595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285720" y="4857760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5429256" y="6357958"/>
            <a:ext cx="350046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/>
          <p:cNvSpPr/>
          <p:nvPr/>
        </p:nvSpPr>
        <p:spPr>
          <a:xfrm>
            <a:off x="5429256" y="6143644"/>
            <a:ext cx="2500330" cy="357190"/>
          </a:xfrm>
          <a:prstGeom prst="rect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285720" y="4000504"/>
            <a:ext cx="1714512" cy="857256"/>
          </a:xfrm>
          <a:prstGeom prst="rect">
            <a:avLst/>
          </a:prstGeom>
          <a:solidFill>
            <a:srgbClr val="CC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7072330" y="4286256"/>
            <a:ext cx="1357322" cy="285752"/>
          </a:xfrm>
          <a:prstGeom prst="rect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5715008" y="2285992"/>
            <a:ext cx="2214578" cy="928694"/>
          </a:xfrm>
          <a:prstGeom prst="rect">
            <a:avLst/>
          </a:prstGeom>
          <a:solidFill>
            <a:srgbClr val="99FF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59"/>
          <p:cNvGrpSpPr/>
          <p:nvPr/>
        </p:nvGrpSpPr>
        <p:grpSpPr>
          <a:xfrm>
            <a:off x="142844" y="-1"/>
            <a:ext cx="8791071" cy="6737174"/>
            <a:chOff x="147607" y="-1"/>
            <a:chExt cx="8720175" cy="6737174"/>
          </a:xfrm>
        </p:grpSpPr>
        <p:graphicFrame>
          <p:nvGraphicFramePr>
            <p:cNvPr id="1045" name="Object 21"/>
            <p:cNvGraphicFramePr>
              <a:graphicFrameLocks noChangeAspect="1"/>
            </p:cNvGraphicFramePr>
            <p:nvPr/>
          </p:nvGraphicFramePr>
          <p:xfrm>
            <a:off x="360193" y="3714752"/>
            <a:ext cx="1614629" cy="1471612"/>
          </p:xfrm>
          <a:graphic>
            <a:graphicData uri="http://schemas.openxmlformats.org/presentationml/2006/ole">
              <p:oleObj spid="_x0000_s61448" name="Формула" r:id="rId3" imgW="1282680" imgH="1168200" progId="Equation.3">
                <p:embed/>
              </p:oleObj>
            </a:graphicData>
          </a:graphic>
        </p:graphicFrame>
        <p:graphicFrame>
          <p:nvGraphicFramePr>
            <p:cNvPr id="177" name="Объект 176"/>
            <p:cNvGraphicFramePr>
              <a:graphicFrameLocks noChangeAspect="1"/>
            </p:cNvGraphicFramePr>
            <p:nvPr/>
          </p:nvGraphicFramePr>
          <p:xfrm>
            <a:off x="4429124" y="1643050"/>
            <a:ext cx="3933853" cy="255588"/>
          </p:xfrm>
          <a:graphic>
            <a:graphicData uri="http://schemas.openxmlformats.org/presentationml/2006/ole">
              <p:oleObj spid="_x0000_s61442" name="Формула" r:id="rId4" imgW="3009600" imgH="203040" progId="Equation.3">
                <p:embed/>
              </p:oleObj>
            </a:graphicData>
          </a:graphic>
        </p:graphicFrame>
        <p:grpSp>
          <p:nvGrpSpPr>
            <p:cNvPr id="3" name="Группа 161"/>
            <p:cNvGrpSpPr/>
            <p:nvPr/>
          </p:nvGrpSpPr>
          <p:grpSpPr>
            <a:xfrm>
              <a:off x="2714612" y="428604"/>
              <a:ext cx="2714644" cy="1379347"/>
              <a:chOff x="2714612" y="428604"/>
              <a:chExt cx="2714644" cy="1379347"/>
            </a:xfrm>
          </p:grpSpPr>
          <p:cxnSp>
            <p:nvCxnSpPr>
              <p:cNvPr id="134" name="Прямая соединительная линия 133"/>
              <p:cNvCxnSpPr/>
              <p:nvPr/>
            </p:nvCxnSpPr>
            <p:spPr>
              <a:xfrm flipV="1">
                <a:off x="3000364" y="642918"/>
                <a:ext cx="857256" cy="500066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Прямая соединительная линия 135"/>
              <p:cNvCxnSpPr/>
              <p:nvPr/>
            </p:nvCxnSpPr>
            <p:spPr>
              <a:xfrm>
                <a:off x="3857620" y="642918"/>
                <a:ext cx="1357322" cy="214314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>
              <a:xfrm rot="10800000" flipV="1">
                <a:off x="4286248" y="857232"/>
                <a:ext cx="928694" cy="714380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>
              <a:xfrm rot="10800000">
                <a:off x="3000364" y="1142984"/>
                <a:ext cx="1285884" cy="428628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TextBox 144"/>
              <p:cNvSpPr txBox="1"/>
              <p:nvPr/>
            </p:nvSpPr>
            <p:spPr>
              <a:xfrm>
                <a:off x="2714612" y="100010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3571868" y="42860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5143504" y="71435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4000496" y="150017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1" name="Прямая соединительная линия 150"/>
              <p:cNvCxnSpPr/>
              <p:nvPr/>
            </p:nvCxnSpPr>
            <p:spPr>
              <a:xfrm rot="16200000" flipH="1">
                <a:off x="3607587" y="892951"/>
                <a:ext cx="928694" cy="428628"/>
              </a:xfrm>
              <a:prstGeom prst="line">
                <a:avLst/>
              </a:prstGeom>
              <a:ln w="19050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Прямая соединительная линия 156"/>
              <p:cNvCxnSpPr/>
              <p:nvPr/>
            </p:nvCxnSpPr>
            <p:spPr>
              <a:xfrm rot="10800000" flipV="1">
                <a:off x="3000364" y="857232"/>
                <a:ext cx="2214582" cy="285751"/>
              </a:xfrm>
              <a:prstGeom prst="line">
                <a:avLst/>
              </a:prstGeom>
              <a:ln w="19050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Прямая со стрелкой 163"/>
            <p:cNvCxnSpPr>
              <a:stCxn id="148" idx="3"/>
              <a:endCxn id="165" idx="0"/>
            </p:cNvCxnSpPr>
            <p:nvPr/>
          </p:nvCxnSpPr>
          <p:spPr>
            <a:xfrm flipH="1">
              <a:off x="4229464" y="1654063"/>
              <a:ext cx="56784" cy="425712"/>
            </a:xfrm>
            <a:prstGeom prst="straightConnector1">
              <a:avLst/>
            </a:prstGeom>
            <a:ln w="19050">
              <a:solidFill>
                <a:srgbClr val="CC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177"/>
            <p:cNvGrpSpPr/>
            <p:nvPr/>
          </p:nvGrpSpPr>
          <p:grpSpPr>
            <a:xfrm>
              <a:off x="2857488" y="1857364"/>
              <a:ext cx="2786081" cy="1462413"/>
              <a:chOff x="2610517" y="2143116"/>
              <a:chExt cx="3104491" cy="1409175"/>
            </a:xfrm>
          </p:grpSpPr>
          <p:sp>
            <p:nvSpPr>
              <p:cNvPr id="165" name="Параллелограмм 164"/>
              <p:cNvSpPr/>
              <p:nvPr/>
            </p:nvSpPr>
            <p:spPr>
              <a:xfrm>
                <a:off x="2849324" y="2357430"/>
                <a:ext cx="2579932" cy="1000132"/>
              </a:xfrm>
              <a:prstGeom prst="parallelogram">
                <a:avLst>
                  <a:gd name="adj" fmla="val 58016"/>
                </a:avLst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9" name="Прямая соединительная линия 168"/>
              <p:cNvCxnSpPr>
                <a:endCxn id="174" idx="1"/>
              </p:cNvCxnSpPr>
              <p:nvPr/>
            </p:nvCxnSpPr>
            <p:spPr>
              <a:xfrm flipV="1">
                <a:off x="2928927" y="2368443"/>
                <a:ext cx="2500329" cy="94490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>
                <a:off x="3486143" y="2349628"/>
                <a:ext cx="1257308" cy="96372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TextBox 171"/>
              <p:cNvSpPr txBox="1"/>
              <p:nvPr/>
            </p:nvSpPr>
            <p:spPr>
              <a:xfrm>
                <a:off x="2610517" y="324451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3167735" y="214311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5429256" y="221455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4759781" y="324451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3963758" y="255614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5072066" y="3929066"/>
              <a:ext cx="1643074" cy="928694"/>
            </a:xfrm>
            <a:prstGeom prst="rect">
              <a:avLst/>
            </a:prstGeom>
            <a:noFill/>
            <a:ln w="28575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1" name="Прямая соединительная линия 180"/>
            <p:cNvCxnSpPr/>
            <p:nvPr/>
          </p:nvCxnSpPr>
          <p:spPr>
            <a:xfrm flipV="1">
              <a:off x="5072066" y="3929066"/>
              <a:ext cx="1643074" cy="928694"/>
            </a:xfrm>
            <a:prstGeom prst="line">
              <a:avLst/>
            </a:prstGeom>
            <a:ln w="19050">
              <a:solidFill>
                <a:srgbClr val="FF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Прямая соединительная линия 182"/>
            <p:cNvCxnSpPr/>
            <p:nvPr/>
          </p:nvCxnSpPr>
          <p:spPr>
            <a:xfrm>
              <a:off x="5072066" y="3929066"/>
              <a:ext cx="1643074" cy="928694"/>
            </a:xfrm>
            <a:prstGeom prst="line">
              <a:avLst/>
            </a:prstGeom>
            <a:ln w="19050">
              <a:solidFill>
                <a:srgbClr val="FF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Прямоугольник 184"/>
            <p:cNvSpPr/>
            <p:nvPr/>
          </p:nvSpPr>
          <p:spPr>
            <a:xfrm>
              <a:off x="3719507" y="5214950"/>
              <a:ext cx="1428760" cy="1285884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7" name="Прямая со стрелкой 186"/>
            <p:cNvCxnSpPr/>
            <p:nvPr/>
          </p:nvCxnSpPr>
          <p:spPr>
            <a:xfrm rot="10800000" flipV="1">
              <a:off x="3000364" y="3214686"/>
              <a:ext cx="857258" cy="571504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Прямая со стрелкой 190"/>
            <p:cNvCxnSpPr/>
            <p:nvPr/>
          </p:nvCxnSpPr>
          <p:spPr>
            <a:xfrm>
              <a:off x="4357686" y="3214686"/>
              <a:ext cx="785818" cy="571504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Прямая со стрелкой 195"/>
            <p:cNvCxnSpPr/>
            <p:nvPr/>
          </p:nvCxnSpPr>
          <p:spPr>
            <a:xfrm rot="5400000">
              <a:off x="5110167" y="4967299"/>
              <a:ext cx="785820" cy="709619"/>
            </a:xfrm>
            <a:prstGeom prst="straightConnector1">
              <a:avLst/>
            </a:prstGeom>
            <a:ln w="19050">
              <a:solidFill>
                <a:srgbClr val="FFCC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Прямая со стрелкой 197"/>
            <p:cNvCxnSpPr/>
            <p:nvPr/>
          </p:nvCxnSpPr>
          <p:spPr>
            <a:xfrm rot="16200000" flipH="1">
              <a:off x="2919573" y="5086187"/>
              <a:ext cx="714380" cy="686153"/>
            </a:xfrm>
            <a:prstGeom prst="straightConnector1">
              <a:avLst/>
            </a:prstGeom>
            <a:ln w="19050">
              <a:solidFill>
                <a:srgbClr val="00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Прямая соединительная линия 207"/>
            <p:cNvCxnSpPr/>
            <p:nvPr/>
          </p:nvCxnSpPr>
          <p:spPr>
            <a:xfrm rot="10800000" flipV="1">
              <a:off x="3719507" y="5214950"/>
              <a:ext cx="1428760" cy="1285884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Прямая соединительная линия 209"/>
            <p:cNvCxnSpPr/>
            <p:nvPr/>
          </p:nvCxnSpPr>
          <p:spPr>
            <a:xfrm>
              <a:off x="3719507" y="5214950"/>
              <a:ext cx="1428760" cy="1285884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714876" y="4714884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1862119" y="478632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433755" y="6429396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Группа 220"/>
            <p:cNvGrpSpPr/>
            <p:nvPr/>
          </p:nvGrpSpPr>
          <p:grpSpPr>
            <a:xfrm>
              <a:off x="2076433" y="3571873"/>
              <a:ext cx="1790713" cy="1549448"/>
              <a:chOff x="2004995" y="3485104"/>
              <a:chExt cx="1790713" cy="1809388"/>
            </a:xfrm>
          </p:grpSpPr>
          <p:sp>
            <p:nvSpPr>
              <p:cNvPr id="184" name="Параллелограмм 183"/>
              <p:cNvSpPr/>
              <p:nvPr/>
            </p:nvSpPr>
            <p:spPr>
              <a:xfrm>
                <a:off x="2004995" y="3902218"/>
                <a:ext cx="1790713" cy="1212502"/>
              </a:xfrm>
              <a:prstGeom prst="parallelogram">
                <a:avLst>
                  <a:gd name="adj" fmla="val 46111"/>
                </a:avLst>
              </a:prstGeom>
              <a:noFill/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02" name="Прямая соединительная линия 201"/>
              <p:cNvCxnSpPr/>
              <p:nvPr/>
            </p:nvCxnSpPr>
            <p:spPr>
              <a:xfrm rot="16200000" flipH="1">
                <a:off x="2320490" y="4086790"/>
                <a:ext cx="1154960" cy="785818"/>
              </a:xfrm>
              <a:prstGeom prst="line">
                <a:avLst/>
              </a:prstGeom>
              <a:ln w="1905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Прямая соединительная линия 203"/>
              <p:cNvCxnSpPr/>
              <p:nvPr/>
            </p:nvCxnSpPr>
            <p:spPr>
              <a:xfrm flipV="1">
                <a:off x="2004995" y="3902218"/>
                <a:ext cx="1785950" cy="1212500"/>
              </a:xfrm>
              <a:prstGeom prst="line">
                <a:avLst/>
              </a:prstGeom>
              <a:ln w="1905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3" name="TextBox 212"/>
              <p:cNvSpPr txBox="1"/>
              <p:nvPr/>
            </p:nvSpPr>
            <p:spPr>
              <a:xfrm>
                <a:off x="2071670" y="348510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3290879" y="4986714"/>
                <a:ext cx="285752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6" name="TextBox 215"/>
              <p:cNvSpPr txBox="1"/>
              <p:nvPr/>
            </p:nvSpPr>
            <p:spPr>
              <a:xfrm>
                <a:off x="3500430" y="3568527"/>
                <a:ext cx="285752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2790813" y="4152487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О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44" name="TextBox 243"/>
            <p:cNvSpPr txBox="1"/>
            <p:nvPr/>
          </p:nvSpPr>
          <p:spPr>
            <a:xfrm>
              <a:off x="6643702" y="371475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4786314" y="3786190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6715140" y="4714884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719771" y="407194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3576631" y="492919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5005391" y="492919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5076829" y="635795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4291011" y="5572140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40" name="Object 16"/>
            <p:cNvGraphicFramePr>
              <a:graphicFrameLocks noChangeAspect="1"/>
            </p:cNvGraphicFramePr>
            <p:nvPr/>
          </p:nvGraphicFramePr>
          <p:xfrm>
            <a:off x="4786314" y="3286124"/>
            <a:ext cx="4077305" cy="255588"/>
          </p:xfrm>
          <a:graphic>
            <a:graphicData uri="http://schemas.openxmlformats.org/presentationml/2006/ole">
              <p:oleObj spid="_x0000_s61443" name="Формула" r:id="rId5" imgW="3200400" imgH="203040" progId="Equation.3">
                <p:embed/>
              </p:oleObj>
            </a:graphicData>
          </a:graphic>
        </p:graphicFrame>
        <p:graphicFrame>
          <p:nvGraphicFramePr>
            <p:cNvPr id="1041" name="Object 17"/>
            <p:cNvGraphicFramePr>
              <a:graphicFrameLocks noChangeAspect="1"/>
            </p:cNvGraphicFramePr>
            <p:nvPr/>
          </p:nvGraphicFramePr>
          <p:xfrm>
            <a:off x="219045" y="3286124"/>
            <a:ext cx="3219473" cy="255587"/>
          </p:xfrm>
          <a:graphic>
            <a:graphicData uri="http://schemas.openxmlformats.org/presentationml/2006/ole">
              <p:oleObj spid="_x0000_s61444" name="Формула" r:id="rId6" imgW="2476440" imgH="203040" progId="Equation.3">
                <p:embed/>
              </p:oleObj>
            </a:graphicData>
          </a:graphic>
        </p:graphicFrame>
        <p:graphicFrame>
          <p:nvGraphicFramePr>
            <p:cNvPr id="1042" name="Object 18"/>
            <p:cNvGraphicFramePr>
              <a:graphicFrameLocks noChangeAspect="1"/>
            </p:cNvGraphicFramePr>
            <p:nvPr/>
          </p:nvGraphicFramePr>
          <p:xfrm>
            <a:off x="5505457" y="5357826"/>
            <a:ext cx="3362325" cy="255588"/>
          </p:xfrm>
          <a:graphic>
            <a:graphicData uri="http://schemas.openxmlformats.org/presentationml/2006/ole">
              <p:oleObj spid="_x0000_s61445" name="Формула" r:id="rId7" imgW="2679480" imgH="203040" progId="Equation.3">
                <p:embed/>
              </p:oleObj>
            </a:graphicData>
          </a:graphic>
        </p:graphicFrame>
        <p:graphicFrame>
          <p:nvGraphicFramePr>
            <p:cNvPr id="1043" name="Object 19"/>
            <p:cNvGraphicFramePr>
              <a:graphicFrameLocks noChangeAspect="1"/>
            </p:cNvGraphicFramePr>
            <p:nvPr/>
          </p:nvGraphicFramePr>
          <p:xfrm>
            <a:off x="147607" y="5429264"/>
            <a:ext cx="3495675" cy="255587"/>
          </p:xfrm>
          <a:graphic>
            <a:graphicData uri="http://schemas.openxmlformats.org/presentationml/2006/ole">
              <p:oleObj spid="_x0000_s61446" name="Формула" r:id="rId8" imgW="2781000" imgH="203040" progId="Equation.3">
                <p:embed/>
              </p:oleObj>
            </a:graphicData>
          </a:graphic>
        </p:graphicFrame>
        <p:graphicFrame>
          <p:nvGraphicFramePr>
            <p:cNvPr id="1044" name="Object 20"/>
            <p:cNvGraphicFramePr>
              <a:graphicFrameLocks noChangeAspect="1"/>
            </p:cNvGraphicFramePr>
            <p:nvPr/>
          </p:nvGraphicFramePr>
          <p:xfrm>
            <a:off x="5715008" y="2000240"/>
            <a:ext cx="1995487" cy="1501775"/>
          </p:xfrm>
          <a:graphic>
            <a:graphicData uri="http://schemas.openxmlformats.org/presentationml/2006/ole">
              <p:oleObj spid="_x0000_s61447" name="Формула" r:id="rId9" imgW="1587240" imgH="1193760" progId="Equation.3">
                <p:embed/>
              </p:oleObj>
            </a:graphicData>
          </a:graphic>
        </p:graphicFrame>
        <p:graphicFrame>
          <p:nvGraphicFramePr>
            <p:cNvPr id="1046" name="Object 22"/>
            <p:cNvGraphicFramePr>
              <a:graphicFrameLocks noChangeAspect="1"/>
            </p:cNvGraphicFramePr>
            <p:nvPr/>
          </p:nvGraphicFramePr>
          <p:xfrm>
            <a:off x="7096125" y="3968750"/>
            <a:ext cx="1123976" cy="576263"/>
          </p:xfrm>
          <a:graphic>
            <a:graphicData uri="http://schemas.openxmlformats.org/presentationml/2006/ole">
              <p:oleObj spid="_x0000_s61449" name="Формула" r:id="rId10" imgW="812520" imgH="457200" progId="Equation.3">
                <p:embed/>
              </p:oleObj>
            </a:graphicData>
          </a:graphic>
        </p:graphicFrame>
        <p:graphicFrame>
          <p:nvGraphicFramePr>
            <p:cNvPr id="1047" name="Object 23"/>
            <p:cNvGraphicFramePr>
              <a:graphicFrameLocks noChangeAspect="1"/>
            </p:cNvGraphicFramePr>
            <p:nvPr/>
          </p:nvGraphicFramePr>
          <p:xfrm>
            <a:off x="3143239" y="-1"/>
            <a:ext cx="2647970" cy="428605"/>
          </p:xfrm>
          <a:graphic>
            <a:graphicData uri="http://schemas.openxmlformats.org/presentationml/2006/ole">
              <p:oleObj spid="_x0000_s61450" name="Формула" r:id="rId11" imgW="1244520" imgH="203040" progId="Equation.3">
                <p:embed/>
              </p:oleObj>
            </a:graphicData>
          </a:graphic>
        </p:graphicFrame>
      </p:grpSp>
      <p:graphicFrame>
        <p:nvGraphicFramePr>
          <p:cNvPr id="70" name="Object 22"/>
          <p:cNvGraphicFramePr>
            <a:graphicFrameLocks noChangeAspect="1"/>
          </p:cNvGraphicFramePr>
          <p:nvPr/>
        </p:nvGraphicFramePr>
        <p:xfrm>
          <a:off x="5429256" y="5857892"/>
          <a:ext cx="2286016" cy="576262"/>
        </p:xfrm>
        <a:graphic>
          <a:graphicData uri="http://schemas.openxmlformats.org/presentationml/2006/ole">
            <p:oleObj spid="_x0000_s61451" name="Формула" r:id="rId12" imgW="1726920" imgH="457200" progId="Equation.3">
              <p:embed/>
            </p:oleObj>
          </a:graphicData>
        </a:graphic>
      </p:graphicFrame>
      <p:cxnSp>
        <p:nvCxnSpPr>
          <p:cNvPr id="64" name="Прямая соединительная линия 63"/>
          <p:cNvCxnSpPr/>
          <p:nvPr/>
        </p:nvCxnSpPr>
        <p:spPr>
          <a:xfrm>
            <a:off x="4357686" y="1857364"/>
            <a:ext cx="1714512" cy="1588"/>
          </a:xfrm>
          <a:prstGeom prst="line">
            <a:avLst/>
          </a:prstGeom>
          <a:ln w="19050"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857752" y="3500438"/>
            <a:ext cx="1928826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14282" y="3500438"/>
            <a:ext cx="1714512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5357818" y="5572140"/>
            <a:ext cx="1857388" cy="1588"/>
          </a:xfrm>
          <a:prstGeom prst="line">
            <a:avLst/>
          </a:prstGeom>
          <a:ln w="190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142844" y="5643578"/>
            <a:ext cx="1785950" cy="1588"/>
          </a:xfrm>
          <a:prstGeom prst="line">
            <a:avLst/>
          </a:prstGeom>
          <a:ln w="1905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71802" y="1285860"/>
            <a:ext cx="3143272" cy="3071834"/>
          </a:xfrm>
          <a:prstGeom prst="rect">
            <a:avLst/>
          </a:prstGeom>
          <a:solidFill>
            <a:srgbClr val="FFFFCC"/>
          </a:solidFill>
          <a:ln w="1587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ahoma" pitchFamily="34" charset="0"/>
              </a:rPr>
              <a:t>      </a:t>
            </a:r>
            <a:r>
              <a:rPr lang="ru-RU">
                <a:solidFill>
                  <a:schemeClr val="bg2"/>
                </a:solidFill>
                <a:latin typeface="Tahoma" pitchFamily="34" charset="0"/>
              </a:rPr>
              <a:t>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3174" y="85723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5074" y="857232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5074" y="414338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28860" y="4071942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143240" y="1357298"/>
            <a:ext cx="3000396" cy="300039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1749425" y="4714875"/>
          <a:ext cx="4025900" cy="1504950"/>
        </p:xfrm>
        <a:graphic>
          <a:graphicData uri="http://schemas.openxmlformats.org/presentationml/2006/ole">
            <p:oleObj spid="_x0000_s64514" name="Формула" r:id="rId3" imgW="1155600" imgH="431640" progId="Equation.3">
              <p:embed/>
            </p:oleObj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646738" y="357188"/>
          <a:ext cx="2611437" cy="723900"/>
        </p:xfrm>
        <a:graphic>
          <a:graphicData uri="http://schemas.openxmlformats.org/presentationml/2006/ole">
            <p:oleObj spid="_x0000_s64515" name="Формула" r:id="rId4" imgW="825480" imgH="22860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42910" y="928670"/>
            <a:ext cx="785818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6"/>
          <p:cNvGrpSpPr/>
          <p:nvPr/>
        </p:nvGrpSpPr>
        <p:grpSpPr>
          <a:xfrm>
            <a:off x="285720" y="857232"/>
            <a:ext cx="6643734" cy="3831393"/>
            <a:chOff x="285720" y="857232"/>
            <a:chExt cx="6643734" cy="3831393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607191" y="1893083"/>
              <a:ext cx="2500330" cy="18573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14546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15074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786050" y="1571612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214810" y="1928802"/>
              <a:ext cx="2500330" cy="1785950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 rot="16200000" flipH="1">
              <a:off x="2464579" y="1964521"/>
              <a:ext cx="2428892" cy="1785950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801688" y="4714875"/>
          <a:ext cx="5926137" cy="1504950"/>
        </p:xfrm>
        <a:graphic>
          <a:graphicData uri="http://schemas.openxmlformats.org/presentationml/2006/ole">
            <p:oleObj spid="_x0000_s62466" name="Формула" r:id="rId3" imgW="1701720" imgH="43164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1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5505450" y="396875"/>
          <a:ext cx="2894013" cy="642938"/>
        </p:xfrm>
        <a:graphic>
          <a:graphicData uri="http://schemas.openxmlformats.org/presentationml/2006/ole">
            <p:oleObj spid="_x0000_s62467" name="Формула" r:id="rId4" imgW="914400" imgH="2030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85852" y="2428868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8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6"/>
          <p:cNvGrpSpPr/>
          <p:nvPr/>
        </p:nvGrpSpPr>
        <p:grpSpPr>
          <a:xfrm>
            <a:off x="285720" y="857232"/>
            <a:ext cx="6643734" cy="3831393"/>
            <a:chOff x="285720" y="857232"/>
            <a:chExt cx="6643734" cy="3831393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607191" y="1893083"/>
              <a:ext cx="2500330" cy="18573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14546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15074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786050" y="1571612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214810" y="1928802"/>
              <a:ext cx="2500330" cy="1785950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42910" y="4714884"/>
          <a:ext cx="7340600" cy="1592262"/>
        </p:xfrm>
        <a:graphic>
          <a:graphicData uri="http://schemas.openxmlformats.org/presentationml/2006/ole">
            <p:oleObj spid="_x0000_s63490" name="Формула" r:id="rId3" imgW="2108160" imgH="45720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3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662488" y="357188"/>
          <a:ext cx="4581525" cy="723900"/>
        </p:xfrm>
        <a:graphic>
          <a:graphicData uri="http://schemas.openxmlformats.org/presentationml/2006/ole">
            <p:oleObj spid="_x0000_s63491" name="Формула" r:id="rId4" imgW="1447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71802" y="1285860"/>
            <a:ext cx="3143272" cy="3071834"/>
          </a:xfrm>
          <a:prstGeom prst="rect">
            <a:avLst/>
          </a:prstGeom>
          <a:solidFill>
            <a:srgbClr val="FFFFCC"/>
          </a:solidFill>
          <a:ln w="15875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ahoma" pitchFamily="34" charset="0"/>
              </a:rPr>
              <a:t>      </a:t>
            </a:r>
            <a:r>
              <a:rPr lang="ru-RU">
                <a:solidFill>
                  <a:schemeClr val="bg2"/>
                </a:solidFill>
                <a:latin typeface="Tahoma" pitchFamily="34" charset="0"/>
              </a:rPr>
              <a:t>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3174" y="857232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5074" y="857232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5074" y="414338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28860" y="4071942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143240" y="1357298"/>
            <a:ext cx="3000396" cy="300039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466725" y="4714875"/>
          <a:ext cx="6592888" cy="1504950"/>
        </p:xfrm>
        <a:graphic>
          <a:graphicData uri="http://schemas.openxmlformats.org/presentationml/2006/ole">
            <p:oleObj spid="_x0000_s65538" name="Формула" r:id="rId3" imgW="1892160" imgH="431640" progId="Equation.3">
              <p:embed/>
            </p:oleObj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486400" y="396875"/>
          <a:ext cx="2932113" cy="642938"/>
        </p:xfrm>
        <a:graphic>
          <a:graphicData uri="http://schemas.openxmlformats.org/presentationml/2006/ole">
            <p:oleObj spid="_x0000_s65539" name="Формула" r:id="rId4" imgW="927000" imgH="2030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57224" y="857232"/>
            <a:ext cx="928694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285720" y="857232"/>
            <a:ext cx="6643734" cy="3831393"/>
            <a:chOff x="285720" y="857232"/>
            <a:chExt cx="6643734" cy="3831393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607191" y="1893083"/>
              <a:ext cx="2500330" cy="18573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14546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15074" y="85723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714752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786050" y="1571612"/>
              <a:ext cx="3571900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928662" y="4071942"/>
              <a:ext cx="3643338" cy="1588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 flipH="1" flipV="1">
              <a:off x="4214810" y="1928802"/>
              <a:ext cx="2500330" cy="1785950"/>
            </a:xfrm>
            <a:prstGeom prst="line">
              <a:avLst/>
            </a:prstGeom>
            <a:ln w="76200">
              <a:solidFill>
                <a:srgbClr val="800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 w="11430"/>
                  <a:solidFill>
                    <a:srgbClr val="990099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11430"/>
                <a:solidFill>
                  <a:srgbClr val="99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 rot="16200000" flipH="1">
              <a:off x="2464579" y="1964521"/>
              <a:ext cx="2428892" cy="1785950"/>
            </a:xfrm>
            <a:prstGeom prst="line">
              <a:avLst/>
            </a:prstGeom>
            <a:ln w="7620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6200000" flipH="1">
              <a:off x="1786315" y="2571347"/>
              <a:ext cx="356396" cy="214314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3357554" y="2571744"/>
              <a:ext cx="357190" cy="214314"/>
            </a:xfrm>
            <a:prstGeom prst="line">
              <a:avLst/>
            </a:prstGeom>
            <a:ln w="57150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000100" y="4714884"/>
          <a:ext cx="5527675" cy="1504950"/>
        </p:xfrm>
        <a:graphic>
          <a:graphicData uri="http://schemas.openxmlformats.org/presentationml/2006/ole">
            <p:oleObj spid="_x0000_s40963" name="Формула" r:id="rId3" imgW="1587240" imgH="43164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00034" y="571480"/>
            <a:ext cx="571504" cy="70788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5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5143504" y="357166"/>
          <a:ext cx="3617912" cy="723900"/>
        </p:xfrm>
        <a:graphic>
          <a:graphicData uri="http://schemas.openxmlformats.org/presentationml/2006/ole">
            <p:oleObj spid="_x0000_s40964" name="Формула" r:id="rId4" imgW="1143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il2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pril2</Template>
  <TotalTime>137</TotalTime>
  <Words>108</Words>
  <Application>Microsoft Office PowerPoint</Application>
  <PresentationFormat>Экран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pril2</vt:lpstr>
      <vt:lpstr>Формула</vt:lpstr>
      <vt:lpstr>Прямоугольник, ромб и квадрат.             </vt:lpstr>
      <vt:lpstr>1) Повторить определение, свойства прямоугольника, ромба и квадрата;  2)Учиться решать задачи.  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Олег</cp:lastModifiedBy>
  <cp:revision>17</cp:revision>
  <dcterms:created xsi:type="dcterms:W3CDTF">2014-10-14T18:50:37Z</dcterms:created>
  <dcterms:modified xsi:type="dcterms:W3CDTF">2015-01-29T03:30:48Z</dcterms:modified>
</cp:coreProperties>
</file>